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75" r:id="rId3"/>
    <p:sldId id="476" r:id="rId4"/>
    <p:sldId id="479" r:id="rId5"/>
    <p:sldId id="391" r:id="rId6"/>
    <p:sldId id="428" r:id="rId7"/>
    <p:sldId id="376" r:id="rId8"/>
    <p:sldId id="386" r:id="rId9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361" autoAdjust="0"/>
  </p:normalViewPr>
  <p:slideViewPr>
    <p:cSldViewPr>
      <p:cViewPr varScale="1">
        <p:scale>
          <a:sx n="80" d="100"/>
          <a:sy n="80" d="100"/>
        </p:scale>
        <p:origin x="108" y="4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ken\Desktop\4%20&#1044;&#1086;&#1088;.%20&#1092;&#1086;&#1085;&#1076;%2009.06.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Протяженность дорог в % соотношении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77116377333137E-2"/>
          <c:y val="0.17265228605568902"/>
          <c:w val="0.51761622066015855"/>
          <c:h val="0.684733539074041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Протяженность а/д в процентном соотношении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0-92EA-40F8-A81B-EB9AAD5EF59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92EA-40F8-A81B-EB9AAD5EF597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2-92EA-40F8-A81B-EB9AAD5EF5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федерального значения</c:v>
                </c:pt>
                <c:pt idx="1">
                  <c:v>регионального значения</c:v>
                </c:pt>
                <c:pt idx="2">
                  <c:v>муниципального значения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3"/>
                <c:pt idx="0" formatCode="0.0%">
                  <c:v>2.9000000000000019E-2</c:v>
                </c:pt>
                <c:pt idx="1">
                  <c:v>0.33000000000000085</c:v>
                </c:pt>
                <c:pt idx="2" formatCode="0.00%">
                  <c:v>0.64100000000000135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EA-40F8-A81B-EB9AAD5EF59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3551748115078721"/>
          <c:y val="0.24926321947903946"/>
          <c:w val="0.34909787861559233"/>
          <c:h val="0.5098245170014278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aseline="0" dirty="0">
                <a:latin typeface="Times New Roman" panose="02020603050405020304" pitchFamily="18" charset="0"/>
              </a:rPr>
              <a:t>Основные</a:t>
            </a:r>
            <a:r>
              <a:rPr lang="ru-RU" sz="1800" baseline="0" dirty="0"/>
              <a:t> расходы консолидированного дорожного фонда, %</a:t>
            </a:r>
          </a:p>
        </c:rich>
      </c:tx>
      <c:layout>
        <c:manualLayout>
          <c:xMode val="edge"/>
          <c:yMode val="edge"/>
          <c:x val="0.11258023777338477"/>
          <c:y val="8.71269963744841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2.0749328505982996E-2"/>
          <c:y val="0.13733461804897487"/>
          <c:w val="0.61972525928491695"/>
          <c:h val="0.80560472855957288"/>
        </c:manualLayout>
      </c:layout>
      <c:ofPieChart>
        <c:ofPieType val="pie"/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308-45D0-8D80-CB256F0F27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308-45D0-8D80-CB256F0F27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308-45D0-8D80-CB256F0F27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308-45D0-8D80-CB256F0F27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2308-45D0-8D80-CB256F0F27C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Лист1!$A$23:$A$26</c:f>
              <c:strCache>
                <c:ptCount val="4"/>
                <c:pt idx="0">
                  <c:v>Расходы на региональные дороги</c:v>
                </c:pt>
                <c:pt idx="1">
                  <c:v>Прочие расходы</c:v>
                </c:pt>
                <c:pt idx="2">
                  <c:v>Предоставление средств муниципальным образованиям</c:v>
                </c:pt>
                <c:pt idx="3">
                  <c:v>Муниципальные дорожные фонды на 2020 год</c:v>
                </c:pt>
              </c:strCache>
            </c:strRef>
          </c:cat>
          <c:val>
            <c:numRef>
              <c:f>Лист1!$B$23:$B$26</c:f>
              <c:numCache>
                <c:formatCode>#,##0.00\ _₽</c:formatCode>
                <c:ptCount val="4"/>
                <c:pt idx="0">
                  <c:v>6155.0851731800003</c:v>
                </c:pt>
                <c:pt idx="1">
                  <c:v>552.98479248000001</c:v>
                </c:pt>
                <c:pt idx="2">
                  <c:v>2596.1623267199998</c:v>
                </c:pt>
                <c:pt idx="3" formatCode="#,##0.00">
                  <c:v>1324.2099000000001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308-45D0-8D80-CB256F0F27C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00"/>
        <c:secondPieSize val="75"/>
        <c:serLines>
          <c:spPr>
            <a:ln w="9525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0.0992</cdr:x>
      <cdr:y>0.22268</cdr:y>
    </cdr:from>
    <cdr:to>
      <cdr:x>0.32291</cdr:x>
      <cdr:y>0.28104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8630" y="1090380"/>
          <a:ext cx="164307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Прочие расходы</a:t>
          </a:r>
        </a:p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552,98 млн. руб.</a:t>
          </a:r>
        </a:p>
      </cdr:txBody>
    </cdr:sp>
  </cdr:relSizeAnchor>
  <cdr:relSizeAnchor xmlns:cdr="http://schemas.openxmlformats.org/drawingml/2006/chartDrawing">
    <cdr:from>
      <cdr:x>0.284</cdr:x>
      <cdr:y>0.38317</cdr:y>
    </cdr:from>
    <cdr:to>
      <cdr:x>0.67306</cdr:x>
      <cdr:y>0.67496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5952" y="1876198"/>
          <a:ext cx="2857520" cy="1428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dirty="0">
              <a:latin typeface="Times New Roman" pitchFamily="18" charset="0"/>
              <a:cs typeface="Times New Roman" pitchFamily="18" charset="0"/>
            </a:rPr>
            <a:t>Расходы на</a:t>
          </a:r>
        </a:p>
        <a:p xmlns:a="http://schemas.openxmlformats.org/drawingml/2006/main">
          <a:r>
            <a:rPr lang="ru-RU" dirty="0">
              <a:latin typeface="Times New Roman" pitchFamily="18" charset="0"/>
              <a:cs typeface="Times New Roman" pitchFamily="18" charset="0"/>
            </a:rPr>
            <a:t> муниципальные</a:t>
          </a:r>
        </a:p>
        <a:p xmlns:a="http://schemas.openxmlformats.org/drawingml/2006/main">
          <a:r>
            <a:rPr lang="ru-RU" dirty="0">
              <a:latin typeface="Times New Roman" pitchFamily="18" charset="0"/>
              <a:cs typeface="Times New Roman" pitchFamily="18" charset="0"/>
            </a:rPr>
            <a:t> дороги</a:t>
          </a:r>
        </a:p>
        <a:p xmlns:a="http://schemas.openxmlformats.org/drawingml/2006/main">
          <a:r>
            <a:rPr lang="ru-RU" dirty="0">
              <a:latin typeface="Times New Roman" pitchFamily="18" charset="0"/>
              <a:cs typeface="Times New Roman" pitchFamily="18" charset="0"/>
            </a:rPr>
            <a:t>3 920,37 млн.руб.</a:t>
          </a:r>
        </a:p>
      </cdr:txBody>
    </cdr:sp>
  </cdr:relSizeAnchor>
  <cdr:relSizeAnchor xmlns:cdr="http://schemas.openxmlformats.org/drawingml/2006/chartDrawing">
    <cdr:from>
      <cdr:x>0.49565</cdr:x>
      <cdr:y>0.73338</cdr:y>
    </cdr:from>
    <cdr:to>
      <cdr:x>0.62015</cdr:x>
      <cdr:y>0.92013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71966" y="3733586"/>
          <a:ext cx="1022781" cy="9506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Times New Roman" pitchFamily="18" charset="0"/>
              <a:cs typeface="Times New Roman" pitchFamily="18" charset="0"/>
            </a:rPr>
            <a:t>Предоставлено средств </a:t>
          </a:r>
        </a:p>
        <a:p xmlns:a="http://schemas.openxmlformats.org/drawingml/2006/main">
          <a:r>
            <a:rPr lang="ru-RU" sz="1200" dirty="0">
              <a:latin typeface="Times New Roman" pitchFamily="18" charset="0"/>
              <a:cs typeface="Times New Roman" pitchFamily="18" charset="0"/>
            </a:rPr>
            <a:t>муниципальным образованиям</a:t>
          </a:r>
        </a:p>
        <a:p xmlns:a="http://schemas.openxmlformats.org/drawingml/2006/main">
          <a:r>
            <a:rPr lang="ru-RU" sz="1200" dirty="0">
              <a:latin typeface="Times New Roman" pitchFamily="18" charset="0"/>
              <a:cs typeface="Times New Roman" pitchFamily="18" charset="0"/>
            </a:rPr>
            <a:t>2 596,16 млн.руб.</a:t>
          </a:r>
        </a:p>
      </cdr:txBody>
    </cdr:sp>
  </cdr:relSizeAnchor>
  <cdr:relSizeAnchor xmlns:cdr="http://schemas.openxmlformats.org/drawingml/2006/chartDrawing">
    <cdr:from>
      <cdr:x>0.66087</cdr:x>
      <cdr:y>0.46677</cdr:y>
    </cdr:from>
    <cdr:to>
      <cdr:x>0.78537</cdr:x>
      <cdr:y>0.65351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29288" y="2376264"/>
          <a:ext cx="1022780" cy="9506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Собственные средства </a:t>
          </a:r>
        </a:p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муниципальных дорожных фондов</a:t>
          </a:r>
        </a:p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  324,21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7727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9525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13063" y="841375"/>
            <a:ext cx="404177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6021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700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59335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8543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9940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5" dirty="0"/>
              <a:pPr marL="25400">
                <a:lnSpc>
                  <a:spcPct val="100000"/>
                </a:lnSpc>
              </a:pPr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24" y="0"/>
            <a:ext cx="12184507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186669" y="3909085"/>
            <a:ext cx="1285875" cy="12481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5" dirty="0"/>
              <a:pPr marL="25400">
                <a:lnSpc>
                  <a:spcPct val="100000"/>
                </a:lnSpc>
              </a:pPr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5" dirty="0"/>
              <a:pPr marL="25400">
                <a:lnSpc>
                  <a:spcPct val="100000"/>
                </a:lnSpc>
              </a:pPr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5" dirty="0"/>
              <a:pPr marL="25400">
                <a:lnSpc>
                  <a:spcPct val="100000"/>
                </a:lnSpc>
              </a:pPr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5" dirty="0"/>
              <a:pPr marL="25400">
                <a:lnSpc>
                  <a:spcPct val="100000"/>
                </a:lnSpc>
              </a:pPr>
              <a:t>‹#›</a:t>
            </a:fld>
            <a:endParaRPr spc="-1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0340" y="1721101"/>
            <a:ext cx="10291318" cy="1117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25598" y="2940435"/>
            <a:ext cx="6940803" cy="2019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567668" y="6398417"/>
            <a:ext cx="184784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pc="-15" dirty="0"/>
              <a:pPr marL="25400">
                <a:lnSpc>
                  <a:spcPct val="100000"/>
                </a:lnSpc>
              </a:pPr>
              <a:t>‹#›</a:t>
            </a:fld>
            <a:endParaRPr spc="-1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1.xlsx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33800" y="838200"/>
            <a:ext cx="8382000" cy="33239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600" spc="-30" dirty="0">
                <a:latin typeface="Times New Roman" pitchFamily="18" charset="0"/>
                <a:cs typeface="Times New Roman" pitchFamily="18" charset="0"/>
              </a:rPr>
              <a:t>Реализация мероприятий по строительству (реконструкции), капитального ремонта и ремонта автомобильных дорог общего пользования регионального и местного значения</a:t>
            </a:r>
            <a:endParaRPr sz="3600" spc="-3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upload.wikimedia.org/wikipedia/commons/2/2f/Coat_of_Arms_of_Lipetsk_oblast.png?uselang=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9806" y="304800"/>
            <a:ext cx="1620890" cy="1849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8216" y="357166"/>
            <a:ext cx="10501386" cy="430887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Общая протяженность автомобильных дорог – 16 563 км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09522" y="1142984"/>
            <a:ext cx="10501386" cy="1200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600" kern="0" dirty="0"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 </a:t>
            </a:r>
            <a:r>
              <a:rPr lang="ru-RU" sz="2600" kern="0" dirty="0">
                <a:latin typeface="Times New Roman" pitchFamily="18" charset="0"/>
                <a:ea typeface="+mj-ea"/>
                <a:cs typeface="Times New Roman" pitchFamily="18" charset="0"/>
              </a:rPr>
              <a:t>Ф</a:t>
            </a:r>
            <a:r>
              <a:rPr kumimoji="0" lang="ru-RU" sz="26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едерального</a:t>
            </a:r>
            <a:r>
              <a:rPr kumimoji="0" lang="ru-RU" sz="2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значения – </a:t>
            </a:r>
            <a:r>
              <a:rPr kumimoji="0" lang="ru-RU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474</a:t>
            </a:r>
            <a:r>
              <a:rPr kumimoji="0" lang="ru-RU" sz="2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км (3</a:t>
            </a:r>
            <a:r>
              <a:rPr kumimoji="0" lang="ru-RU" sz="260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%)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600" kern="0" dirty="0"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 </a:t>
            </a:r>
            <a:r>
              <a:rPr lang="ru-RU" sz="2600" kern="0" dirty="0">
                <a:latin typeface="Times New Roman" pitchFamily="18" charset="0"/>
                <a:ea typeface="+mj-ea"/>
                <a:cs typeface="Times New Roman" pitchFamily="18" charset="0"/>
              </a:rPr>
              <a:t>Регионального значения – </a:t>
            </a:r>
            <a:r>
              <a:rPr lang="ru-RU" sz="2600" b="1" kern="0" dirty="0">
                <a:latin typeface="Times New Roman" pitchFamily="18" charset="0"/>
                <a:ea typeface="+mj-ea"/>
                <a:cs typeface="Times New Roman" pitchFamily="18" charset="0"/>
              </a:rPr>
              <a:t>5 470 </a:t>
            </a:r>
            <a:r>
              <a:rPr lang="ru-RU" sz="2600" kern="0" dirty="0">
                <a:latin typeface="Times New Roman" pitchFamily="18" charset="0"/>
                <a:ea typeface="+mj-ea"/>
                <a:cs typeface="Times New Roman" pitchFamily="18" charset="0"/>
              </a:rPr>
              <a:t>км</a:t>
            </a:r>
            <a:r>
              <a:rPr kumimoji="0" lang="ru-RU" sz="2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(33 %)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 Муниципального значения – </a:t>
            </a:r>
            <a:r>
              <a:rPr kumimoji="0" lang="ru-RU" sz="2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10 619 </a:t>
            </a:r>
            <a:r>
              <a:rPr kumimoji="0" lang="ru-RU" sz="26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км (64 %)</a:t>
            </a:r>
            <a:endParaRPr kumimoji="0" lang="ru-RU" sz="2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09522" y="2780928"/>
            <a:ext cx="11619126" cy="3693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defRPr/>
            </a:pPr>
            <a:r>
              <a:rPr lang="ru-RU" sz="2200" b="1" kern="0" dirty="0">
                <a:latin typeface="Times New Roman" pitchFamily="18" charset="0"/>
                <a:cs typeface="Times New Roman" pitchFamily="18" charset="0"/>
                <a:sym typeface="Symbol"/>
              </a:rPr>
              <a:t>Протяженность автомобильных дорог местного значения:</a:t>
            </a:r>
            <a:endParaRPr lang="ru-RU" sz="2200" b="1" kern="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20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 твердым покрытием – 7 629,3 км;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20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грунтовые дороги – 2 989,7 км;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200" kern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2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Протяженность дорог отвечающих нормативным требованиям: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200" kern="0" dirty="0">
                <a:latin typeface="Times New Roman" pitchFamily="18" charset="0"/>
                <a:ea typeface="+mj-ea"/>
                <a:cs typeface="Times New Roman" pitchFamily="18" charset="0"/>
              </a:rPr>
              <a:t>региональные дороги – 1728,0 км (31,6%);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200" kern="0" dirty="0">
                <a:latin typeface="Times New Roman" pitchFamily="18" charset="0"/>
                <a:ea typeface="+mj-ea"/>
                <a:cs typeface="Times New Roman" pitchFamily="18" charset="0"/>
              </a:rPr>
              <a:t>муниципальные дороги – 6893,7 км (64,9%).</a:t>
            </a:r>
            <a:endParaRPr kumimoji="0" lang="ru-RU" sz="220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20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200" b="1" kern="0" dirty="0">
                <a:latin typeface="Times New Roman" pitchFamily="18" charset="0"/>
                <a:ea typeface="+mj-ea"/>
                <a:cs typeface="Times New Roman" pitchFamily="18" charset="0"/>
              </a:rPr>
              <a:t>Для приведения в нормативное состояние до 2024 года  ежегодная потребность средств на:</a:t>
            </a:r>
          </a:p>
          <a:p>
            <a:pPr marL="342900" lvl="0" indent="-342900">
              <a:buFontTx/>
              <a:buChar char="-"/>
              <a:defRPr/>
            </a:pPr>
            <a:r>
              <a:rPr lang="ru-RU" sz="2200" kern="0" dirty="0">
                <a:latin typeface="Times New Roman" pitchFamily="18" charset="0"/>
                <a:cs typeface="Times New Roman" pitchFamily="18" charset="0"/>
              </a:rPr>
              <a:t>региональные дороги – 14 491,4 </a:t>
            </a:r>
            <a:r>
              <a:rPr lang="ru-RU" sz="2200" kern="0" dirty="0" err="1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200" kern="0" dirty="0">
                <a:latin typeface="Times New Roman" pitchFamily="18" charset="0"/>
                <a:cs typeface="Times New Roman" pitchFamily="18" charset="0"/>
              </a:rPr>
              <a:t>.;     муниципальные дороги – 3 510,7 </a:t>
            </a:r>
            <a:r>
              <a:rPr lang="ru-RU" sz="2200" kern="0" dirty="0" err="1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200" kern="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kern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2000" kern="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226838" y="785214"/>
          <a:ext cx="4952992" cy="2789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113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8216" y="285728"/>
            <a:ext cx="10787138" cy="430887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Консолидированный дорожный фонд Липецкой области, </a:t>
            </a:r>
            <a:r>
              <a:rPr lang="ru-RU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A0356E79-A9C5-45D6-92B8-5654E01E498E}"/>
              </a:ext>
            </a:extLst>
          </p:cNvPr>
          <p:cNvGraphicFramePr>
            <a:graphicFrameLocks/>
          </p:cNvGraphicFramePr>
          <p:nvPr/>
        </p:nvGraphicFramePr>
        <p:xfrm>
          <a:off x="3881422" y="1052736"/>
          <a:ext cx="8215370" cy="509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C6147421-39D3-4448-B790-5DA6CB361E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344" y="981075"/>
          <a:ext cx="3528392" cy="525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5" imgW="3200400" imgH="4895816" progId="Excel.Sheet.12">
                  <p:embed/>
                </p:oleObj>
              </mc:Choice>
              <mc:Fallback>
                <p:oleObj name="Worksheet" r:id="rId5" imgW="3200400" imgH="4895816" progId="Excel.Sheet.12">
                  <p:embed/>
                  <p:pic>
                    <p:nvPicPr>
                      <p:cNvPr id="10" name="Объект 9">
                        <a:extLst>
                          <a:ext uri="{FF2B5EF4-FFF2-40B4-BE49-F238E27FC236}">
                            <a16:creationId xmlns:a16="http://schemas.microsoft.com/office/drawing/2014/main" id="{C6147421-39D3-4448-B790-5DA6CB361E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344" y="981075"/>
                        <a:ext cx="3528392" cy="525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10050" y="4857760"/>
            <a:ext cx="27382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Расходы на региональные дороги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    6 155,09 млн. руб.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705" y="6250267"/>
            <a:ext cx="3303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Всего запланировано к отсыпке</a:t>
            </a:r>
          </a:p>
          <a:p>
            <a:r>
              <a:rPr lang="ru-RU" dirty="0"/>
              <a:t> (</a:t>
            </a:r>
            <a:r>
              <a:rPr lang="ru-RU" i="1" dirty="0"/>
              <a:t>кроме г. Липецка</a:t>
            </a:r>
            <a:r>
              <a:rPr lang="ru-RU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42565" y="6388767"/>
            <a:ext cx="3346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234,52</a:t>
            </a:r>
            <a:r>
              <a:rPr lang="ru-RU" dirty="0"/>
              <a:t>  </a:t>
            </a:r>
            <a:r>
              <a:rPr lang="ru-RU" b="1" dirty="0"/>
              <a:t>км (229961,61 </a:t>
            </a:r>
            <a:r>
              <a:rPr lang="ru-RU" b="1" dirty="0" err="1"/>
              <a:t>млн.руб</a:t>
            </a:r>
            <a:r>
              <a:rPr lang="ru-RU" b="1" dirty="0"/>
              <a:t>.</a:t>
            </a:r>
            <a:r>
              <a:rPr lang="ru-RU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18007" y="6160766"/>
            <a:ext cx="5093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Субсидии ОБ:                107,611 км (117 385,488 </a:t>
            </a:r>
            <a:r>
              <a:rPr lang="ru-RU" sz="1600" dirty="0" err="1"/>
              <a:t>млн.руб</a:t>
            </a:r>
            <a:r>
              <a:rPr lang="ru-RU" sz="1600" dirty="0"/>
              <a:t>.)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55917" y="6519446"/>
            <a:ext cx="49694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/>
              <a:t>Дорожный фонд МО: 126,912 км (112 576,12 </a:t>
            </a:r>
            <a:r>
              <a:rPr lang="ru-RU" sz="1600" dirty="0" err="1"/>
              <a:t>млн.руб</a:t>
            </a:r>
            <a:r>
              <a:rPr lang="ru-RU" sz="1600" dirty="0"/>
              <a:t>.)</a:t>
            </a: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6600056" y="6237312"/>
            <a:ext cx="417951" cy="620688"/>
          </a:xfrm>
          <a:prstGeom prst="lef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22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8216" y="357166"/>
            <a:ext cx="10501386" cy="430887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Информационное сопровождение дорожной деятельности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841079" y="4315748"/>
            <a:ext cx="8509842" cy="1846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·"/>
              <a:tabLst/>
              <a:defRPr/>
            </a:pPr>
            <a:r>
              <a:rPr lang="ru-RU" sz="2000" kern="0" dirty="0">
                <a:latin typeface="Times New Roman" pitchFamily="18" charset="0"/>
                <a:ea typeface="+mj-ea"/>
                <a:cs typeface="Times New Roman" pitchFamily="18" charset="0"/>
              </a:rPr>
              <a:t>Предвыборные обещания главы администрации Липецкой области          </a:t>
            </a:r>
            <a:r>
              <a:rPr lang="ru-RU" sz="2000" kern="0" dirty="0" err="1">
                <a:latin typeface="Times New Roman" pitchFamily="18" charset="0"/>
                <a:ea typeface="+mj-ea"/>
                <a:cs typeface="Times New Roman" pitchFamily="18" charset="0"/>
              </a:rPr>
              <a:t>И.Г.Артамонова</a:t>
            </a:r>
            <a:endParaRPr lang="ru-RU" sz="2000" kern="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·"/>
              <a:tabLst/>
              <a:defRPr/>
            </a:pPr>
            <a:r>
              <a:rPr lang="ru-RU" sz="2000" kern="0" dirty="0">
                <a:latin typeface="Times New Roman" pitchFamily="18" charset="0"/>
                <a:ea typeface="+mj-ea"/>
                <a:cs typeface="Times New Roman" pitchFamily="18" charset="0"/>
              </a:rPr>
              <a:t>Объекты, обеспечивающие проезды к участкам ИЖС и многодетным семьям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·"/>
              <a:tabLst/>
              <a:defRPr/>
            </a:pPr>
            <a:r>
              <a:rPr kumimoji="0" lang="ru-RU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Объекты, признанные первоочередными к выполнению работ по решению схода граждан на основании обращений жителей</a:t>
            </a:r>
            <a:endParaRPr kumimoji="0" lang="ru-RU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34501" y="1268760"/>
            <a:ext cx="10647864" cy="30469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457200" lvl="0" indent="-457200">
              <a:buAutoNum type="arabicPeriod"/>
              <a:defRPr/>
            </a:pPr>
            <a:r>
              <a:rPr lang="ru-RU" sz="2200" b="1" kern="0" dirty="0">
                <a:latin typeface="Times New Roman" pitchFamily="18" charset="0"/>
                <a:cs typeface="Times New Roman" pitchFamily="18" charset="0"/>
                <a:sym typeface="Symbol"/>
              </a:rPr>
              <a:t>Главам муниципальных образований провести встречи с населением </a:t>
            </a:r>
          </a:p>
          <a:p>
            <a:pPr marL="457200" lvl="0" indent="-457200">
              <a:buAutoNum type="arabicPeriod"/>
              <a:defRPr/>
            </a:pPr>
            <a:r>
              <a:rPr lang="ru-RU" sz="2200" b="1" kern="0" dirty="0">
                <a:latin typeface="Times New Roman" pitchFamily="18" charset="0"/>
                <a:cs typeface="Times New Roman" pitchFamily="18" charset="0"/>
                <a:sym typeface="Symbol"/>
              </a:rPr>
              <a:t>Довести информацию по мероприятиям дорожной деятельности на 2020 год до населения</a:t>
            </a:r>
          </a:p>
          <a:p>
            <a:pPr lvl="0">
              <a:defRPr/>
            </a:pPr>
            <a:r>
              <a:rPr lang="ru-RU" sz="2200" b="1" kern="0" dirty="0">
                <a:latin typeface="Times New Roman" pitchFamily="18" charset="0"/>
                <a:cs typeface="Times New Roman" pitchFamily="18" charset="0"/>
                <a:sym typeface="Symbol"/>
              </a:rPr>
              <a:t>                                Способ доведения информации:</a:t>
            </a:r>
          </a:p>
          <a:p>
            <a:pPr lvl="0">
              <a:defRPr/>
            </a:pPr>
            <a:r>
              <a:rPr lang="ru-RU" sz="2200" kern="0" dirty="0">
                <a:latin typeface="Times New Roman" pitchFamily="18" charset="0"/>
                <a:cs typeface="Times New Roman" pitchFamily="18" charset="0"/>
                <a:sym typeface="Symbol"/>
              </a:rPr>
              <a:t>                                       - через личные встречи,</a:t>
            </a:r>
          </a:p>
          <a:p>
            <a:pPr>
              <a:defRPr/>
            </a:pPr>
            <a:r>
              <a:rPr lang="ru-RU" sz="2200" kern="0" dirty="0">
                <a:latin typeface="Times New Roman" pitchFamily="18" charset="0"/>
                <a:cs typeface="Times New Roman" pitchFamily="18" charset="0"/>
                <a:sym typeface="Symbol"/>
              </a:rPr>
              <a:t>                                       - через СМИ,</a:t>
            </a:r>
          </a:p>
          <a:p>
            <a:pPr lvl="0">
              <a:defRPr/>
            </a:pPr>
            <a:r>
              <a:rPr lang="ru-RU" sz="2200" kern="0" dirty="0">
                <a:latin typeface="Times New Roman" pitchFamily="18" charset="0"/>
                <a:cs typeface="Times New Roman" pitchFamily="18" charset="0"/>
                <a:sym typeface="Symbol"/>
              </a:rPr>
              <a:t>                                       - социальные сети, интернет</a:t>
            </a:r>
          </a:p>
          <a:p>
            <a:pPr lvl="0">
              <a:defRPr/>
            </a:pPr>
            <a:r>
              <a:rPr kumimoji="0" lang="ru-RU" sz="2200" b="1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  <a:sym typeface="Symbol"/>
              </a:rPr>
              <a:t>3. На встречах с населением обозначить приоритеты включения объектов в программу дорожной деятельности на последующие годы:</a:t>
            </a:r>
          </a:p>
        </p:txBody>
      </p:sp>
    </p:spTree>
    <p:extLst>
      <p:ext uri="{BB962C8B-B14F-4D97-AF65-F5344CB8AC3E}">
        <p14:creationId xmlns:p14="http://schemas.microsoft.com/office/powerpoint/2010/main" val="3723761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158538" y="104838"/>
            <a:ext cx="576262" cy="7318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21180" y="192922"/>
            <a:ext cx="854964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pc="45" dirty="0">
                <a:solidFill>
                  <a:srgbClr val="7E7E7E"/>
                </a:solidFill>
                <a:latin typeface="Arial"/>
                <a:cs typeface="Arial"/>
              </a:rPr>
              <a:t>Грязинский район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xfrm>
            <a:off x="11567668" y="6398417"/>
            <a:ext cx="184784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endParaRPr lang="ru-RU" spc="-15" dirty="0"/>
          </a:p>
        </p:txBody>
      </p:sp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0EAD2241-191A-47AF-9BF9-29FD965261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50696"/>
              </p:ext>
            </p:extLst>
          </p:nvPr>
        </p:nvGraphicFramePr>
        <p:xfrm>
          <a:off x="6252320" y="3301684"/>
          <a:ext cx="5748784" cy="2886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856">
                  <a:extLst>
                    <a:ext uri="{9D8B030D-6E8A-4147-A177-3AD203B41FA5}">
                      <a16:colId xmlns:a16="http://schemas.microsoft.com/office/drawing/2014/main" val="4165566422"/>
                    </a:ext>
                  </a:extLst>
                </a:gridCol>
                <a:gridCol w="3598036">
                  <a:extLst>
                    <a:ext uri="{9D8B030D-6E8A-4147-A177-3AD203B41FA5}">
                      <a16:colId xmlns:a16="http://schemas.microsoft.com/office/drawing/2014/main" val="3606770869"/>
                    </a:ext>
                  </a:extLst>
                </a:gridCol>
                <a:gridCol w="722892">
                  <a:extLst>
                    <a:ext uri="{9D8B030D-6E8A-4147-A177-3AD203B41FA5}">
                      <a16:colId xmlns:a16="http://schemas.microsoft.com/office/drawing/2014/main" val="1808790624"/>
                    </a:ext>
                  </a:extLst>
                </a:gridCol>
              </a:tblGrid>
              <a:tr h="72173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3 022 509,74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(реконструкция), капитальный ремонт и ремонт автомобильных дорог общего пользования регионального значения в 2020г.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846126"/>
                  </a:ext>
                </a:extLst>
              </a:tr>
              <a:tr h="721733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63 200,0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Строительство (реконструкция), капитальный ремонт и ремонт автомобильных дорог общего пользования регионального значения в 2021г.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689580"/>
                  </a:ext>
                </a:extLst>
              </a:tr>
              <a:tr h="721733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21 974,765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и ремонт автомобильных дорог общего пользования местного значения в 2020г.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31354"/>
                  </a:ext>
                </a:extLst>
              </a:tr>
              <a:tr h="72173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17 278,16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Отсыпка щебнем автомобильных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дорог общего пользования местного значения в 2020г.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405227"/>
                  </a:ext>
                </a:extLst>
              </a:tr>
            </a:tbl>
          </a:graphicData>
        </a:graphic>
      </p:graphicFrame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95335C4D-EAE3-40E5-B02D-BA0737EE4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827035"/>
              </p:ext>
            </p:extLst>
          </p:nvPr>
        </p:nvGraphicFramePr>
        <p:xfrm>
          <a:off x="6240016" y="2809241"/>
          <a:ext cx="5736480" cy="492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3373597396"/>
                    </a:ext>
                  </a:extLst>
                </a:gridCol>
                <a:gridCol w="4296320">
                  <a:extLst>
                    <a:ext uri="{9D8B030D-6E8A-4147-A177-3AD203B41FA5}">
                      <a16:colId xmlns:a16="http://schemas.microsoft.com/office/drawing/2014/main" val="1377033070"/>
                    </a:ext>
                  </a:extLst>
                </a:gridCol>
              </a:tblGrid>
              <a:tr h="492443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денежных средств </a:t>
                      </a:r>
                      <a:r>
                        <a:rPr lang="ru-RU" sz="12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Условные обозначения: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513714"/>
                  </a:ext>
                </a:extLst>
              </a:tr>
            </a:tbl>
          </a:graphicData>
        </a:graphic>
      </p:graphicFrame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DC9C8D46-30D5-4FD1-9954-2FCCE668E4CD}"/>
              </a:ext>
            </a:extLst>
          </p:cNvPr>
          <p:cNvCxnSpPr>
            <a:cxnSpLocks/>
          </p:cNvCxnSpPr>
          <p:nvPr/>
        </p:nvCxnSpPr>
        <p:spPr>
          <a:xfrm>
            <a:off x="11352584" y="3645024"/>
            <a:ext cx="60553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736F8ED8-C6F4-40DF-A7AC-EC52674FC79C}"/>
              </a:ext>
            </a:extLst>
          </p:cNvPr>
          <p:cNvCxnSpPr>
            <a:cxnSpLocks/>
          </p:cNvCxnSpPr>
          <p:nvPr/>
        </p:nvCxnSpPr>
        <p:spPr>
          <a:xfrm>
            <a:off x="11352584" y="4365104"/>
            <a:ext cx="636216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араллелограмм 15">
            <a:extLst>
              <a:ext uri="{FF2B5EF4-FFF2-40B4-BE49-F238E27FC236}">
                <a16:creationId xmlns:a16="http://schemas.microsoft.com/office/drawing/2014/main" id="{32BE61AB-2D06-4F67-81A4-99E95E3DD233}"/>
              </a:ext>
            </a:extLst>
          </p:cNvPr>
          <p:cNvSpPr/>
          <p:nvPr/>
        </p:nvSpPr>
        <p:spPr>
          <a:xfrm>
            <a:off x="6252320" y="1066364"/>
            <a:ext cx="5736480" cy="1642556"/>
          </a:xfrm>
          <a:prstGeom prst="parallelogram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pc="-3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Реализация мероприятий по строительству (реконструкции), капитального ремонта и ремонта автомобильных дорог общего пользования регионального и местного значения</a:t>
            </a:r>
            <a:endParaRPr lang="ru-RU" b="1" dirty="0">
              <a:solidFill>
                <a:srgbClr val="00B050"/>
              </a:solidFill>
            </a:endParaRPr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1D3E6771-4209-4B9F-8EF1-3BFD68DC6697}"/>
              </a:ext>
            </a:extLst>
          </p:cNvPr>
          <p:cNvCxnSpPr>
            <a:cxnSpLocks/>
          </p:cNvCxnSpPr>
          <p:nvPr/>
        </p:nvCxnSpPr>
        <p:spPr>
          <a:xfrm>
            <a:off x="11352584" y="5157192"/>
            <a:ext cx="605538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F08BFB2C-6F22-45B5-B4D9-DDB8947F11C5}"/>
              </a:ext>
            </a:extLst>
          </p:cNvPr>
          <p:cNvCxnSpPr>
            <a:cxnSpLocks/>
          </p:cNvCxnSpPr>
          <p:nvPr/>
        </p:nvCxnSpPr>
        <p:spPr>
          <a:xfrm>
            <a:off x="11352584" y="5733256"/>
            <a:ext cx="605538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1216D10-100A-43A6-9979-8C7996AF23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48" y="669386"/>
            <a:ext cx="6102848" cy="5519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12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158538" y="104838"/>
            <a:ext cx="576262" cy="7318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0E410-44CA-445D-8CF3-0C986A4F3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5728"/>
            <a:ext cx="12192000" cy="307777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000" spc="45" dirty="0" err="1">
                <a:solidFill>
                  <a:srgbClr val="7E7E7E"/>
                </a:solidFill>
              </a:rPr>
              <a:t>Грязинский</a:t>
            </a:r>
            <a:r>
              <a:rPr lang="ru-RU" sz="2000" spc="45" dirty="0">
                <a:solidFill>
                  <a:srgbClr val="7E7E7E"/>
                </a:solidFill>
              </a:rPr>
              <a:t> район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xfrm>
            <a:off x="11567668" y="6398417"/>
            <a:ext cx="184784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endParaRPr lang="ru-RU" spc="-15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48983" y="1052736"/>
          <a:ext cx="10015569" cy="5684309"/>
        </p:xfrm>
        <a:graphic>
          <a:graphicData uri="http://schemas.openxmlformats.org/drawingml/2006/table">
            <a:tbl>
              <a:tblPr/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3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70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775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2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Автомобильные</a:t>
                      </a:r>
                      <a:r>
                        <a:rPr lang="ru-RU" sz="1200" b="1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дороги регионального значения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Перечень автомобильных дорог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Протяженность, км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Стоимость, тыс.руб.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Плановый срок выполнения работ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20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2020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Ремонт ( 4,858 км) и содержание а/д «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Ярлуково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Малей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-прим. к а/д Орел-Тамбов» на период 2020 – 2023гг.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38 590,44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31.08.2020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г.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31.12.2023 г.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РП БКАД (агломерация)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(8,13 км) и содержание (14,1 км) а/д «Верхний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Телелюй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прим. к а/д Коробовка-Грязи» на период 2020 – 2023гг.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58 356,29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31.08.2020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г.</a:t>
                      </a:r>
                    </a:p>
                    <a:p>
                      <a:pPr algn="ctr" fontAlgn="ctr"/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31.12.2023 г.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РП БКАД (агломерация)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а/д Липецк-Октябрьское-Усмань км 23+500 - км 36+080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105 218,12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31.08.2020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РП БКАД (агломерация)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а/д  Грязи-Хворостянка-Добринка с подъездом к ст. Хворостянка 16+840 км 18+840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19 436,74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Объект сдан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РП БКАД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а/д 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Двуречки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-Фащевка-Красная Дубрава-Грязи км 5+550- км 7+550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18 915,28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31.08.2020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РП БКАД (агломерация)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а/д Восточный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обход промышленной зоны г. Липецка, 2-ая очередь, 2,3 этап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1 708 807,22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01.11.2024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РП БКАД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Строительство а/д Восточный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обход промышленной зоны г. Липецка, 2-ая очередь, 1 этап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1 020 977,55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01.11.2023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транспортной системы Липецкой области (трансферт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из федерального бюджета)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 мостового перехода через  реку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Байгора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на км 4+756 а/д общего пользования регионального значения   Грязи-Коробовка в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Грязинском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36 617,79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27.10.2020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РП БКАД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Устройство линии наружного освещения вдоль автомобильной дороги "Липецк - Грязи -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Песковатка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 км 30+680 - км 33+260 г. Грязи, вдоль автомобильной дороги "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Сселки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Плеханово - Грязи", км 24+150 - км 25+300 г. Грязи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5 015,84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30.10.2020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РП БКАД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Устройство линии наружного освещения вдоль автомобильной дороги «Казинка-примыкание к автодороге "Липецк-Грязи-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Песковатка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"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с.Казинка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10 574,47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30.11.2020 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РП БКАД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205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50,178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3 022 509,74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205">
                <a:tc gridSpan="6">
                  <a:txBody>
                    <a:bodyPr/>
                    <a:lstStyle/>
                    <a:p>
                      <a:pPr marL="0" marR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2021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Ремонт а/д Грязи-Коробовка км 11+200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км 19+100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63 200,00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31.08.2021</a:t>
                      </a:r>
                      <a:r>
                        <a:rPr lang="ru-RU" sz="900" b="0" i="0" u="none" strike="noStrike" baseline="0" dirty="0">
                          <a:solidFill>
                            <a:srgbClr val="000000"/>
                          </a:solidFill>
                          <a:latin typeface="Times New Roman"/>
                        </a:rPr>
                        <a:t> г.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РП БКАД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2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63 200,00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205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205">
                <a:tc gridSpan="6">
                  <a:txBody>
                    <a:bodyPr/>
                    <a:lstStyle/>
                    <a:p>
                      <a:pPr algn="l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32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158538" y="104838"/>
            <a:ext cx="576262" cy="7318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21180" y="192922"/>
            <a:ext cx="902734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pc="45" dirty="0" err="1">
                <a:solidFill>
                  <a:srgbClr val="7E7E7E"/>
                </a:solidFill>
                <a:latin typeface="Arial"/>
                <a:cs typeface="Arial"/>
              </a:rPr>
              <a:t>Грязинский</a:t>
            </a:r>
            <a:r>
              <a:rPr lang="ru-RU" sz="2400" b="1" spc="45" dirty="0">
                <a:solidFill>
                  <a:srgbClr val="7E7E7E"/>
                </a:solidFill>
                <a:latin typeface="Arial"/>
                <a:cs typeface="Arial"/>
              </a:rPr>
              <a:t> район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xfrm>
            <a:off x="11567668" y="6398417"/>
            <a:ext cx="319532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endParaRPr lang="ru-RU" spc="-15" dirty="0"/>
          </a:p>
        </p:txBody>
      </p:sp>
      <p:graphicFrame>
        <p:nvGraphicFramePr>
          <p:cNvPr id="15" name="Таблица 15">
            <a:extLst>
              <a:ext uri="{FF2B5EF4-FFF2-40B4-BE49-F238E27FC236}">
                <a16:creationId xmlns:a16="http://schemas.microsoft.com/office/drawing/2014/main" id="{F0EE1BDF-BA4B-41B6-BA50-FF8A447C817E}"/>
              </a:ext>
            </a:extLst>
          </p:cNvPr>
          <p:cNvGraphicFramePr>
            <a:graphicFrameLocks noGrp="1"/>
          </p:cNvGraphicFramePr>
          <p:nvPr/>
        </p:nvGraphicFramePr>
        <p:xfrm>
          <a:off x="76199" y="990601"/>
          <a:ext cx="12039599" cy="5201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7329">
                  <a:extLst>
                    <a:ext uri="{9D8B030D-6E8A-4147-A177-3AD203B41FA5}">
                      <a16:colId xmlns:a16="http://schemas.microsoft.com/office/drawing/2014/main" val="2363385942"/>
                    </a:ext>
                  </a:extLst>
                </a:gridCol>
                <a:gridCol w="1768814">
                  <a:extLst>
                    <a:ext uri="{9D8B030D-6E8A-4147-A177-3AD203B41FA5}">
                      <a16:colId xmlns:a16="http://schemas.microsoft.com/office/drawing/2014/main" val="1642559403"/>
                    </a:ext>
                  </a:extLst>
                </a:gridCol>
                <a:gridCol w="1196254">
                  <a:extLst>
                    <a:ext uri="{9D8B030D-6E8A-4147-A177-3AD203B41FA5}">
                      <a16:colId xmlns:a16="http://schemas.microsoft.com/office/drawing/2014/main" val="170701731"/>
                    </a:ext>
                  </a:extLst>
                </a:gridCol>
                <a:gridCol w="1588043">
                  <a:extLst>
                    <a:ext uri="{9D8B030D-6E8A-4147-A177-3AD203B41FA5}">
                      <a16:colId xmlns:a16="http://schemas.microsoft.com/office/drawing/2014/main" val="1049372190"/>
                    </a:ext>
                  </a:extLst>
                </a:gridCol>
                <a:gridCol w="2268632">
                  <a:extLst>
                    <a:ext uri="{9D8B030D-6E8A-4147-A177-3AD203B41FA5}">
                      <a16:colId xmlns:a16="http://schemas.microsoft.com/office/drawing/2014/main" val="4180332069"/>
                    </a:ext>
                  </a:extLst>
                </a:gridCol>
                <a:gridCol w="1890527">
                  <a:extLst>
                    <a:ext uri="{9D8B030D-6E8A-4147-A177-3AD203B41FA5}">
                      <a16:colId xmlns:a16="http://schemas.microsoft.com/office/drawing/2014/main" val="214662804"/>
                    </a:ext>
                  </a:extLst>
                </a:gridCol>
              </a:tblGrid>
              <a:tr h="1131679">
                <a:tc>
                  <a:txBody>
                    <a:bodyPr/>
                    <a:lstStyle/>
                    <a:p>
                      <a:pPr algn="ctr"/>
                      <a:r>
                        <a:rPr lang="ru-RU" sz="13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контракт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Протяженность, км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</a:t>
                      </a:r>
                      <a:r>
                        <a:rPr lang="ru-RU" sz="13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3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 руб.</a:t>
                      </a:r>
                      <a:endParaRPr lang="ru-RU" sz="13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срок выполнения работ (дата начала – дата окончания)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Основание для включения в план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Фото объекта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177089"/>
                  </a:ext>
                </a:extLst>
              </a:tr>
              <a:tr h="435705">
                <a:tc gridSpan="6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рамках государственной программы  «Развитие</a:t>
                      </a:r>
                      <a:r>
                        <a:rPr lang="ru-RU" sz="1400" b="1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транспортной системы Липецкой области»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93523"/>
                  </a:ext>
                </a:extLst>
              </a:tr>
              <a:tr h="424812">
                <a:tc gridSpan="6">
                  <a:txBody>
                    <a:bodyPr/>
                    <a:lstStyle/>
                    <a:p>
                      <a:pPr algn="ctr"/>
                      <a:r>
                        <a:rPr lang="ru-RU" sz="13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Ремонт автомобильных дорог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578832"/>
                  </a:ext>
                </a:extLst>
              </a:tr>
              <a:tr h="397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Плеханово, ул. Лесная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0,572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1 892,74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15.06-15.07.2020г.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дорожной деятельности МО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12305"/>
                  </a:ext>
                </a:extLst>
              </a:tr>
              <a:tr h="397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Плеханово, ул.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Д.Бедного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0,882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2 225,17745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17.04.-15.07.2020г.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дорожной деятельности МО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317821"/>
                  </a:ext>
                </a:extLst>
              </a:tr>
              <a:tr h="397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Плеханово, ул. Зеленая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0,831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2 685,19284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17.04.-15.07.2020г.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дорожной деятельности МО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806155"/>
                  </a:ext>
                </a:extLst>
              </a:tr>
              <a:tr h="397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Плеханово, ул. Плеханова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960,22349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17.04.-15.07.2020г.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дорожной деятельности МО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9400915"/>
                  </a:ext>
                </a:extLst>
              </a:tr>
              <a:tr h="397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Плеханово, ул. Мира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0,267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883,25116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17.04.-15.07.2020г.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дорожной деятельности МО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091556"/>
                  </a:ext>
                </a:extLst>
              </a:tr>
              <a:tr h="397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Плеханово, ул. Ключи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1,244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3 474,66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15.06.-15.07.2020г.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дорожной деятельности МО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5067721"/>
                  </a:ext>
                </a:extLst>
              </a:tr>
              <a:tr h="397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Сошки, ул. Школьная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0,122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490,61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27.04.-11.06.2020г.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дорожной деятельности МО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041594"/>
                  </a:ext>
                </a:extLst>
              </a:tr>
              <a:tr h="397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с. Фащевка, ул. Октябрьская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3,442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9 362,91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20.05.-15.06.2020г.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дорожной деятельности МО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668316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F8A63CA-F52E-463A-96D6-BF259D4388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537" y="2924943"/>
            <a:ext cx="1864261" cy="3240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26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158538" y="104838"/>
            <a:ext cx="576262" cy="7318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0E410-44CA-445D-8CF3-0C986A4F3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5728"/>
            <a:ext cx="12192000" cy="307777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000" spc="45" dirty="0" err="1">
                <a:solidFill>
                  <a:srgbClr val="7E7E7E"/>
                </a:solidFill>
              </a:rPr>
              <a:t>Грязинский</a:t>
            </a:r>
            <a:r>
              <a:rPr lang="ru-RU" sz="2000" spc="45" dirty="0">
                <a:solidFill>
                  <a:srgbClr val="7E7E7E"/>
                </a:solidFill>
              </a:rPr>
              <a:t> район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xfrm>
            <a:off x="11567668" y="6398417"/>
            <a:ext cx="184784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endParaRPr lang="ru-RU" spc="-15" dirty="0"/>
          </a:p>
        </p:txBody>
      </p:sp>
      <p:sp>
        <p:nvSpPr>
          <p:cNvPr id="9" name="TextBox 8"/>
          <p:cNvSpPr txBox="1"/>
          <p:nvPr/>
        </p:nvSpPr>
        <p:spPr>
          <a:xfrm>
            <a:off x="8810644" y="135729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фото до ремонта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AutoShape 4" descr="https://docviewer.yandex.ru/view/364325662/htmlimage?id=250og-a8n6fwu794ozbtje5df7dnwe8unh8mw623ag2yzqkkiimu6vx118w4mzcjsch9v364kyi9vxx4k249brguasebvidmkd1t433aq&amp;name=image-jEjxLwOceFUE1BQYui.jpg&amp;dsid=944f0d8bd23c60082fdda8cfaf8b9830"/>
          <p:cNvSpPr>
            <a:spLocks noChangeAspect="1" noChangeArrowheads="1"/>
          </p:cNvSpPr>
          <p:nvPr/>
        </p:nvSpPr>
        <p:spPr bwMode="auto">
          <a:xfrm>
            <a:off x="155575" y="-3505200"/>
            <a:ext cx="9753600" cy="73152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https://docviewer.yandex.ru/view/364325662/htmlimage?id=250og-a8n6fwu794ozbtje5df7dnwe8unh8mw623ag2yzqkkiimu6vx118w4mzcjsch9v364kyi9vxx4k249brguasebvidmkd1t433aq&amp;name=image-jEjxLwOceFUE1BQYui.jpg&amp;dsid=944f0d8bd23c60082fdda8cfaf8b983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38084" y="1142983"/>
          <a:ext cx="8143932" cy="5145536"/>
        </p:xfrm>
        <a:graphic>
          <a:graphicData uri="http://schemas.openxmlformats.org/drawingml/2006/table">
            <a:tbl>
              <a:tblPr/>
              <a:tblGrid>
                <a:gridCol w="343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586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875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отсыпки щебнем автомобильных дорог общего пользования местного значения в 2020 году</a:t>
                      </a:r>
                    </a:p>
                  </a:txBody>
                  <a:tcPr marL="8362" marR="8362" marT="83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0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Перечень автомобильных дорог (пообъектно) 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Протяженность, км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Стоимость, тыс.руб.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Плановый срок выполнения работ </a:t>
                      </a: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(дата начала- дата окончания)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Основание для включения в план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(к объектам ИЖС, к многодетным семьям, жалобы жителей, обещания по предвыборным встречам И.Г.Артамонова, ...)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75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субсидий из областного бюджета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с. Сошки, ул. Верхняя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2,69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2392,40166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27.04.2020-11.06.2020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жалобы жителей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с. Сошки, ул. Гагарина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2,13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2256,07325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27.04.2020-11.06.2020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жалобы жителей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с. Сошки, ул.Заречная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1,15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1317,84743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27.04.2020-11.06.2021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жалобы жителей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с. Фащевка, ул. Молодежная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0,69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612,251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18.05.2020-01.08.2020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развития И.Г. Артамонова, к объектам ИЖС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с. Фащевка, ул. Центральная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0,76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685,666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18.05.2020-01.08.2021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развития И.Г. Артамонова, к объектам ИЖС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с. Плеханово, ул. 8 Марта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1,10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1063,286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18.05.2020-01.08.2022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развития И.Г. Артамонова, к объектам ИЖС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87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8,520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8327,52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8751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За счет средств местного бюджета бюджета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с. Б.Самовец, ул. Крупской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0,24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307,492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01.07.2020-01.09.2020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жалобы жителей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с. Б.Самовец, ул. 50 лет Космонавтики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0,97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1300,716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01.07.2020-01.09.2021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 объектам ИЖС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с. Б.Самовец, ул. А.Королева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0,36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486,467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01.07.2020-01.09.2022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 объектам ИЖС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с. Б.Самовец, ул. Гагарина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0,96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1287,262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01.07.2020-01.09.2023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 объектам ИЖС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д. Красногорка, ул. Успенская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0,44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596,42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01.08.2020-01.09.2024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развития И.Г. Артамонова, к объектам ИЖС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д. Красногорка, ул. Казанская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0,44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573,55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01.08.2020-01.09.2025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развития И.Г. Артамонова, к объектам ИЖС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д. Красногорка, ул. Покровская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0,43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585,64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01.08.2020-01.09.2026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проект развития И.Г. Артамонова, к объектам ИЖС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7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с. Аннино, ул. Набережная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1,79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2280,85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выполнено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жалобы жителей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4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с. Плеханово, ул. Цветочная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1,13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1532,25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01.07.2020-01.09.2026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 объектам ИЖС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7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6,762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8950,64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8362" marR="8362" marT="83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pic>
        <p:nvPicPr>
          <p:cNvPr id="2049" name="Picture 1" descr="O:\Дорожная деятельность\Отдел по работе с муниципальными образованиями\ОТСЫПКА ЩЕБНЕМ\все Грязинский район\ул. Полевая с. Фащевка\IMG-20190726-WA0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39206" y="1714488"/>
            <a:ext cx="3214710" cy="2200252"/>
          </a:xfrm>
          <a:prstGeom prst="rect">
            <a:avLst/>
          </a:prstGeom>
          <a:noFill/>
        </p:spPr>
      </p:pic>
      <p:pic>
        <p:nvPicPr>
          <p:cNvPr id="5" name="Picture 2" descr="O:\Дорожная деятельность\Отдел по работе с муниципальными образованиями\ОТСЫПКА ЩЕБНЕМ\все Грязинский район\с.Б.Самовец ул. Весенняя\весення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739206" y="4000504"/>
            <a:ext cx="3214710" cy="21431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4248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3248</TotalTime>
  <Words>1380</Words>
  <Application>Microsoft Office PowerPoint</Application>
  <PresentationFormat>Широкоэкранный</PresentationFormat>
  <Paragraphs>311</Paragraphs>
  <Slides>8</Slides>
  <Notes>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Office Theme</vt:lpstr>
      <vt:lpstr>Worksheet</vt:lpstr>
      <vt:lpstr>Реализация мероприятий по строительству (реконструкции), капитального ремонта и ремонта автомобильных дорог общего пользования регионального и местного значения</vt:lpstr>
      <vt:lpstr>Общая протяженность автомобильных дорог – 16 563 км </vt:lpstr>
      <vt:lpstr>Консолидированный дорожный фонд Липецкой области, млн.руб.</vt:lpstr>
      <vt:lpstr>Информационное сопровождение дорожной деятельности</vt:lpstr>
      <vt:lpstr>Презентация PowerPoint</vt:lpstr>
      <vt:lpstr>Грязинский район</vt:lpstr>
      <vt:lpstr>Презентация PowerPoint</vt:lpstr>
      <vt:lpstr>Грязинский район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</dc:creator>
  <cp:lastModifiedBy>Дмитрий Сивирин</cp:lastModifiedBy>
  <cp:revision>380</cp:revision>
  <cp:lastPrinted>2020-06-15T12:38:29Z</cp:lastPrinted>
  <dcterms:created xsi:type="dcterms:W3CDTF">2019-07-10T08:07:41Z</dcterms:created>
  <dcterms:modified xsi:type="dcterms:W3CDTF">2020-06-19T07:51:31Z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2019-07-09T00:00:00Z</vt:filetime>
  </property>
  <property fmtid="{D5CDD505-2E9C-101B-9397-08002B2CF9AE}" pid="3" name="LastSaved">
    <vt:filetime>2019-07-10T00:00:00Z</vt:filetime>
  </property>
</Properties>
</file>