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sldIdLst>
    <p:sldId id="271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75" r:id="rId11"/>
    <p:sldId id="277" r:id="rId12"/>
    <p:sldId id="273" r:id="rId13"/>
    <p:sldId id="278" r:id="rId14"/>
    <p:sldId id="279" r:id="rId15"/>
    <p:sldId id="280" r:id="rId16"/>
    <p:sldId id="281" r:id="rId17"/>
    <p:sldId id="282" r:id="rId18"/>
    <p:sldId id="286" r:id="rId19"/>
    <p:sldId id="285" r:id="rId20"/>
    <p:sldId id="287" r:id="rId21"/>
    <p:sldId id="265" r:id="rId22"/>
    <p:sldId id="288" r:id="rId23"/>
    <p:sldId id="289" r:id="rId24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BBC1CF"/>
    <a:srgbClr val="ACB3C4"/>
    <a:srgbClr val="79859F"/>
    <a:srgbClr val="458A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575" cy="496889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2"/>
            <a:ext cx="2949575" cy="496889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7874F565-88C8-4A80-B4FB-150D45666D4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3536" cy="4471988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5"/>
            <a:ext cx="2949575" cy="4968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5"/>
            <a:ext cx="2949575" cy="4968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8551B6C3-8E7E-4516-8380-C1BD1F8B1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E7ED9-4DED-4DE3-91FA-8B3CB8DA76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70463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879" y="4721225"/>
            <a:ext cx="5443855" cy="4471988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953D-442E-4788-967C-303BD8319965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2A91-C271-45B3-9F47-8C87A1B87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39552" y="921496"/>
            <a:ext cx="79375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 Порядке подачи заявления о включении избирателя в список избирателей по месту нахождения на выборах Президента Российской Федерации»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 </a:t>
            </a:r>
            <a:endParaRPr lang="ru-RU" sz="2400" dirty="0">
              <a:solidFill>
                <a:srgbClr val="4D4D4D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577850"/>
            <a:ext cx="3708400" cy="50800"/>
          </a:xfrm>
          <a:prstGeom prst="rect">
            <a:avLst/>
          </a:prstGeom>
          <a:gradFill rotWithShape="1">
            <a:gsLst>
              <a:gs pos="0">
                <a:srgbClr val="B12200"/>
              </a:gs>
              <a:gs pos="100000">
                <a:srgbClr val="FA3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 rot="10800000">
            <a:off x="5400675" y="587375"/>
            <a:ext cx="3743325" cy="50800"/>
          </a:xfrm>
          <a:prstGeom prst="rect">
            <a:avLst/>
          </a:prstGeom>
          <a:gradFill rotWithShape="1">
            <a:gsLst>
              <a:gs pos="0">
                <a:srgbClr val="013589"/>
              </a:gs>
              <a:gs pos="100000">
                <a:srgbClr val="018E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50800" y="6521450"/>
            <a:ext cx="9144000" cy="361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50800" y="6527800"/>
            <a:ext cx="9144000" cy="98425"/>
          </a:xfrm>
          <a:prstGeom prst="rect">
            <a:avLst/>
          </a:prstGeom>
          <a:gradFill rotWithShape="1">
            <a:gsLst>
              <a:gs pos="0">
                <a:schemeClr val="tx1">
                  <a:alpha val="21001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8" descr="E:\мблема_ИК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50" y="165100"/>
            <a:ext cx="13827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10"/>
          <p:cNvSpPr/>
          <p:nvPr/>
        </p:nvSpPr>
        <p:spPr>
          <a:xfrm>
            <a:off x="683568" y="250347"/>
            <a:ext cx="8151085" cy="864095"/>
          </a:xfrm>
          <a:prstGeom prst="round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АНАЛИЗ ДЕЙСТВУЮЩЕГО ЗАКОНОДАТЕЛЬСТВА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c.pics.livejournal.com/davydov_index/60378694/2396107/239610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369" y="3933056"/>
            <a:ext cx="4094631" cy="2360621"/>
          </a:xfrm>
          <a:prstGeom prst="rect">
            <a:avLst/>
          </a:prstGeom>
          <a:noFill/>
        </p:spPr>
      </p:pic>
      <p:pic>
        <p:nvPicPr>
          <p:cNvPr id="15364" name="Picture 4" descr="http://fclmnews.ru/uploads/posts/2013-11/13846336721302-1-deba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030968" cy="2814960"/>
          </a:xfrm>
          <a:prstGeom prst="rect">
            <a:avLst/>
          </a:prstGeom>
          <a:noFill/>
        </p:spPr>
      </p:pic>
      <p:pic>
        <p:nvPicPr>
          <p:cNvPr id="15366" name="Picture 6" descr="http://cdn5.img.ria.ru/images/146301/60/1463016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672408" cy="2082944"/>
          </a:xfrm>
          <a:prstGeom prst="rect">
            <a:avLst/>
          </a:prstGeom>
          <a:noFill/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772816"/>
            <a:ext cx="4933056" cy="2016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предложений общественных организаций, политических партий, нижестоящих избирательных комиссий, а также простых избирателей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68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4921" y="260648"/>
            <a:ext cx="8389567" cy="2232248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ПОСТАНОВЛЕНИЕ ЦИК РФ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 ноября 2017 года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8424936" cy="3240360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 Порядке подачи заявления о включении избирателя в список избирателей по месту нахождения на выборах Президента Российской Федерации»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8" r="1016" b="2041"/>
          <a:stretch>
            <a:fillRect/>
          </a:stretch>
        </p:blipFill>
        <p:spPr bwMode="auto">
          <a:xfrm>
            <a:off x="0" y="-171400"/>
            <a:ext cx="91331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5696" y="6669360"/>
            <a:ext cx="7128792" cy="188640"/>
          </a:xfrm>
          <a:prstGeom prst="rect">
            <a:avLst/>
          </a:prstGeom>
          <a:solidFill>
            <a:srgbClr val="BBC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71400"/>
            <a:ext cx="9144000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ПОРЯДОК ПОДАЧИ ЗАЯВЛЕНИЯ ПО МЕСТУ НАХОЖДЕНИЯ</a:t>
            </a:r>
            <a:endParaRPr lang="ru-RU" sz="2200" b="1" dirty="0"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355976" y="548680"/>
            <a:ext cx="288032" cy="21602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://static7.depositphotos.com/1278120/763/i/950/depositphotos_7633720-Business-man-standing-silhou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64704"/>
            <a:ext cx="1040632" cy="1728192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076056" y="620688"/>
            <a:ext cx="2088232" cy="576064"/>
          </a:xfrm>
          <a:prstGeom prst="cloudCallout">
            <a:avLst>
              <a:gd name="adj1" fmla="val -68845"/>
              <a:gd name="adj2" fmla="val -168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я буду голосовать?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836712"/>
            <a:ext cx="1368152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ЖУРНАЛ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регистрации заявлений о голосовании по месту нахождения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484787"/>
          <a:ext cx="8964490" cy="5193196"/>
        </p:xfrm>
        <a:graphic>
          <a:graphicData uri="http://schemas.openxmlformats.org/drawingml/2006/table">
            <a:tbl>
              <a:tblPr/>
              <a:tblGrid>
                <a:gridCol w="345434"/>
                <a:gridCol w="749024"/>
                <a:gridCol w="921766"/>
                <a:gridCol w="1296144"/>
                <a:gridCol w="1152128"/>
                <a:gridCol w="1656184"/>
                <a:gridCol w="1224136"/>
                <a:gridCol w="1619674"/>
              </a:tblGrid>
              <a:tr h="8354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о заявлении избирателя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Избиратель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Лицо, принявшее заявление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фамилия, инициалы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8545"/>
            <a:ext cx="434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im0-tub-ru.yandex.net/i?id=20eb44bd7a5fdb2ebbc24b2b126edb8c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&amp;ncy;&amp;acy;&amp;dcy;&amp;ecy;&amp;mcy;.&amp;rcy;&amp;fcy;/uploads/2016/07/20/1469021437375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&amp;ncy;&amp;acy;&amp;dcy;&amp;ecy;&amp;mcy;.&amp;rcy;&amp;fcy;/uploads/2016/07/20/1469021437375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8" name="AutoShape 2" descr="http://&amp;ncy;&amp;acy;&amp;dcy;&amp;ecy;&amp;mcy;.&amp;rcy;&amp;fcy;/uploads/2016/07/20/1469021437375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 descr="C:\Users\User1\Desktop\1469021437375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04048" cy="3633147"/>
          </a:xfrm>
          <a:prstGeom prst="rect">
            <a:avLst/>
          </a:prstGeom>
          <a:noFill/>
        </p:spPr>
      </p:pic>
      <p:pic>
        <p:nvPicPr>
          <p:cNvPr id="34821" name="Picture 5" descr="http://gov.cap.ru/UserFiles/orgs/GrvId_81/image5487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87416" cy="3722583"/>
          </a:xfrm>
          <a:prstGeom prst="rect">
            <a:avLst/>
          </a:prstGeom>
          <a:noFill/>
        </p:spPr>
      </p:pic>
      <p:pic>
        <p:nvPicPr>
          <p:cNvPr id="34823" name="Picture 7" descr="http://d-russia.ru/wp-content/uploads/2015/10/gos-13520_2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4921" y="260648"/>
            <a:ext cx="8389567" cy="1296144"/>
          </a:xfrm>
          <a:prstGeom prst="round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Избиратель по состоянию здоровья не может самостоятельно прибыть в пункт приема заявлений имеет право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00808"/>
            <a:ext cx="8424936" cy="4968552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обратиться в ТИК либо УИК для предоставления ему возможности лично подать заявление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(в любую территориальную избирательную комиссию – не ранее чем за 45 и не позднее чем за пять дней до дня голосования (понедельник 12 марта 2017 года);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любую участковую избирательную комиссию– не ранее чем за 20 и не позднее чем за пять дней до дня голосования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(понедельник 12 марта 2017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года).)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4921" y="260648"/>
            <a:ext cx="8389567" cy="1296144"/>
          </a:xfrm>
          <a:prstGeom prst="round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Избиратели не имеющие регистрацию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месту жительства,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пределах Российской Федерации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00808"/>
            <a:ext cx="8424936" cy="47525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могут быть включены в список избирателей по месту их нахождения по заявлению, поданному в любую территориальную избирательную комиссию – не ранее чем за 45 и не позднее чем за пять дней до дня голосования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(понедельник 12 марта 2017 года);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любую участковую избирательную комиссию– не ранее чем за 20 и не позднее чем за пять дней до дня голосования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(понедельник 12 марта 2018 года).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4921" y="260648"/>
            <a:ext cx="8389567" cy="1296144"/>
          </a:xfrm>
          <a:prstGeom prst="round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Избиратель может подать заявление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ОДИН РАЗ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060848"/>
            <a:ext cx="8424936" cy="40324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случае если выявлено, что один и тот же избиратель подал более одного заявления, действительным считается заявление, поданное первым (согласно дате и времени подачи заявления).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1\Desktop\заявление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555750" y="88155"/>
            <a:ext cx="6220910" cy="6653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1\Desktop\Безымянный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9513" y="476672"/>
            <a:ext cx="8784976" cy="2977100"/>
          </a:xfrm>
          <a:prstGeom prst="rect">
            <a:avLst/>
          </a:prstGeom>
          <a:noFill/>
          <a:ln w="25400">
            <a:solidFill>
              <a:schemeClr val="accent2">
                <a:shade val="95000"/>
                <a:satMod val="10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3717032"/>
            <a:ext cx="8640960" cy="2880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259632" y="4153891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отрывном талоне заявления проставляется печать (штамп) соответствующей избирательной комиссии (МФЦ).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езидент история\1referendum_1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240360" cy="5158653"/>
          </a:xfrm>
          <a:prstGeom prst="rect">
            <a:avLst/>
          </a:prstGeom>
          <a:noFill/>
        </p:spPr>
      </p:pic>
      <p:pic>
        <p:nvPicPr>
          <p:cNvPr id="1027" name="Picture 3" descr="E:\президент история\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5322413" cy="376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16632"/>
            <a:ext cx="8101535" cy="648072"/>
          </a:xfrm>
          <a:prstGeom prst="roundRect">
            <a:avLst/>
          </a:prstGeom>
          <a:ln w="254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3" rIns="91428" bIns="45713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Порядок и сроки передачи принятых заявлений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980728"/>
            <a:ext cx="8280920" cy="151216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поданные в УИК, передаются в вышестоящую ТИК не реже чем раз в три дня в период за 20–10 дней до дня голосования, а за 9–5 дней до дня голосования – ежедневно, но не позднее 10.00 по местному времени за четыре дня до дня голосования </a:t>
            </a:r>
            <a:r>
              <a:rPr lang="ru-RU" b="1" dirty="0" smtClean="0"/>
              <a:t>(вторник).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564904"/>
            <a:ext cx="8280920" cy="1152128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поданных через МФЦ, на бумажном носителе передаются в ТИК не позднее 10.00 по местному времени за четыре дня до дня голосования (вторник).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933056"/>
            <a:ext cx="8280920" cy="1224136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поданных в электронном виде через ЕПГУ, поступает в базу обработки заявлений не позднее 9.00 по московскому времени за два дня до дня голосования (четверг).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5445224"/>
            <a:ext cx="82444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информация вносится в ГАС «Выборы» в базу обработки заявлений, не позднее 9.00 по местному времени за три дня до дня голосования (среда).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reviews.123rf.com/images/coramax/coramax1208/coramax120801392/14815562-3d-people-men-person-at-a-office-Business-partner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1296144" cy="1094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6" descr="https://previews.123rf.com/images/coramax/coramax1208/coramax120801392/14815562-3d-people-men-person-at-a-office-Business-partner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44016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411760" y="1484784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1571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Только в УИК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месту жительства (регистрации)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6" descr="https://previews.123rf.com/images/coramax/coramax1208/coramax120801392/14815562-3d-people-men-person-at-a-office-Business-partner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1296144" cy="1091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923928" y="1484784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МФЦ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764704"/>
            <a:ext cx="4176464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 31 января по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12 марта 2018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764704"/>
            <a:ext cx="2448272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 25 февраля по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12 марта 2018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6632"/>
            <a:ext cx="8640960" cy="576064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ПУНКТЫ ПРИЕМА ЗАЯВЛЕНИЙ (ППЗ)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67744" y="4653136"/>
            <a:ext cx="5040560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 13 марта до 14-00  17 марта 2018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9" name="Picture 6" descr="https://previews.123rf.com/images/coramax/coramax1208/coramax120801392/14815562-3d-people-men-person-at-a-office-Business-partner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705872"/>
            <a:ext cx="1555313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7308304" y="1484784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55576" y="4077072"/>
            <a:ext cx="7992888" cy="504056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СПЕЦИАЛЬНОЕ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ЗАЯВЛЕНИЕ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6" name="Picture 2" descr="https://static4.depositphotos.com/1000155/373/i/950/depositphotos_3738431-stock-photo-3d-cartoon-office-worker.jpg"/>
          <p:cNvPicPr>
            <a:picLocks noChangeAspect="1" noChangeArrowheads="1"/>
          </p:cNvPicPr>
          <p:nvPr/>
        </p:nvPicPr>
        <p:blipFill>
          <a:blip r:embed="rId3" cstate="print"/>
          <a:srcRect l="11111" r="18519"/>
          <a:stretch>
            <a:fillRect/>
          </a:stretch>
        </p:blipFill>
        <p:spPr bwMode="auto">
          <a:xfrm>
            <a:off x="5148064" y="1772816"/>
            <a:ext cx="1282643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5436096" y="1484784"/>
            <a:ext cx="720080" cy="288032"/>
          </a:xfrm>
          <a:prstGeom prst="rect">
            <a:avLst/>
          </a:prstGeom>
          <a:solidFill>
            <a:schemeClr val="bg1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ЕПГУ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24328" y="4509120"/>
            <a:ext cx="1296144" cy="3600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СПЕЦИАЛЬНЫЙ ЗНАК (МАРКА)</a:t>
            </a:r>
            <a:endParaRPr lang="ru-RU" sz="1200" b="1" dirty="0">
              <a:solidFill>
                <a:srgbClr val="FFFF00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 l="30945" t="23520" r="30783" b="9281"/>
          <a:stretch>
            <a:fillRect/>
          </a:stretch>
        </p:blipFill>
        <p:spPr bwMode="auto">
          <a:xfrm>
            <a:off x="7380312" y="4869160"/>
            <a:ext cx="1606208" cy="1872208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12816" t="17722" r="15981" b="18987"/>
          <a:stretch>
            <a:fillRect/>
          </a:stretch>
        </p:blipFill>
        <p:spPr bwMode="auto">
          <a:xfrm>
            <a:off x="7092280" y="4941168"/>
            <a:ext cx="5760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6" cstate="print"/>
          <a:srcRect l="6142" t="61840" r="51100" b="12961"/>
          <a:stretch>
            <a:fillRect/>
          </a:stretch>
        </p:blipFill>
        <p:spPr bwMode="auto">
          <a:xfrm rot="18678567">
            <a:off x="2538117" y="1980098"/>
            <a:ext cx="426142" cy="1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8738" t="24880" r="64330" b="22121"/>
          <a:stretch>
            <a:fillRect/>
          </a:stretch>
        </p:blipFill>
        <p:spPr bwMode="auto">
          <a:xfrm rot="20815484">
            <a:off x="374120" y="935936"/>
            <a:ext cx="1733713" cy="1919114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3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 rot="20709535">
            <a:off x="309769" y="1110986"/>
            <a:ext cx="522935" cy="52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 cstate="print"/>
          <a:srcRect l="6142" t="61840" r="51100" b="12961"/>
          <a:stretch>
            <a:fillRect/>
          </a:stretch>
        </p:blipFill>
        <p:spPr bwMode="auto">
          <a:xfrm rot="20077727">
            <a:off x="852365" y="2955346"/>
            <a:ext cx="1593100" cy="474274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/>
          <a:srcRect l="6142" t="61840" r="51100" b="12961"/>
          <a:stretch>
            <a:fillRect/>
          </a:stretch>
        </p:blipFill>
        <p:spPr bwMode="auto">
          <a:xfrm rot="18678567">
            <a:off x="4050283" y="1980098"/>
            <a:ext cx="426142" cy="1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6" cstate="print"/>
          <a:srcRect l="6142" t="61840" r="51100" b="12961"/>
          <a:stretch>
            <a:fillRect/>
          </a:stretch>
        </p:blipFill>
        <p:spPr bwMode="auto">
          <a:xfrm>
            <a:off x="2555776" y="2924944"/>
            <a:ext cx="5112568" cy="1135748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 cstate="print"/>
          <a:srcRect l="6142" t="61840" r="51100" b="12961"/>
          <a:stretch>
            <a:fillRect/>
          </a:stretch>
        </p:blipFill>
        <p:spPr bwMode="auto">
          <a:xfrm rot="18678567">
            <a:off x="7506668" y="1980097"/>
            <a:ext cx="426142" cy="1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 l="32363" t="6400" r="36925" b="14641"/>
          <a:stretch>
            <a:fillRect/>
          </a:stretch>
        </p:blipFill>
        <p:spPr bwMode="auto">
          <a:xfrm rot="20760797">
            <a:off x="497326" y="4397503"/>
            <a:ext cx="1735425" cy="2246884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37" name="Picture 6" descr="https://otvet.imgsmail.ru/download/u_da962b7f2b4ab139952230ea028049dc_800.jpg"/>
          <p:cNvPicPr>
            <a:picLocks noChangeAspect="1" noChangeArrowheads="1"/>
          </p:cNvPicPr>
          <p:nvPr/>
        </p:nvPicPr>
        <p:blipFill>
          <a:blip r:embed="rId10" cstate="print"/>
          <a:srcRect l="8213" t="5901" r="6443" b="7244"/>
          <a:stretch>
            <a:fillRect/>
          </a:stretch>
        </p:blipFill>
        <p:spPr bwMode="auto">
          <a:xfrm rot="19728073">
            <a:off x="171544" y="5616101"/>
            <a:ext cx="614545" cy="833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" name="Picture 6" descr="https://otvet.imgsmail.ru/download/u_da962b7f2b4ab139952230ea028049dc_800.jpg"/>
          <p:cNvPicPr>
            <a:picLocks noChangeAspect="1" noChangeArrowheads="1"/>
          </p:cNvPicPr>
          <p:nvPr/>
        </p:nvPicPr>
        <p:blipFill>
          <a:blip r:embed="rId10" cstate="print"/>
          <a:srcRect l="8213" t="5901" r="6443" b="7244"/>
          <a:stretch>
            <a:fillRect/>
          </a:stretch>
        </p:blipFill>
        <p:spPr bwMode="auto">
          <a:xfrm rot="19728073">
            <a:off x="171544" y="2663773"/>
            <a:ext cx="614545" cy="8338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1" cstate="print"/>
          <a:srcRect l="32363" t="6400" r="36925" b="14641"/>
          <a:stretch>
            <a:fillRect/>
          </a:stretch>
        </p:blipFill>
        <p:spPr bwMode="auto">
          <a:xfrm rot="2373856">
            <a:off x="4347313" y="5961119"/>
            <a:ext cx="242577" cy="372572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620688"/>
            <a:ext cx="8136904" cy="54726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системного администратора, порядок передачи информации о заявлениях между избирательными комиссиями, учет избирателей, подавших заявления, для включения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список избирателей по месту нахождения и исключения из списка избирателей по месту жительства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3717032"/>
            <a:ext cx="82296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10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620688"/>
            <a:ext cx="8352928" cy="547260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E:\мблема_ИК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50" y="165100"/>
            <a:ext cx="13827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-107950" y="0"/>
            <a:ext cx="576263" cy="6858000"/>
          </a:xfrm>
          <a:prstGeom prst="rect">
            <a:avLst/>
          </a:prstGeom>
          <a:solidFill>
            <a:srgbClr val="FA300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идент история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4624"/>
            <a:ext cx="8661499" cy="6741368"/>
          </a:xfrm>
          <a:prstGeom prst="rect">
            <a:avLst/>
          </a:prstGeom>
          <a:noFill/>
        </p:spPr>
      </p:pic>
      <p:pic>
        <p:nvPicPr>
          <p:cNvPr id="6" name="Picture 2" descr="E:\президент история\hello_html_m75c01f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809118" cy="34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езидент история\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elections2000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2008"/>
            <a:ext cx="5780111" cy="6669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7411" name="Picture 3" descr="E:\президент история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850" y="3789040"/>
            <a:ext cx="3207654" cy="2399556"/>
          </a:xfrm>
          <a:prstGeom prst="rect">
            <a:avLst/>
          </a:prstGeom>
          <a:noFill/>
        </p:spPr>
      </p:pic>
      <p:pic>
        <p:nvPicPr>
          <p:cNvPr id="17412" name="Picture 4" descr="E:\президент история\крем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4664"/>
            <a:ext cx="180294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20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99" y="44624"/>
            <a:ext cx="778091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E:\19456142008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идент история\79007697265f5b6675da8291bb9cac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42" y="476672"/>
            <a:ext cx="8879754" cy="556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50122" cy="52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7056784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МАРТА 2018 года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505</Words>
  <Application>Microsoft Office PowerPoint</Application>
  <PresentationFormat>Экран (4:3)</PresentationFormat>
  <Paragraphs>74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 ЖУРНАЛ регистрации заявлений о голосовании по месту нахождения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User1</cp:lastModifiedBy>
  <cp:revision>364</cp:revision>
  <dcterms:created xsi:type="dcterms:W3CDTF">2017-10-11T05:58:24Z</dcterms:created>
  <dcterms:modified xsi:type="dcterms:W3CDTF">2017-11-02T05:36:35Z</dcterms:modified>
</cp:coreProperties>
</file>