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61" r:id="rId1"/>
    <p:sldMasterId id="2147483966" r:id="rId2"/>
    <p:sldMasterId id="2147483981" r:id="rId3"/>
    <p:sldMasterId id="2147484176" r:id="rId4"/>
  </p:sldMasterIdLst>
  <p:notesMasterIdLst>
    <p:notesMasterId r:id="rId26"/>
  </p:notesMasterIdLst>
  <p:handoutMasterIdLst>
    <p:handoutMasterId r:id="rId27"/>
  </p:handoutMasterIdLst>
  <p:sldIdLst>
    <p:sldId id="447" r:id="rId5"/>
    <p:sldId id="452" r:id="rId6"/>
    <p:sldId id="451" r:id="rId7"/>
    <p:sldId id="1088" r:id="rId8"/>
    <p:sldId id="1079" r:id="rId9"/>
    <p:sldId id="416" r:id="rId10"/>
    <p:sldId id="852" r:id="rId11"/>
    <p:sldId id="849" r:id="rId12"/>
    <p:sldId id="1090" r:id="rId13"/>
    <p:sldId id="1091" r:id="rId14"/>
    <p:sldId id="382" r:id="rId15"/>
    <p:sldId id="1092" r:id="rId16"/>
    <p:sldId id="433" r:id="rId17"/>
    <p:sldId id="1084" r:id="rId18"/>
    <p:sldId id="413" r:id="rId19"/>
    <p:sldId id="1085" r:id="rId20"/>
    <p:sldId id="453" r:id="rId21"/>
    <p:sldId id="265" r:id="rId22"/>
    <p:sldId id="266" r:id="rId23"/>
    <p:sldId id="267" r:id="rId24"/>
    <p:sldId id="403" r:id="rId25"/>
  </p:sldIdLst>
  <p:sldSz cx="12192000" cy="6858000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6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33"/>
    <a:srgbClr val="AED494"/>
    <a:srgbClr val="00A200"/>
    <a:srgbClr val="006600"/>
    <a:srgbClr val="800000"/>
    <a:srgbClr val="FF6600"/>
    <a:srgbClr val="CC9900"/>
    <a:srgbClr val="C7C7C7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8894" autoAdjust="0"/>
  </p:normalViewPr>
  <p:slideViewPr>
    <p:cSldViewPr snapToGrid="0">
      <p:cViewPr varScale="1">
        <p:scale>
          <a:sx n="116" d="100"/>
          <a:sy n="116" d="100"/>
        </p:scale>
        <p:origin x="-270" y="-96"/>
      </p:cViewPr>
      <p:guideLst>
        <p:guide orient="horz" pos="2116"/>
        <p:guide pos="3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35807920206114E-3"/>
          <c:y val="7.6360668173325152E-2"/>
          <c:w val="0.99189641920797944"/>
          <c:h val="0.64194406420137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B6-4FE7-8235-147BCD5DCF41}"/>
              </c:ext>
            </c:extLst>
          </c:dPt>
          <c:dLbls>
            <c:dLbl>
              <c:idx val="0"/>
              <c:layout>
                <c:manualLayout>
                  <c:x val="-1.5569519608094591E-2"/>
                  <c:y val="2.2815290365085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6-4FE7-8235-147BCD5DCF41}"/>
                </c:ext>
              </c:extLst>
            </c:dLbl>
            <c:dLbl>
              <c:idx val="1"/>
              <c:layout>
                <c:manualLayout>
                  <c:x val="-6.537399437448169E-3"/>
                  <c:y val="1.732788761267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B6-4FE7-8235-147BCD5DCF41}"/>
                </c:ext>
              </c:extLst>
            </c:dLbl>
            <c:dLbl>
              <c:idx val="2"/>
              <c:layout>
                <c:manualLayout>
                  <c:x val="2.9354885797234559E-3"/>
                  <c:y val="1.480182684846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6-4FE7-8235-147BCD5DCF41}"/>
                </c:ext>
              </c:extLst>
            </c:dLbl>
            <c:dLbl>
              <c:idx val="3"/>
              <c:layout>
                <c:manualLayout>
                  <c:x val="-1.5613022991415413E-3"/>
                  <c:y val="1.563111616765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B6-4FE7-8235-147BCD5DCF41}"/>
                </c:ext>
              </c:extLst>
            </c:dLbl>
            <c:dLbl>
              <c:idx val="4"/>
              <c:layout>
                <c:manualLayout>
                  <c:x val="-8.6268776663504972E-3"/>
                  <c:y val="-1.61515880044710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121 135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B6-4FE7-8235-147BCD5DCF41}"/>
                </c:ext>
              </c:extLst>
            </c:dLbl>
            <c:dLbl>
              <c:idx val="5"/>
              <c:layout>
                <c:manualLayout>
                  <c:x val="2.0279191776803704E-3"/>
                  <c:y val="1.129498315980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B6-4FE7-8235-147BCD5DCF41}"/>
                </c:ext>
              </c:extLst>
            </c:dLbl>
            <c:dLbl>
              <c:idx val="6"/>
              <c:layout>
                <c:manualLayout>
                  <c:x val="0"/>
                  <c:y val="1.267091181012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B6-4FE7-8235-147BCD5DCF41}"/>
                </c:ext>
              </c:extLst>
            </c:dLbl>
            <c:dLbl>
              <c:idx val="7"/>
              <c:layout>
                <c:manualLayout>
                  <c:x val="4.5121263395375075E-3"/>
                  <c:y val="-1.267091181012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B6-4FE7-8235-147BCD5DCF41}"/>
                </c:ext>
              </c:extLst>
            </c:dLbl>
            <c:dLbl>
              <c:idx val="8"/>
              <c:layout>
                <c:manualLayout>
                  <c:x val="4.6811493840142942E-3"/>
                  <c:y val="8.4472745400808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B6-4FE7-8235-147BCD5DCF41}"/>
                </c:ext>
              </c:extLst>
            </c:dLbl>
            <c:dLbl>
              <c:idx val="9"/>
              <c:layout>
                <c:manualLayout>
                  <c:x val="0"/>
                  <c:y val="-9.8473936666060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B6-4FE7-8235-147BCD5DCF41}"/>
                </c:ext>
              </c:extLst>
            </c:dLbl>
            <c:dLbl>
              <c:idx val="10"/>
              <c:layout>
                <c:manualLayout>
                  <c:x val="2.1715526601520088E-3"/>
                  <c:y val="-3.801273543036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B6-4FE7-8235-147BCD5DCF41}"/>
                </c:ext>
              </c:extLst>
            </c:dLbl>
            <c:dLbl>
              <c:idx val="11"/>
              <c:layout>
                <c:manualLayout>
                  <c:x val="2.0277594990049624E-3"/>
                  <c:y val="5.647491579901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B6-4FE7-8235-147BCD5DCF41}"/>
                </c:ext>
              </c:extLst>
            </c:dLbl>
            <c:dLbl>
              <c:idx val="12"/>
              <c:layout>
                <c:manualLayout>
                  <c:x val="4.0556786766853328E-3"/>
                  <c:y val="2.823745789950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B6-4FE7-8235-147BCD5DCF41}"/>
                </c:ext>
              </c:extLst>
            </c:dLbl>
            <c:dLbl>
              <c:idx val="13"/>
              <c:layout>
                <c:manualLayout>
                  <c:x val="0"/>
                  <c:y val="-1.129498315980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B6-4FE7-8235-147BCD5DCF41}"/>
                </c:ext>
              </c:extLst>
            </c:dLbl>
            <c:dLbl>
              <c:idx val="15"/>
              <c:layout>
                <c:manualLayout>
                  <c:x val="-8.11167671072148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B6-4FE7-8235-147BCD5DCF41}"/>
                </c:ext>
              </c:extLst>
            </c:dLbl>
            <c:dLbl>
              <c:idx val="16"/>
              <c:layout>
                <c:manualLayout>
                  <c:x val="2.0279191776803704E-3"/>
                  <c:y val="5.647491579901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B6-4FE7-8235-147BCD5DC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385723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44084</c:v>
                </c:pt>
                <c:pt idx="1">
                  <c:v>44114</c:v>
                </c:pt>
                <c:pt idx="2">
                  <c:v>44145</c:v>
                </c:pt>
                <c:pt idx="3">
                  <c:v>44175</c:v>
                </c:pt>
                <c:pt idx="4">
                  <c:v>44206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122339</c:v>
                </c:pt>
                <c:pt idx="1">
                  <c:v>122218</c:v>
                </c:pt>
                <c:pt idx="2">
                  <c:v>122448</c:v>
                </c:pt>
                <c:pt idx="3">
                  <c:v>122399</c:v>
                </c:pt>
                <c:pt idx="4">
                  <c:v>122300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1B6-4FE7-8235-147BCD5DC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cylinder"/>
        <c:axId val="198654592"/>
        <c:axId val="198685056"/>
        <c:axId val="0"/>
      </c:bar3DChart>
      <c:dateAx>
        <c:axId val="1986545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38572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8685056"/>
        <c:crosses val="autoZero"/>
        <c:auto val="1"/>
        <c:lblOffset val="200"/>
        <c:baseTimeUnit val="months"/>
      </c:dateAx>
      <c:valAx>
        <c:axId val="198685056"/>
        <c:scaling>
          <c:orientation val="minMax"/>
          <c:max val="123000"/>
          <c:min val="121000"/>
        </c:scaling>
        <c:delete val="1"/>
        <c:axPos val="l"/>
        <c:numFmt formatCode="#,##0" sourceLinked="1"/>
        <c:majorTickMark val="out"/>
        <c:minorTickMark val="none"/>
        <c:tickLblPos val="nextTo"/>
        <c:crossAx val="198654592"/>
        <c:crosses val="autoZero"/>
        <c:crossBetween val="between"/>
      </c:valAx>
    </c:plotArea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288512"/>
        <c:axId val="282290048"/>
      </c:lineChart>
      <c:catAx>
        <c:axId val="28228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290048"/>
        <c:crosses val="autoZero"/>
        <c:auto val="1"/>
        <c:lblAlgn val="ctr"/>
        <c:lblOffset val="100"/>
        <c:noMultiLvlLbl val="0"/>
      </c:catAx>
      <c:valAx>
        <c:axId val="282290048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282288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271104"/>
        <c:axId val="282633344"/>
      </c:lineChart>
      <c:catAx>
        <c:axId val="28227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633344"/>
        <c:crosses val="autoZero"/>
        <c:auto val="1"/>
        <c:lblAlgn val="ctr"/>
        <c:lblOffset val="100"/>
        <c:noMultiLvlLbl val="0"/>
      </c:catAx>
      <c:valAx>
        <c:axId val="282633344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282271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35807920206114E-3"/>
          <c:y val="7.6360668173325152E-2"/>
          <c:w val="0.99189641920797944"/>
          <c:h val="0.64194406420137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51-47FC-B5CC-1FA352F36364}"/>
              </c:ext>
            </c:extLst>
          </c:dPt>
          <c:dLbls>
            <c:dLbl>
              <c:idx val="0"/>
              <c:layout>
                <c:manualLayout>
                  <c:x val="8.9938167509836988E-3"/>
                  <c:y val="5.9207307393850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1-47FC-B5CC-1FA352F36364}"/>
                </c:ext>
              </c:extLst>
            </c:dLbl>
            <c:dLbl>
              <c:idx val="1"/>
              <c:layout>
                <c:manualLayout>
                  <c:x val="6.7453625632378153E-3"/>
                  <c:y val="8.881096109077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1-47FC-B5CC-1FA352F36364}"/>
                </c:ext>
              </c:extLst>
            </c:dLbl>
            <c:dLbl>
              <c:idx val="2"/>
              <c:layout>
                <c:manualLayout>
                  <c:x val="2.9354885797234559E-3"/>
                  <c:y val="1.480182684846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51-47FC-B5CC-1FA352F36364}"/>
                </c:ext>
              </c:extLst>
            </c:dLbl>
            <c:dLbl>
              <c:idx val="3"/>
              <c:layout>
                <c:manualLayout>
                  <c:x val="-1.5613218332866372E-3"/>
                  <c:y val="2.9603653696925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1-47FC-B5CC-1FA352F36364}"/>
                </c:ext>
              </c:extLst>
            </c:dLbl>
            <c:dLbl>
              <c:idx val="4"/>
              <c:layout>
                <c:manualLayout>
                  <c:x val="-2.0278579631229743E-3"/>
                  <c:y val="-5.9207307393850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51-47FC-B5CC-1FA352F36364}"/>
                </c:ext>
              </c:extLst>
            </c:dLbl>
            <c:dLbl>
              <c:idx val="5"/>
              <c:layout>
                <c:manualLayout>
                  <c:x val="2.0279191776803704E-3"/>
                  <c:y val="1.129498315980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51-47FC-B5CC-1FA352F36364}"/>
                </c:ext>
              </c:extLst>
            </c:dLbl>
            <c:dLbl>
              <c:idx val="8"/>
              <c:layout>
                <c:manualLayout>
                  <c:x val="0"/>
                  <c:y val="1.251236868991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51-47FC-B5CC-1FA352F36364}"/>
                </c:ext>
              </c:extLst>
            </c:dLbl>
            <c:dLbl>
              <c:idx val="9"/>
              <c:layout>
                <c:manualLayout>
                  <c:x val="0"/>
                  <c:y val="2.823745789950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51-47FC-B5CC-1FA352F36364}"/>
                </c:ext>
              </c:extLst>
            </c:dLbl>
            <c:dLbl>
              <c:idx val="11"/>
              <c:layout>
                <c:manualLayout>
                  <c:x val="2.0277594990049624E-3"/>
                  <c:y val="5.647491579901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51-47FC-B5CC-1FA352F36364}"/>
                </c:ext>
              </c:extLst>
            </c:dLbl>
            <c:dLbl>
              <c:idx val="12"/>
              <c:layout>
                <c:manualLayout>
                  <c:x val="4.0556786766853328E-3"/>
                  <c:y val="2.823745789950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51-47FC-B5CC-1FA352F36364}"/>
                </c:ext>
              </c:extLst>
            </c:dLbl>
            <c:dLbl>
              <c:idx val="13"/>
              <c:layout>
                <c:manualLayout>
                  <c:x val="0"/>
                  <c:y val="-1.129498315980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51-47FC-B5CC-1FA352F36364}"/>
                </c:ext>
              </c:extLst>
            </c:dLbl>
            <c:dLbl>
              <c:idx val="15"/>
              <c:layout>
                <c:manualLayout>
                  <c:x val="-8.11167671072148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51-47FC-B5CC-1FA352F36364}"/>
                </c:ext>
              </c:extLst>
            </c:dLbl>
            <c:dLbl>
              <c:idx val="16"/>
              <c:layout>
                <c:manualLayout>
                  <c:x val="2.0279191776803704E-3"/>
                  <c:y val="5.647491579901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51-47FC-B5CC-1FA352F36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44084</c:v>
                </c:pt>
                <c:pt idx="1">
                  <c:v>44114</c:v>
                </c:pt>
                <c:pt idx="2">
                  <c:v>44145</c:v>
                </c:pt>
                <c:pt idx="3">
                  <c:v>44175</c:v>
                </c:pt>
                <c:pt idx="4">
                  <c:v>44206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38359</c:v>
                </c:pt>
                <c:pt idx="1">
                  <c:v>38440</c:v>
                </c:pt>
                <c:pt idx="2">
                  <c:v>38734</c:v>
                </c:pt>
                <c:pt idx="3">
                  <c:v>38799</c:v>
                </c:pt>
                <c:pt idx="4">
                  <c:v>37958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651-47FC-B5CC-1FA352F36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cylinder"/>
        <c:axId val="199022848"/>
        <c:axId val="198582272"/>
        <c:axId val="0"/>
      </c:bar3DChart>
      <c:dateAx>
        <c:axId val="199022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8582272"/>
        <c:crosses val="autoZero"/>
        <c:auto val="1"/>
        <c:lblOffset val="200"/>
        <c:baseTimeUnit val="months"/>
      </c:dateAx>
      <c:valAx>
        <c:axId val="198582272"/>
        <c:scaling>
          <c:orientation val="minMax"/>
          <c:max val="45000"/>
          <c:min val="35000"/>
        </c:scaling>
        <c:delete val="1"/>
        <c:axPos val="l"/>
        <c:numFmt formatCode="#,##0" sourceLinked="1"/>
        <c:majorTickMark val="out"/>
        <c:minorTickMark val="none"/>
        <c:tickLblPos val="nextTo"/>
        <c:crossAx val="199022848"/>
        <c:crosses val="autoZero"/>
        <c:crossBetween val="between"/>
      </c:valAx>
    </c:plotArea>
    <c:plotVisOnly val="1"/>
    <c:dispBlanksAs val="gap"/>
    <c:showDLblsOverMax val="0"/>
  </c:chart>
  <c:spPr>
    <a:noFill/>
    <a:ln w="0">
      <a:noFill/>
    </a:ln>
  </c:spPr>
  <c:txPr>
    <a:bodyPr/>
    <a:lstStyle/>
    <a:p>
      <a:pPr algn="l" rtl="0" fontAlgn="base">
        <a:spcBef>
          <a:spcPct val="0"/>
        </a:spcBef>
        <a:spcAft>
          <a:spcPct val="0"/>
        </a:spcAft>
        <a:defRPr lang="en-US" sz="3200" b="1" kern="1200">
          <a:solidFill>
            <a:srgbClr val="385723"/>
          </a:solidFill>
          <a:latin typeface="Arial Narrow" panose="020B0606020202030204" pitchFamily="34" charset="0"/>
          <a:ea typeface="+mn-ea"/>
          <a:cs typeface="Arial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6.9010430871385864E-2"/>
          <c:y val="4.6018727094826288E-3"/>
          <c:w val="0.39185917315352287"/>
          <c:h val="0.963810776742102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393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897-4817-8801-2282FE281D0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897-4817-8801-2282FE281D0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897-4817-8801-2282FE281D0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897-4817-8801-2282FE281D0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897-4817-8801-2282FE281D0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897-4817-8801-2282FE281D0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897-4817-8801-2282FE281D0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897-4817-8801-2282FE281D0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897-4817-8801-2282FE281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97-4817-8801-2282FE281D0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97-4817-8801-2282FE281D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97-4817-8801-2282FE281D0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97-4817-8801-2282FE281D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97-4817-8801-2282FE281D0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97-4817-8801-2282FE281D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97-4817-8801-2282FE281D0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97-4817-8801-2282FE281D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897-4817-8801-2282FE281D08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7897-4817-8801-2282FE281D08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7897-4817-8801-2282FE281D08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7897-4817-8801-2282FE281D08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7897-4817-8801-2282FE281D08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7897-4817-8801-2282FE281D08}"/>
              </c:ext>
            </c:extLst>
          </c:dPt>
          <c:dLbls>
            <c:dLbl>
              <c:idx val="12"/>
              <c:spPr/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accent4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Костромская область</c:v>
                </c:pt>
                <c:pt idx="1">
                  <c:v>Орловская область</c:v>
                </c:pt>
                <c:pt idx="2">
                  <c:v>Тверская область</c:v>
                </c:pt>
                <c:pt idx="3">
                  <c:v>Курская область</c:v>
                </c:pt>
                <c:pt idx="4">
                  <c:v>Ивановская область</c:v>
                </c:pt>
                <c:pt idx="5">
                  <c:v>Рязанская область</c:v>
                </c:pt>
                <c:pt idx="6">
                  <c:v>Тамбовская область</c:v>
                </c:pt>
                <c:pt idx="7">
                  <c:v>Воронежская область</c:v>
                </c:pt>
                <c:pt idx="8">
                  <c:v>Белгородская область</c:v>
                </c:pt>
                <c:pt idx="9">
                  <c:v>Ярославская область</c:v>
                </c:pt>
                <c:pt idx="10">
                  <c:v>Калужская область</c:v>
                </c:pt>
                <c:pt idx="11">
                  <c:v>Смоленская область</c:v>
                </c:pt>
                <c:pt idx="12">
                  <c:v>Липецкая область</c:v>
                </c:pt>
                <c:pt idx="13">
                  <c:v>Владимирская область</c:v>
                </c:pt>
                <c:pt idx="14">
                  <c:v>Брянская область</c:v>
                </c:pt>
                <c:pt idx="15">
                  <c:v>Тульская область</c:v>
                </c:pt>
                <c:pt idx="16">
                  <c:v>Московская область</c:v>
                </c:pt>
                <c:pt idx="17">
                  <c:v>г. Москва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99.8</c:v>
                </c:pt>
                <c:pt idx="1">
                  <c:v>99.8</c:v>
                </c:pt>
                <c:pt idx="2">
                  <c:v>99.8</c:v>
                </c:pt>
                <c:pt idx="3">
                  <c:v>99.9</c:v>
                </c:pt>
                <c:pt idx="4">
                  <c:v>99.9</c:v>
                </c:pt>
                <c:pt idx="5">
                  <c:v>99.9</c:v>
                </c:pt>
                <c:pt idx="6">
                  <c:v>99.9</c:v>
                </c:pt>
                <c:pt idx="7">
                  <c:v>99.9</c:v>
                </c:pt>
                <c:pt idx="8">
                  <c:v>99.9</c:v>
                </c:pt>
                <c:pt idx="9">
                  <c:v>100</c:v>
                </c:pt>
                <c:pt idx="10">
                  <c:v>100.0358581122083</c:v>
                </c:pt>
                <c:pt idx="11">
                  <c:v>100.1</c:v>
                </c:pt>
                <c:pt idx="12">
                  <c:v>100.2</c:v>
                </c:pt>
                <c:pt idx="13">
                  <c:v>100.2</c:v>
                </c:pt>
                <c:pt idx="14">
                  <c:v>100.3</c:v>
                </c:pt>
                <c:pt idx="15">
                  <c:v>100.5</c:v>
                </c:pt>
                <c:pt idx="16">
                  <c:v>100.6</c:v>
                </c:pt>
                <c:pt idx="17">
                  <c:v>100.7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7897-4817-8801-2282FE281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122"/>
        <c:shape val="box"/>
        <c:axId val="199042944"/>
        <c:axId val="199044480"/>
        <c:axId val="0"/>
      </c:bar3DChart>
      <c:catAx>
        <c:axId val="19904294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low"/>
        <c:spPr>
          <a:noFill/>
          <a:ln w="95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9044480"/>
        <c:crosses val="autoZero"/>
        <c:auto val="0"/>
        <c:lblAlgn val="ctr"/>
        <c:lblOffset val="300"/>
        <c:noMultiLvlLbl val="0"/>
      </c:catAx>
      <c:valAx>
        <c:axId val="199044480"/>
        <c:scaling>
          <c:orientation val="maxMin"/>
          <c:max val="110"/>
          <c:min val="80"/>
        </c:scaling>
        <c:delete val="1"/>
        <c:axPos val="b"/>
        <c:numFmt formatCode="0.0" sourceLinked="1"/>
        <c:majorTickMark val="out"/>
        <c:minorTickMark val="none"/>
        <c:tickLblPos val="nextTo"/>
        <c:crossAx val="19904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6.9010430871385864E-2"/>
          <c:y val="4.6018727094826288E-3"/>
          <c:w val="0.39185917315352287"/>
          <c:h val="0.963810776742102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393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C9-48AB-94E5-C754CAE31D2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C9-48AB-94E5-C754CAE31D2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4C9-48AB-94E5-C754CAE31D2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4C9-48AB-94E5-C754CAE31D2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4C9-48AB-94E5-C754CAE31D2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4C9-48AB-94E5-C754CAE31D2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4C9-48AB-94E5-C754CAE31D2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4C9-48AB-94E5-C754CAE31D2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4C9-48AB-94E5-C754CAE31D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C9-48AB-94E5-C754CAE31D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C9-48AB-94E5-C754CAE31D2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C9-48AB-94E5-C754CAE31D2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C9-48AB-94E5-C754CAE31D2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C9-48AB-94E5-C754CAE31D2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C9-48AB-94E5-C754CAE31D2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4C9-48AB-94E5-C754CAE31D2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4C9-48AB-94E5-C754CAE31D2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4C9-48AB-94E5-C754CAE31D29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04C9-48AB-94E5-C754CAE31D29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04C9-48AB-94E5-C754CAE31D29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04C9-48AB-94E5-C754CAE31D29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04C9-48AB-94E5-C754CAE31D29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04C9-48AB-94E5-C754CAE31D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accent4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Костромская область</c:v>
                </c:pt>
                <c:pt idx="1">
                  <c:v>Орловская область</c:v>
                </c:pt>
                <c:pt idx="2">
                  <c:v>Тверская область</c:v>
                </c:pt>
                <c:pt idx="3">
                  <c:v>Курская область</c:v>
                </c:pt>
                <c:pt idx="4">
                  <c:v>Ивановская область</c:v>
                </c:pt>
                <c:pt idx="5">
                  <c:v>Рязанская область</c:v>
                </c:pt>
                <c:pt idx="6">
                  <c:v>Тамбовская область</c:v>
                </c:pt>
                <c:pt idx="7">
                  <c:v>Воронежская область</c:v>
                </c:pt>
                <c:pt idx="8">
                  <c:v>Белгородская область</c:v>
                </c:pt>
                <c:pt idx="9">
                  <c:v>Ярославская область</c:v>
                </c:pt>
                <c:pt idx="10">
                  <c:v>Калужская область</c:v>
                </c:pt>
                <c:pt idx="11">
                  <c:v>Смоленская область</c:v>
                </c:pt>
                <c:pt idx="12">
                  <c:v>Липецкая область</c:v>
                </c:pt>
                <c:pt idx="13">
                  <c:v>Владимирская область</c:v>
                </c:pt>
                <c:pt idx="14">
                  <c:v>Брянская область</c:v>
                </c:pt>
                <c:pt idx="15">
                  <c:v>Тульская область</c:v>
                </c:pt>
                <c:pt idx="16">
                  <c:v>Московская область</c:v>
                </c:pt>
                <c:pt idx="17">
                  <c:v>г. Москва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100.6</c:v>
                </c:pt>
                <c:pt idx="1">
                  <c:v>100</c:v>
                </c:pt>
                <c:pt idx="2">
                  <c:v>100.8</c:v>
                </c:pt>
                <c:pt idx="3">
                  <c:v>100.6</c:v>
                </c:pt>
                <c:pt idx="4">
                  <c:v>101</c:v>
                </c:pt>
                <c:pt idx="5">
                  <c:v>100.3</c:v>
                </c:pt>
                <c:pt idx="6">
                  <c:v>99.7</c:v>
                </c:pt>
                <c:pt idx="7">
                  <c:v>100.5</c:v>
                </c:pt>
                <c:pt idx="8">
                  <c:v>100.2</c:v>
                </c:pt>
                <c:pt idx="9">
                  <c:v>101.1</c:v>
                </c:pt>
                <c:pt idx="10">
                  <c:v>100.3</c:v>
                </c:pt>
                <c:pt idx="11">
                  <c:v>100.4</c:v>
                </c:pt>
                <c:pt idx="12">
                  <c:v>101.2</c:v>
                </c:pt>
                <c:pt idx="13">
                  <c:v>100.4</c:v>
                </c:pt>
                <c:pt idx="14">
                  <c:v>100.5</c:v>
                </c:pt>
                <c:pt idx="15">
                  <c:v>100.9</c:v>
                </c:pt>
                <c:pt idx="16">
                  <c:v>101.6</c:v>
                </c:pt>
                <c:pt idx="17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4C9-48AB-94E5-C754CAE3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122"/>
        <c:shape val="box"/>
        <c:axId val="199131904"/>
        <c:axId val="199133440"/>
        <c:axId val="0"/>
      </c:bar3DChart>
      <c:catAx>
        <c:axId val="199131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199133440"/>
        <c:crosses val="autoZero"/>
        <c:auto val="0"/>
        <c:lblAlgn val="ctr"/>
        <c:lblOffset val="500"/>
        <c:noMultiLvlLbl val="0"/>
      </c:catAx>
      <c:valAx>
        <c:axId val="199133440"/>
        <c:scaling>
          <c:orientation val="minMax"/>
          <c:max val="110"/>
          <c:min val="80"/>
        </c:scaling>
        <c:delete val="1"/>
        <c:axPos val="b"/>
        <c:numFmt formatCode="0.0" sourceLinked="1"/>
        <c:majorTickMark val="out"/>
        <c:minorTickMark val="none"/>
        <c:tickLblPos val="nextTo"/>
        <c:crossAx val="19913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accent4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3.5423278962499971E-2"/>
          <c:y val="4.6018727094826331E-3"/>
          <c:w val="0.91300335021192247"/>
          <c:h val="0.963810776742102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25393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215-42DF-8B0F-CA580D3A58F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3D0-4F72-B045-54DB82FE678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3D0-4F72-B045-54DB82FE678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3D0-4F72-B045-54DB82FE678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215-42DF-8B0F-CA580D3A58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1C-42BB-AE82-EB6FA408C10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393"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21C-42BB-AE82-EB6FA408C10B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3D0-4F72-B045-54DB82FE678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393">
                <a:noFill/>
              </a:ln>
            </c:spPr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215-42DF-8B0F-CA580D3A58F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3D0-4F72-B045-54DB82FE67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 kern="1200">
                    <a:solidFill>
                      <a:srgbClr val="385723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Лебедянский</c:v>
                </c:pt>
                <c:pt idx="1">
                  <c:v>Краснинский</c:v>
                </c:pt>
                <c:pt idx="2">
                  <c:v>Усманский</c:v>
                </c:pt>
                <c:pt idx="3">
                  <c:v>г. Елец</c:v>
                </c:pt>
                <c:pt idx="4">
                  <c:v>Задонский</c:v>
                </c:pt>
                <c:pt idx="5">
                  <c:v>Воловский</c:v>
                </c:pt>
                <c:pt idx="6">
                  <c:v>Измалковский</c:v>
                </c:pt>
                <c:pt idx="7">
                  <c:v>Лев-Толстовский</c:v>
                </c:pt>
                <c:pt idx="8">
                  <c:v>Хлевенский</c:v>
                </c:pt>
                <c:pt idx="9">
                  <c:v>Добровский</c:v>
                </c:pt>
                <c:pt idx="10">
                  <c:v>Долгоруковский</c:v>
                </c:pt>
                <c:pt idx="11">
                  <c:v>Добринский</c:v>
                </c:pt>
                <c:pt idx="12">
                  <c:v>г. Липецк</c:v>
                </c:pt>
                <c:pt idx="13">
                  <c:v>Грязинский</c:v>
                </c:pt>
                <c:pt idx="14">
                  <c:v>Чаплыгинский</c:v>
                </c:pt>
                <c:pt idx="15">
                  <c:v>Становлянский</c:v>
                </c:pt>
                <c:pt idx="16">
                  <c:v>Липецкий</c:v>
                </c:pt>
                <c:pt idx="17">
                  <c:v>Данковский</c:v>
                </c:pt>
                <c:pt idx="18">
                  <c:v>Елецкий</c:v>
                </c:pt>
                <c:pt idx="19">
                  <c:v>Тербунский</c:v>
                </c:pt>
              </c:strCache>
            </c:strRef>
          </c:cat>
          <c:val>
            <c:numRef>
              <c:f>Лист1!$D$2:$D$21</c:f>
              <c:numCache>
                <c:formatCode>0.0</c:formatCode>
                <c:ptCount val="20"/>
                <c:pt idx="0">
                  <c:v>30</c:v>
                </c:pt>
                <c:pt idx="1">
                  <c:v>23</c:v>
                </c:pt>
                <c:pt idx="2">
                  <c:v>21.5</c:v>
                </c:pt>
                <c:pt idx="3">
                  <c:v>27.1</c:v>
                </c:pt>
                <c:pt idx="4">
                  <c:v>20.399999999999999</c:v>
                </c:pt>
                <c:pt idx="5">
                  <c:v>21.5</c:v>
                </c:pt>
                <c:pt idx="6">
                  <c:v>19.7</c:v>
                </c:pt>
                <c:pt idx="7">
                  <c:v>20</c:v>
                </c:pt>
                <c:pt idx="8">
                  <c:v>28.9</c:v>
                </c:pt>
                <c:pt idx="9">
                  <c:v>29.2</c:v>
                </c:pt>
                <c:pt idx="10">
                  <c:v>27</c:v>
                </c:pt>
                <c:pt idx="11">
                  <c:v>24.7</c:v>
                </c:pt>
                <c:pt idx="12">
                  <c:v>42.2</c:v>
                </c:pt>
                <c:pt idx="13">
                  <c:v>25.1</c:v>
                </c:pt>
                <c:pt idx="14">
                  <c:v>30.2</c:v>
                </c:pt>
                <c:pt idx="15">
                  <c:v>26.9</c:v>
                </c:pt>
                <c:pt idx="16">
                  <c:v>39.200000000000003</c:v>
                </c:pt>
                <c:pt idx="17">
                  <c:v>29</c:v>
                </c:pt>
                <c:pt idx="18">
                  <c:v>25.8</c:v>
                </c:pt>
                <c:pt idx="19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D0-4F72-B045-54DB82FE6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122"/>
        <c:shape val="box"/>
        <c:axId val="44106880"/>
        <c:axId val="44108032"/>
        <c:axId val="0"/>
      </c:bar3DChart>
      <c:catAx>
        <c:axId val="441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lang="en-US" sz="1400" b="1" kern="1200">
                <a:solidFill>
                  <a:srgbClr val="385723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4108032"/>
        <c:crosses val="autoZero"/>
        <c:auto val="0"/>
        <c:lblAlgn val="ctr"/>
        <c:lblOffset val="1000"/>
        <c:noMultiLvlLbl val="0"/>
      </c:catAx>
      <c:valAx>
        <c:axId val="44108032"/>
        <c:scaling>
          <c:orientation val="minMax"/>
          <c:max val="70"/>
          <c:min val="0"/>
        </c:scaling>
        <c:delete val="0"/>
        <c:axPos val="b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4410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3.5423278962499971E-2"/>
          <c:y val="4.6018727094826331E-3"/>
          <c:w val="0.33543357766584397"/>
          <c:h val="0.963810776742102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25393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AF-4B67-BA6D-F969C31F3EB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AF-4B67-BA6D-F969C31F3EB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7AF-4B67-BA6D-F969C31F3EB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7AF-4B67-BA6D-F969C31F3EB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7AF-4B67-BA6D-F969C31F3EB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7AF-4B67-BA6D-F969C31F3EB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7AF-4B67-BA6D-F969C31F3EB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7AF-4B67-BA6D-F969C31F3EB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7AF-4B67-BA6D-F969C31F3E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AF-4B67-BA6D-F969C31F3EB6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7AF-4B67-BA6D-F969C31F3EB6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7AF-4B67-BA6D-F969C31F3EB6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A7AF-4B67-BA6D-F969C31F3EB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AF-4B67-BA6D-F969C31F3EB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9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114-4C2B-A9D2-81C07A923CB6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7AF-4B67-BA6D-F969C31F3EB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393">
                <a:noFill/>
              </a:ln>
            </c:spPr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FAC-4F02-B3AA-B9D1ADAD685B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7AF-4B67-BA6D-F969C31F3EB6}"/>
              </c:ext>
            </c:extLst>
          </c:dPt>
          <c:dLbls>
            <c:dLbl>
              <c:idx val="1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AF-4B67-BA6D-F969C31F3EB6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 algn="ctr" rtl="0"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Лебедянский</c:v>
                </c:pt>
                <c:pt idx="1">
                  <c:v>Краснинский</c:v>
                </c:pt>
                <c:pt idx="2">
                  <c:v>Усманский</c:v>
                </c:pt>
                <c:pt idx="3">
                  <c:v>г. Елец</c:v>
                </c:pt>
                <c:pt idx="4">
                  <c:v>Задонский</c:v>
                </c:pt>
                <c:pt idx="5">
                  <c:v>Воловский</c:v>
                </c:pt>
                <c:pt idx="6">
                  <c:v>Измалковский</c:v>
                </c:pt>
                <c:pt idx="7">
                  <c:v>Лев-Толстовский</c:v>
                </c:pt>
                <c:pt idx="8">
                  <c:v>Хлевенский</c:v>
                </c:pt>
                <c:pt idx="9">
                  <c:v>Добровский</c:v>
                </c:pt>
                <c:pt idx="10">
                  <c:v>Долгоруковский</c:v>
                </c:pt>
                <c:pt idx="11">
                  <c:v>Добринский</c:v>
                </c:pt>
                <c:pt idx="12">
                  <c:v>г. Липецк</c:v>
                </c:pt>
                <c:pt idx="13">
                  <c:v>Грязинский</c:v>
                </c:pt>
                <c:pt idx="14">
                  <c:v>Чаплыгинский</c:v>
                </c:pt>
                <c:pt idx="15">
                  <c:v>Становлянский</c:v>
                </c:pt>
                <c:pt idx="16">
                  <c:v>Липецкий</c:v>
                </c:pt>
                <c:pt idx="17">
                  <c:v>Данковский</c:v>
                </c:pt>
                <c:pt idx="18">
                  <c:v>Елецкий</c:v>
                </c:pt>
                <c:pt idx="19">
                  <c:v>Тербунский</c:v>
                </c:pt>
              </c:strCache>
            </c:strRef>
          </c:cat>
          <c:val>
            <c:numRef>
              <c:f>Лист1!$D$2:$D$21</c:f>
              <c:numCache>
                <c:formatCode>0.0</c:formatCode>
                <c:ptCount val="20"/>
                <c:pt idx="0">
                  <c:v>99</c:v>
                </c:pt>
                <c:pt idx="1">
                  <c:v>101.5</c:v>
                </c:pt>
                <c:pt idx="2">
                  <c:v>102.1</c:v>
                </c:pt>
                <c:pt idx="3">
                  <c:v>100.4</c:v>
                </c:pt>
                <c:pt idx="4">
                  <c:v>100.7</c:v>
                </c:pt>
                <c:pt idx="5">
                  <c:v>100.4</c:v>
                </c:pt>
                <c:pt idx="6">
                  <c:v>99.3</c:v>
                </c:pt>
                <c:pt idx="7">
                  <c:v>100.6</c:v>
                </c:pt>
                <c:pt idx="8">
                  <c:v>100.7</c:v>
                </c:pt>
                <c:pt idx="9">
                  <c:v>100.9</c:v>
                </c:pt>
                <c:pt idx="10">
                  <c:v>101.1</c:v>
                </c:pt>
                <c:pt idx="11">
                  <c:v>99.4</c:v>
                </c:pt>
                <c:pt idx="12">
                  <c:v>101.6</c:v>
                </c:pt>
                <c:pt idx="13">
                  <c:v>100.9</c:v>
                </c:pt>
                <c:pt idx="14">
                  <c:v>100.8</c:v>
                </c:pt>
                <c:pt idx="15">
                  <c:v>97.4</c:v>
                </c:pt>
                <c:pt idx="16">
                  <c:v>101.4</c:v>
                </c:pt>
                <c:pt idx="17">
                  <c:v>101.8</c:v>
                </c:pt>
                <c:pt idx="18">
                  <c:v>99.7</c:v>
                </c:pt>
                <c:pt idx="19">
                  <c:v>100.2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7AF-4B67-BA6D-F969C31F3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122"/>
        <c:shape val="box"/>
        <c:axId val="44383616"/>
        <c:axId val="44385408"/>
        <c:axId val="0"/>
      </c:bar3DChart>
      <c:catAx>
        <c:axId val="4438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4385408"/>
        <c:crosses val="autoZero"/>
        <c:auto val="0"/>
        <c:lblAlgn val="ctr"/>
        <c:lblOffset val="1000"/>
        <c:noMultiLvlLbl val="0"/>
      </c:catAx>
      <c:valAx>
        <c:axId val="44385408"/>
        <c:scaling>
          <c:orientation val="minMax"/>
          <c:max val="105"/>
          <c:min val="80"/>
        </c:scaling>
        <c:delete val="0"/>
        <c:axPos val="b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4438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US" sz="1400" b="1" kern="1200">
          <a:solidFill>
            <a:srgbClr val="385723"/>
          </a:solidFill>
          <a:latin typeface="Arial Narrow" panose="020B0606020202030204" pitchFamily="34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A8-4B0D-A6A5-DA21C2D79F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FB-4B3C-9ACE-B51930B0089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A8-4B0D-A6A5-DA21C2D79F53}"/>
              </c:ext>
            </c:extLst>
          </c:dPt>
          <c:cat>
            <c:strRef>
              <c:f>Лист1!$A$2:$A$4</c:f>
              <c:strCache>
                <c:ptCount val="3"/>
                <c:pt idx="0">
                  <c:v>Самозанятые</c:v>
                </c:pt>
                <c:pt idx="1">
                  <c:v>Вовлечение</c:v>
                </c:pt>
                <c:pt idx="2">
                  <c:v>Акселерация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2.57</c:v>
                </c:pt>
                <c:pt idx="1">
                  <c:v>28.68</c:v>
                </c:pt>
                <c:pt idx="2">
                  <c:v>147.82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B-4B3C-9ACE-B51930B00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48976741420295"/>
          <c:y val="0.81894327367182873"/>
          <c:w val="0.76159534026338238"/>
          <c:h val="0.16344488260079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">
        <a:schemeClr val="accent1"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41326141680754513"/>
          <c:y val="1.4767122723096179E-2"/>
          <c:w val="0.58673858319245487"/>
          <c:h val="0.9424882933093367"/>
        </c:manualLayout>
      </c:layout>
      <c:bar3DChart>
        <c:barDir val="bar"/>
        <c:grouping val="stacked"/>
        <c:varyColors val="0"/>
        <c:ser>
          <c:idx val="0"/>
          <c:order val="0"/>
          <c:tx>
            <c:v>Всего, ед.</c:v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72-4993-898A-08D185EADAB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72-4993-898A-08D185EADAB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72-4993-898A-08D185EADAB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372-4993-898A-08D185EADAB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372-4993-898A-08D185EADAB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372-4993-898A-08D185EADAB3}"/>
                </c:ext>
              </c:extLst>
            </c:dLbl>
            <c:dLbl>
              <c:idx val="6"/>
              <c:layout>
                <c:manualLayout>
                  <c:x val="6.0281513897201527E-3"/>
                  <c:y val="-4.665593580143319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372-4993-898A-08D185EADAB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372-4993-898A-08D185EADAB3}"/>
                </c:ext>
              </c:extLst>
            </c:dLbl>
            <c:dLbl>
              <c:idx val="8"/>
              <c:layout>
                <c:manualLayout>
                  <c:x val="-5.1580392826454963E-17"/>
                  <c:y val="-4.665593580143319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372-4993-898A-08D185EADAB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372-4993-898A-08D185EADAB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372-4993-898A-08D185EADAB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372-4993-898A-08D185EADAB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372-4993-898A-08D185EADAB3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372-4993-898A-08D185EADAB3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372-4993-898A-08D185EADAB3}"/>
                </c:ext>
              </c:extLst>
            </c:dLbl>
            <c:dLbl>
              <c:idx val="15"/>
              <c:layout>
                <c:manualLayout>
                  <c:x val="2.8135084738665529E-3"/>
                  <c:y val="-2.332796790071616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372-4993-898A-08D185EADAB3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/>
                      <a:t>591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372-4993-898A-08D185EADAB3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1200" dirty="0"/>
                      <a:t>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372-4993-898A-08D185EADAB3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372-4993-898A-08D185EADAB3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4456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372-4993-898A-08D185EAD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Тербунский район</c:v>
                </c:pt>
                <c:pt idx="1">
                  <c:v>Краснинский район</c:v>
                </c:pt>
                <c:pt idx="2">
                  <c:v>Воловский район</c:v>
                </c:pt>
                <c:pt idx="3">
                  <c:v>Долгоруковский район</c:v>
                </c:pt>
                <c:pt idx="4">
                  <c:v>Измалковский район</c:v>
                </c:pt>
                <c:pt idx="5">
                  <c:v>Становлянский район</c:v>
                </c:pt>
                <c:pt idx="6">
                  <c:v>Лев-Толстовский район</c:v>
                </c:pt>
                <c:pt idx="7">
                  <c:v>Хлевенский район</c:v>
                </c:pt>
                <c:pt idx="8">
                  <c:v>Данковский район</c:v>
                </c:pt>
                <c:pt idx="9">
                  <c:v>Задонский район</c:v>
                </c:pt>
                <c:pt idx="10">
                  <c:v>Чаплыгинский район</c:v>
                </c:pt>
                <c:pt idx="11">
                  <c:v>Добровский район</c:v>
                </c:pt>
                <c:pt idx="12">
                  <c:v>Добринский район</c:v>
                </c:pt>
                <c:pt idx="13">
                  <c:v>Елецкий район</c:v>
                </c:pt>
                <c:pt idx="14">
                  <c:v>Усманский район</c:v>
                </c:pt>
                <c:pt idx="15">
                  <c:v>Лебедянский район</c:v>
                </c:pt>
                <c:pt idx="16">
                  <c:v>Липецкий район</c:v>
                </c:pt>
                <c:pt idx="17">
                  <c:v>Грязинский район</c:v>
                </c:pt>
                <c:pt idx="18">
                  <c:v>г. Елец</c:v>
                </c:pt>
                <c:pt idx="19">
                  <c:v>г.Липецк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3.9512437185814275</c:v>
                </c:pt>
                <c:pt idx="1">
                  <c:v>4.0253516907351496</c:v>
                </c:pt>
                <c:pt idx="2">
                  <c:v>4.0604430105464191</c:v>
                </c:pt>
                <c:pt idx="3">
                  <c:v>4.1271343850450917</c:v>
                </c:pt>
                <c:pt idx="4">
                  <c:v>4.2626798770413155</c:v>
                </c:pt>
                <c:pt idx="5">
                  <c:v>4.3820266346738812</c:v>
                </c:pt>
                <c:pt idx="6">
                  <c:v>4.3944491546724391</c:v>
                </c:pt>
                <c:pt idx="7">
                  <c:v>4.5325994931532563</c:v>
                </c:pt>
                <c:pt idx="8">
                  <c:v>4.7449321283632502</c:v>
                </c:pt>
                <c:pt idx="9">
                  <c:v>4.7957905455967413</c:v>
                </c:pt>
                <c:pt idx="10">
                  <c:v>4.8828019225863706</c:v>
                </c:pt>
                <c:pt idx="11">
                  <c:v>4.8828019225863706</c:v>
                </c:pt>
                <c:pt idx="12">
                  <c:v>4.9272536851572051</c:v>
                </c:pt>
                <c:pt idx="13">
                  <c:v>4.9344739331306915</c:v>
                </c:pt>
                <c:pt idx="14">
                  <c:v>6.0161571596983539</c:v>
                </c:pt>
                <c:pt idx="15">
                  <c:v>6.2205901700997392</c:v>
                </c:pt>
                <c:pt idx="16">
                  <c:v>6.3818160174060985</c:v>
                </c:pt>
                <c:pt idx="17">
                  <c:v>6.4876840184846101</c:v>
                </c:pt>
                <c:pt idx="18">
                  <c:v>6.7638849085624351</c:v>
                </c:pt>
                <c:pt idx="19">
                  <c:v>7.4564545551762089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372-4993-898A-08D185EADAB3}"/>
            </c:ext>
          </c:extLst>
        </c:ser>
        <c:ser>
          <c:idx val="1"/>
          <c:order val="1"/>
          <c:tx>
            <c:v>ИП, перешедшие с других режимов налогообложения</c:v>
          </c:tx>
          <c:spPr>
            <a:solidFill>
              <a:srgbClr val="A6D08A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8372-4993-898A-08D185EADAB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8372-4993-898A-08D185EADAB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8372-4993-898A-08D185EADAB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8372-4993-898A-08D185EADAB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8372-4993-898A-08D185EADAB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8372-4993-898A-08D185EADAB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8372-4993-898A-08D185EADAB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8372-4993-898A-08D185EADAB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8372-4993-898A-08D185EADAB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8372-4993-898A-08D185EADAB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8372-4993-898A-08D185EADAB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8372-4993-898A-08D185EADAB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8372-4993-898A-08D185EADAB3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8372-4993-898A-08D185EADAB3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8372-4993-898A-08D185EADAB3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8372-4993-898A-08D185EADAB3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8372-4993-898A-08D185EADAB3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8372-4993-898A-08D185EADAB3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8372-4993-898A-08D185EADAB3}"/>
                </c:ext>
              </c:extLst>
            </c:dLbl>
            <c:dLbl>
              <c:idx val="19"/>
              <c:layout>
                <c:manualLayout>
                  <c:x val="2.80379134405588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8372-4993-898A-08D185EAD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Тербунский район</c:v>
                </c:pt>
                <c:pt idx="1">
                  <c:v>Краснинский район</c:v>
                </c:pt>
                <c:pt idx="2">
                  <c:v>Воловский район</c:v>
                </c:pt>
                <c:pt idx="3">
                  <c:v>Долгоруковский район</c:v>
                </c:pt>
                <c:pt idx="4">
                  <c:v>Измалковский район</c:v>
                </c:pt>
                <c:pt idx="5">
                  <c:v>Становлянский район</c:v>
                </c:pt>
                <c:pt idx="6">
                  <c:v>Лев-Толстовский район</c:v>
                </c:pt>
                <c:pt idx="7">
                  <c:v>Хлевенский район</c:v>
                </c:pt>
                <c:pt idx="8">
                  <c:v>Данковский район</c:v>
                </c:pt>
                <c:pt idx="9">
                  <c:v>Задонский район</c:v>
                </c:pt>
                <c:pt idx="10">
                  <c:v>Чаплыгинский район</c:v>
                </c:pt>
                <c:pt idx="11">
                  <c:v>Добровский район</c:v>
                </c:pt>
                <c:pt idx="12">
                  <c:v>Добринский район</c:v>
                </c:pt>
                <c:pt idx="13">
                  <c:v>Елецкий район</c:v>
                </c:pt>
                <c:pt idx="14">
                  <c:v>Усманский район</c:v>
                </c:pt>
                <c:pt idx="15">
                  <c:v>Лебедянский район</c:v>
                </c:pt>
                <c:pt idx="16">
                  <c:v>Липецкий район</c:v>
                </c:pt>
                <c:pt idx="17">
                  <c:v>Грязинский район</c:v>
                </c:pt>
                <c:pt idx="18">
                  <c:v>г. Елец</c:v>
                </c:pt>
                <c:pt idx="19">
                  <c:v>г.Липецк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1.7160033436347992</c:v>
                </c:pt>
                <c:pt idx="1">
                  <c:v>1.7481880270062005</c:v>
                </c:pt>
                <c:pt idx="2">
                  <c:v>1.7634279935629373</c:v>
                </c:pt>
                <c:pt idx="3">
                  <c:v>1.7923916894982539</c:v>
                </c:pt>
                <c:pt idx="4">
                  <c:v>1.8512583487190752</c:v>
                </c:pt>
                <c:pt idx="5">
                  <c:v>1.9030899869919435</c:v>
                </c:pt>
                <c:pt idx="6">
                  <c:v>1.9084850188786497</c:v>
                </c:pt>
                <c:pt idx="7">
                  <c:v>1.968482948553935</c:v>
                </c:pt>
                <c:pt idx="8">
                  <c:v>2.0606978403536118</c:v>
                </c:pt>
                <c:pt idx="9">
                  <c:v>2.0827853703164503</c:v>
                </c:pt>
                <c:pt idx="10">
                  <c:v>2.12057393120585</c:v>
                </c:pt>
                <c:pt idx="11">
                  <c:v>2.12057393120585</c:v>
                </c:pt>
                <c:pt idx="12">
                  <c:v>2.1398790864012365</c:v>
                </c:pt>
                <c:pt idx="13">
                  <c:v>2.143014800254095</c:v>
                </c:pt>
                <c:pt idx="14">
                  <c:v>2.6127838567197355</c:v>
                </c:pt>
                <c:pt idx="15">
                  <c:v>2.7015679850559273</c:v>
                </c:pt>
                <c:pt idx="16">
                  <c:v>2.7715874808812555</c:v>
                </c:pt>
                <c:pt idx="17">
                  <c:v>2.8175653695597807</c:v>
                </c:pt>
                <c:pt idx="18">
                  <c:v>2.9375178920173468</c:v>
                </c:pt>
                <c:pt idx="19">
                  <c:v>3.238297067875394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8372-4993-898A-08D185EAD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shape val="box"/>
        <c:axId val="44765952"/>
        <c:axId val="44767488"/>
        <c:axId val="0"/>
      </c:bar3DChart>
      <c:catAx>
        <c:axId val="44765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4767488"/>
        <c:crosses val="autoZero"/>
        <c:auto val="0"/>
        <c:lblAlgn val="ctr"/>
        <c:lblOffset val="100"/>
        <c:noMultiLvlLbl val="0"/>
      </c:catAx>
      <c:valAx>
        <c:axId val="4476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76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4681645793645941"/>
          <c:w val="0.96606660148386736"/>
          <c:h val="5.0766985010770357E-2"/>
        </c:manualLayout>
      </c:layout>
      <c:overlay val="1"/>
      <c:txPr>
        <a:bodyPr/>
        <a:lstStyle/>
        <a:p>
          <a:pPr>
            <a:defRPr sz="1100">
              <a:solidFill>
                <a:srgbClr val="385723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431800"/>
    </a:effectLst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906624"/>
        <c:axId val="282908160"/>
      </c:lineChart>
      <c:catAx>
        <c:axId val="282906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908160"/>
        <c:crosses val="autoZero"/>
        <c:auto val="1"/>
        <c:lblAlgn val="ctr"/>
        <c:lblOffset val="100"/>
        <c:noMultiLvlLbl val="0"/>
      </c:catAx>
      <c:valAx>
        <c:axId val="282908160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282906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8D794-F758-4FC5-A0DA-82A8CA2D82C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EA821-74CF-4600-8ECC-C2D3F1DC7F8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по перевозке пассажиров и грузов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(16,5%)*</a:t>
          </a:r>
        </a:p>
      </dgm:t>
    </dgm:pt>
    <dgm:pt modelId="{838D4B26-25BB-4A53-AF35-7B3986336BF6}" type="parTrans" cxnId="{0EF0C334-8E0A-4B5E-9982-C539C9E9485C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BE8B4-7C1C-4D4D-ABBC-FC7910C131CA}" type="sibTrans" cxnId="{0EF0C334-8E0A-4B5E-9982-C539C9E9485C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6DF0F-4894-4D58-A51C-58ADE4EF122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Сдача квартир в аренду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(5,1%)</a:t>
          </a:r>
        </a:p>
      </dgm:t>
    </dgm:pt>
    <dgm:pt modelId="{CDC25A0F-C395-455A-9F5F-6F0A61E74C58}" type="parTrans" cxnId="{D260BCEB-6333-4D44-BBAF-A397A1A28900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DA9E0-D587-4654-AAB5-C65EF986D13A}" type="sibTrans" cxnId="{D260BCEB-6333-4D44-BBAF-A397A1A28900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ACEFE-2219-4D49-863F-0D731A5940C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Строительные работы и ремонт помещений (4,8%)</a:t>
          </a:r>
        </a:p>
      </dgm:t>
    </dgm:pt>
    <dgm:pt modelId="{D0B8803F-33D4-46EE-ABEA-4B67925124CC}" type="parTrans" cxnId="{27A36E14-7F4A-41F7-968D-3381B2D3241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5F831-6CB3-4488-894E-6D0001365987}" type="sibTrans" cxnId="{27A36E14-7F4A-41F7-968D-3381B2D3241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B8A44-D90A-460C-A3B8-0A9EFDAA709E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Репетиторство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(3,1%)</a:t>
          </a:r>
        </a:p>
      </dgm:t>
    </dgm:pt>
    <dgm:pt modelId="{0947171B-950D-4B33-AC26-BC582EF1C333}" type="parTrans" cxnId="{132D308A-BB02-4D43-B1EB-25517B8EF227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E5EBA-2DE6-457A-A015-221E8090853C}" type="sibTrans" cxnId="{132D308A-BB02-4D43-B1EB-25517B8EF227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C0A6F-6FB2-4D02-8FC1-1CE1D5829BC7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Маркетинг и реклама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(2,9%)</a:t>
          </a:r>
        </a:p>
      </dgm:t>
    </dgm:pt>
    <dgm:pt modelId="{AE28D384-09AE-4B2F-BA6D-C86AF3D9FF4A}" type="parTrans" cxnId="{9A005754-2E91-4B18-BCE0-BEA2C463C27C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8B1AF-4103-4760-90CF-C830D2F0D36F}" type="sibTrans" cxnId="{9A005754-2E91-4B18-BCE0-BEA2C463C27C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C8B78-97AC-4017-A068-30FD8E69E6CE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услуг по ведению домашнего хозяйства</a:t>
          </a:r>
        </a:p>
      </dgm:t>
    </dgm:pt>
    <dgm:pt modelId="{337E7677-B03F-407F-AB9D-462E32AA7E1C}" type="parTrans" cxnId="{8E05F943-816C-4147-80A7-FE2C8470330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9378C-6493-4FD3-B16C-6FEF6AC6A812}" type="sibTrans" cxnId="{8E05F943-816C-4147-80A7-FE2C8470330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581C8-26CA-444D-84B8-33C2FEF9CAFE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продукции собственного производства</a:t>
          </a:r>
        </a:p>
      </dgm:t>
    </dgm:pt>
    <dgm:pt modelId="{B17BA8CC-8D13-4F0C-AE02-EF2EB7540A80}" type="parTrans" cxnId="{1B9D3322-5D14-4104-89B0-4C877B1935E0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0534B-FD92-47D3-8EF3-0033F9252832}" type="sibTrans" cxnId="{1B9D3322-5D14-4104-89B0-4C877B1935E0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E5517-6B0E-4948-8E20-BF134D60903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Услуги по присмотру и уходу за детьми</a:t>
          </a:r>
        </a:p>
        <a:p>
          <a:pPr lvl="0" algn="ctr" defTabSz="66675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D6288-F3B4-450F-B0CB-127B52B92D17}" type="parTrans" cxnId="{52F9FCF5-3422-4AA6-ABDC-46DE865AB2E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EBA67-E8D0-49C2-A4A1-FA62269B188B}" type="sibTrans" cxnId="{52F9FCF5-3422-4AA6-ABDC-46DE865AB2E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70DA2-7DFC-4978-BCA8-0034D854072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Уборка помещений</a:t>
          </a:r>
        </a:p>
        <a:p>
          <a:pPr lvl="0" algn="ctr" defTabSz="62230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8B764-D8DF-443F-9053-8AB3E74148F6}" type="parTrans" cxnId="{5F87535D-E5CF-450C-A83F-C382BF6BBFC8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25660-C0C9-4317-890F-3998CB79F18E}" type="sibTrans" cxnId="{5F87535D-E5CF-450C-A83F-C382BF6BBFC8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44B9D-B0E3-42BE-9C26-C8D6AE2CA68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косметических услуг на дому</a:t>
          </a:r>
        </a:p>
        <a:p>
          <a:pPr lvl="0" algn="ctr" defTabSz="62230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7E552-B058-4259-8432-0EE0DD59DEF9}" type="parTrans" cxnId="{2EE92F39-14F4-4DBD-9832-54D81D3ECE9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A46B4-291A-4703-8C52-070D9BFF0618}" type="sibTrans" cxnId="{2EE92F39-14F4-4DBD-9832-54D81D3ECE9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99075-6720-40E3-8200-A7F7A0817E8D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Фото- и видеосъемка</a:t>
          </a:r>
        </a:p>
        <a:p>
          <a:pPr lvl="0" algn="ctr" defTabSz="62230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C392E-291E-4406-AE6E-31B7B2DC1FAD}" type="parTrans" cxnId="{F2E21918-510E-4754-B7F9-9EF2A79C796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79F6E-2C66-4B9D-B0A8-9639A7F9123D}" type="sibTrans" cxnId="{F2E21918-510E-4754-B7F9-9EF2A79C796D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F2FCA-503E-4603-900D-5BB7E89AB356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мероприятий и праздников</a:t>
          </a:r>
        </a:p>
        <a:p>
          <a:pPr lvl="0" algn="ctr" defTabSz="62230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9945-C390-4DC4-94DE-242F96A798EF}" type="parTrans" cxnId="{17B3AF4F-AAFE-4B8D-8361-5C3A297AECE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1C33D-9557-47DF-BEAE-D24D17C4D4F3}" type="sibTrans" cxnId="{17B3AF4F-AAFE-4B8D-8361-5C3A297AECE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E1660-6E5F-4A1D-835C-8697CEE962C4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Юридические консультации и ведение бухгалтерии</a:t>
          </a:r>
        </a:p>
        <a:p>
          <a:pPr lvl="0" algn="ctr" defTabSz="62230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5467C-68AE-438D-BA67-08D2C07EE2F8}" type="parTrans" cxnId="{CA7F03C6-B4C3-4BA2-BFF6-85270B77099E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DFCD3-1E92-4FB1-83B8-AABB631B31CC}" type="sibTrans" cxnId="{CA7F03C6-B4C3-4BA2-BFF6-85270B77099E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DDF0F-7B11-4228-B551-B90BD41268CF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Удаленная работа через электронные площадки</a:t>
          </a:r>
        </a:p>
        <a:p>
          <a:pPr lvl="0" algn="ctr" defTabSz="577850"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5DD4C-B133-4445-914D-8D83407E7B23}" type="parTrans" cxnId="{AEAA748B-BC43-4541-8455-FC314897201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E3418-B2CC-423C-8316-0D6A47238910}" type="sibTrans" cxnId="{AEAA748B-BC43-4541-8455-FC314897201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F2DE2-1F4C-49ED-B753-25A2A5943BA9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Оказание услуг по ведению домашнего хозяйства</a:t>
          </a:r>
        </a:p>
      </dgm:t>
    </dgm:pt>
    <dgm:pt modelId="{876ACC29-1AF5-48D9-AFC8-A2F88831A984}" type="parTrans" cxnId="{A6B7BBD7-79B6-443B-8CB9-96349CF21107}">
      <dgm:prSet/>
      <dgm:spPr/>
      <dgm:t>
        <a:bodyPr/>
        <a:lstStyle/>
        <a:p>
          <a:endParaRPr lang="ru-RU"/>
        </a:p>
      </dgm:t>
    </dgm:pt>
    <dgm:pt modelId="{3C234FB3-627B-44E6-97C9-4AED6E924CC1}" type="sibTrans" cxnId="{A6B7BBD7-79B6-443B-8CB9-96349CF21107}">
      <dgm:prSet/>
      <dgm:spPr/>
      <dgm:t>
        <a:bodyPr/>
        <a:lstStyle/>
        <a:p>
          <a:endParaRPr lang="ru-RU"/>
        </a:p>
      </dgm:t>
    </dgm:pt>
    <dgm:pt modelId="{75492A50-7FDB-4827-943D-0A02FFD14B4A}" type="pres">
      <dgm:prSet presAssocID="{B9B8D794-F758-4FC5-A0DA-82A8CA2D82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85B7E-370E-4313-922E-61FBC5D06809}" type="pres">
      <dgm:prSet presAssocID="{8FBEA821-74CF-4600-8ECC-C2D3F1DC7F83}" presName="node" presStyleLbl="node1" presStyleIdx="0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5510C-67DD-47CA-BD90-415B3AB099DE}" type="pres">
      <dgm:prSet presAssocID="{0AEBE8B4-7C1C-4D4D-ABBC-FC7910C131CA}" presName="sibTrans" presStyleCnt="0"/>
      <dgm:spPr/>
    </dgm:pt>
    <dgm:pt modelId="{42017A32-BA1C-487B-9855-C58E47EDF47A}" type="pres">
      <dgm:prSet presAssocID="{AB26DF0F-4894-4D58-A51C-58ADE4EF1223}" presName="node" presStyleLbl="node1" presStyleIdx="1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52339-6D10-4515-8AAF-C89C10DEB078}" type="pres">
      <dgm:prSet presAssocID="{A2ADA9E0-D587-4654-AAB5-C65EF986D13A}" presName="sibTrans" presStyleCnt="0"/>
      <dgm:spPr/>
    </dgm:pt>
    <dgm:pt modelId="{D770E58B-C117-45A5-BC03-044E0D67B808}" type="pres">
      <dgm:prSet presAssocID="{1FBACEFE-2219-4D49-863F-0D731A5940C3}" presName="node" presStyleLbl="node1" presStyleIdx="2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C3E8F-1626-48BE-A222-89A38E3C69E4}" type="pres">
      <dgm:prSet presAssocID="{3985F831-6CB3-4488-894E-6D0001365987}" presName="sibTrans" presStyleCnt="0"/>
      <dgm:spPr/>
    </dgm:pt>
    <dgm:pt modelId="{302F9544-EDDE-409B-88B3-C246282C7FF5}" type="pres">
      <dgm:prSet presAssocID="{12EB8A44-D90A-460C-A3B8-0A9EFDAA709E}" presName="node" presStyleLbl="node1" presStyleIdx="3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4727-AD5E-434C-93DC-17178E6A75DB}" type="pres">
      <dgm:prSet presAssocID="{973E5EBA-2DE6-457A-A015-221E8090853C}" presName="sibTrans" presStyleCnt="0"/>
      <dgm:spPr/>
    </dgm:pt>
    <dgm:pt modelId="{3FA3ABF7-71B6-41D9-A2C3-5EAA117F53DC}" type="pres">
      <dgm:prSet presAssocID="{990C0A6F-6FB2-4D02-8FC1-1CE1D5829BC7}" presName="node" presStyleLbl="node1" presStyleIdx="4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F96D8-1046-405B-9D2B-91AAA153330E}" type="pres">
      <dgm:prSet presAssocID="{79F8B1AF-4103-4760-90CF-C830D2F0D36F}" presName="sibTrans" presStyleCnt="0"/>
      <dgm:spPr/>
    </dgm:pt>
    <dgm:pt modelId="{7CF0EF2C-187C-4C94-A176-28BBEBA86B86}" type="pres">
      <dgm:prSet presAssocID="{7E4C8B78-97AC-4017-A068-30FD8E69E6CE}" presName="node" presStyleLbl="node1" presStyleIdx="5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9340A-D3D7-4539-B0FE-8FA2F01D62DF}" type="pres">
      <dgm:prSet presAssocID="{6BB9378C-6493-4FD3-B16C-6FEF6AC6A812}" presName="sibTrans" presStyleCnt="0"/>
      <dgm:spPr/>
    </dgm:pt>
    <dgm:pt modelId="{F4F5960C-CCCF-472B-BD2C-083DC890A67D}" type="pres">
      <dgm:prSet presAssocID="{944581C8-26CA-444D-84B8-33C2FEF9CAFE}" presName="node" presStyleLbl="node1" presStyleIdx="6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58B61-CB0A-4EEC-8DBA-C4115688C2AD}" type="pres">
      <dgm:prSet presAssocID="{D420534B-FD92-47D3-8EF3-0033F9252832}" presName="sibTrans" presStyleCnt="0"/>
      <dgm:spPr/>
    </dgm:pt>
    <dgm:pt modelId="{183C9227-2F37-4756-8554-1249880843DA}" type="pres">
      <dgm:prSet presAssocID="{D20E5517-6B0E-4948-8E20-BF134D609035}" presName="node" presStyleLbl="node1" presStyleIdx="7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902F-121D-4BF5-BE6A-CB89AB2ECBB4}" type="pres">
      <dgm:prSet presAssocID="{694EBA67-E8D0-49C2-A4A1-FA62269B188B}" presName="sibTrans" presStyleCnt="0"/>
      <dgm:spPr/>
    </dgm:pt>
    <dgm:pt modelId="{0E781072-BE79-48DE-A07C-B32162A53E05}" type="pres">
      <dgm:prSet presAssocID="{BDC70DA2-7DFC-4978-BCA8-0034D8540725}" presName="node" presStyleLbl="node1" presStyleIdx="8" presStyleCnt="15" custScaleX="10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D1064-13D3-433D-955B-01F4E7E82851}" type="pres">
      <dgm:prSet presAssocID="{08525660-C0C9-4317-890F-3998CB79F18E}" presName="sibTrans" presStyleCnt="0"/>
      <dgm:spPr/>
    </dgm:pt>
    <dgm:pt modelId="{54B916E3-D181-44F3-9C10-04BD80C03542}" type="pres">
      <dgm:prSet presAssocID="{3EC44B9D-B0E3-42BE-9C26-C8D6AE2CA68B}" presName="node" presStyleLbl="node1" presStyleIdx="9" presStyleCnt="15" custScaleX="103541" custLinFactY="9334" custLinFactNeighborX="553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C13E3-796A-4CC4-BA9A-DAD8D2653EB3}" type="pres">
      <dgm:prSet presAssocID="{B4CA46B4-291A-4703-8C52-070D9BFF0618}" presName="sibTrans" presStyleCnt="0"/>
      <dgm:spPr/>
    </dgm:pt>
    <dgm:pt modelId="{E1D84F9C-BEAF-409E-92A9-AE7EE8CF0F16}" type="pres">
      <dgm:prSet presAssocID="{6BB99075-6720-40E3-8200-A7F7A0817E8D}" presName="node" presStyleLbl="node1" presStyleIdx="10" presStyleCnt="15" custScaleX="103541" custLinFactY="9328" custLinFactNeighborX="690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FB7B3-28CB-44D3-ADF7-D21FDA71993C}" type="pres">
      <dgm:prSet presAssocID="{0C879F6E-2C66-4B9D-B0A8-9639A7F9123D}" presName="sibTrans" presStyleCnt="0"/>
      <dgm:spPr/>
    </dgm:pt>
    <dgm:pt modelId="{3BA9E39C-CABC-4B9D-814B-CE916121D91E}" type="pres">
      <dgm:prSet presAssocID="{E76F2FCA-503E-4603-900D-5BB7E89AB356}" presName="node" presStyleLbl="node1" presStyleIdx="11" presStyleCnt="15" custScaleX="103541" custLinFactX="-12412" custLinFactNeighborX="-100000" custLinFactNeighborY="1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235AA-B914-493D-8AB6-B165CBCD4BA8}" type="pres">
      <dgm:prSet presAssocID="{A9B1C33D-9557-47DF-BEAE-D24D17C4D4F3}" presName="sibTrans" presStyleCnt="0"/>
      <dgm:spPr/>
    </dgm:pt>
    <dgm:pt modelId="{82D07F66-2C7D-4868-B752-2B7F3C5B9260}" type="pres">
      <dgm:prSet presAssocID="{61EE1660-6E5F-4A1D-835C-8697CEE962C4}" presName="node" presStyleLbl="node1" presStyleIdx="12" presStyleCnt="15" custScaleX="103541" custLinFactNeighborX="-17723" custLinFactNeighborY="-9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05F1F-A30D-459C-B5A1-432D03B254F1}" type="pres">
      <dgm:prSet presAssocID="{C92DFCD3-1E92-4FB1-83B8-AABB631B31CC}" presName="sibTrans" presStyleCnt="0"/>
      <dgm:spPr/>
    </dgm:pt>
    <dgm:pt modelId="{FA0639BB-E55D-4FEF-8231-1F84F4BC9A6B}" type="pres">
      <dgm:prSet presAssocID="{704DDF0F-7B11-4228-B551-B90BD41268CF}" presName="node" presStyleLbl="node1" presStyleIdx="13" presStyleCnt="15" custScaleX="103541" custLinFactX="72392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9385A-4934-4338-97E8-0CEC52CC5DBD}" type="pres">
      <dgm:prSet presAssocID="{0D1E3418-B2CC-423C-8316-0D6A47238910}" presName="sibTrans" presStyleCnt="0"/>
      <dgm:spPr/>
    </dgm:pt>
    <dgm:pt modelId="{F2FDC70C-F423-4596-9CEA-67FB9C830D67}" type="pres">
      <dgm:prSet presAssocID="{105F2DE2-1F4C-49ED-B753-25A2A5943BA9}" presName="node" presStyleLbl="node1" presStyleIdx="14" presStyleCnt="15" custScaleX="103541" custLinFactX="-66268" custLinFactY="-1647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7FBCF-AB93-4667-8718-A15FC4BC950D}" type="presOf" srcId="{105F2DE2-1F4C-49ED-B753-25A2A5943BA9}" destId="{F2FDC70C-F423-4596-9CEA-67FB9C830D67}" srcOrd="0" destOrd="0" presId="urn:microsoft.com/office/officeart/2005/8/layout/default"/>
    <dgm:cxn modelId="{FA13778A-5F13-4552-A4D2-C0F6ADF7C4A0}" type="presOf" srcId="{704DDF0F-7B11-4228-B551-B90BD41268CF}" destId="{FA0639BB-E55D-4FEF-8231-1F84F4BC9A6B}" srcOrd="0" destOrd="0" presId="urn:microsoft.com/office/officeart/2005/8/layout/default"/>
    <dgm:cxn modelId="{1B9D3322-5D14-4104-89B0-4C877B1935E0}" srcId="{B9B8D794-F758-4FC5-A0DA-82A8CA2D82CA}" destId="{944581C8-26CA-444D-84B8-33C2FEF9CAFE}" srcOrd="6" destOrd="0" parTransId="{B17BA8CC-8D13-4F0C-AE02-EF2EB7540A80}" sibTransId="{D420534B-FD92-47D3-8EF3-0033F9252832}"/>
    <dgm:cxn modelId="{F5FA6B2A-B14C-408D-9BB8-013831FA6D5C}" type="presOf" srcId="{944581C8-26CA-444D-84B8-33C2FEF9CAFE}" destId="{F4F5960C-CCCF-472B-BD2C-083DC890A67D}" srcOrd="0" destOrd="0" presId="urn:microsoft.com/office/officeart/2005/8/layout/default"/>
    <dgm:cxn modelId="{86F27103-204F-4773-BE51-BF2F7CA6D701}" type="presOf" srcId="{1FBACEFE-2219-4D49-863F-0D731A5940C3}" destId="{D770E58B-C117-45A5-BC03-044E0D67B808}" srcOrd="0" destOrd="0" presId="urn:microsoft.com/office/officeart/2005/8/layout/default"/>
    <dgm:cxn modelId="{B05E6F56-2B40-4AC6-B1DE-89473C95D693}" type="presOf" srcId="{AB26DF0F-4894-4D58-A51C-58ADE4EF1223}" destId="{42017A32-BA1C-487B-9855-C58E47EDF47A}" srcOrd="0" destOrd="0" presId="urn:microsoft.com/office/officeart/2005/8/layout/default"/>
    <dgm:cxn modelId="{49E3ECE4-3C33-4200-9A11-4C3785118329}" type="presOf" srcId="{3EC44B9D-B0E3-42BE-9C26-C8D6AE2CA68B}" destId="{54B916E3-D181-44F3-9C10-04BD80C03542}" srcOrd="0" destOrd="0" presId="urn:microsoft.com/office/officeart/2005/8/layout/default"/>
    <dgm:cxn modelId="{35F1275A-3879-4AB5-9920-33D5D7CBF996}" type="presOf" srcId="{7E4C8B78-97AC-4017-A068-30FD8E69E6CE}" destId="{7CF0EF2C-187C-4C94-A176-28BBEBA86B86}" srcOrd="0" destOrd="0" presId="urn:microsoft.com/office/officeart/2005/8/layout/default"/>
    <dgm:cxn modelId="{0EF0C334-8E0A-4B5E-9982-C539C9E9485C}" srcId="{B9B8D794-F758-4FC5-A0DA-82A8CA2D82CA}" destId="{8FBEA821-74CF-4600-8ECC-C2D3F1DC7F83}" srcOrd="0" destOrd="0" parTransId="{838D4B26-25BB-4A53-AF35-7B3986336BF6}" sibTransId="{0AEBE8B4-7C1C-4D4D-ABBC-FC7910C131CA}"/>
    <dgm:cxn modelId="{132D308A-BB02-4D43-B1EB-25517B8EF227}" srcId="{B9B8D794-F758-4FC5-A0DA-82A8CA2D82CA}" destId="{12EB8A44-D90A-460C-A3B8-0A9EFDAA709E}" srcOrd="3" destOrd="0" parTransId="{0947171B-950D-4B33-AC26-BC582EF1C333}" sibTransId="{973E5EBA-2DE6-457A-A015-221E8090853C}"/>
    <dgm:cxn modelId="{17B3AF4F-AAFE-4B8D-8361-5C3A297AECEF}" srcId="{B9B8D794-F758-4FC5-A0DA-82A8CA2D82CA}" destId="{E76F2FCA-503E-4603-900D-5BB7E89AB356}" srcOrd="11" destOrd="0" parTransId="{AEB19945-C390-4DC4-94DE-242F96A798EF}" sibTransId="{A9B1C33D-9557-47DF-BEAE-D24D17C4D4F3}"/>
    <dgm:cxn modelId="{AEAA748B-BC43-4541-8455-FC3148972011}" srcId="{B9B8D794-F758-4FC5-A0DA-82A8CA2D82CA}" destId="{704DDF0F-7B11-4228-B551-B90BD41268CF}" srcOrd="13" destOrd="0" parTransId="{FA95DD4C-B133-4445-914D-8D83407E7B23}" sibTransId="{0D1E3418-B2CC-423C-8316-0D6A47238910}"/>
    <dgm:cxn modelId="{70B84025-1F07-4C08-9017-9D01A1FA5D68}" type="presOf" srcId="{D20E5517-6B0E-4948-8E20-BF134D609035}" destId="{183C9227-2F37-4756-8554-1249880843DA}" srcOrd="0" destOrd="0" presId="urn:microsoft.com/office/officeart/2005/8/layout/default"/>
    <dgm:cxn modelId="{52F9FCF5-3422-4AA6-ABDC-46DE865AB2E3}" srcId="{B9B8D794-F758-4FC5-A0DA-82A8CA2D82CA}" destId="{D20E5517-6B0E-4948-8E20-BF134D609035}" srcOrd="7" destOrd="0" parTransId="{283D6288-F3B4-450F-B0CB-127B52B92D17}" sibTransId="{694EBA67-E8D0-49C2-A4A1-FA62269B188B}"/>
    <dgm:cxn modelId="{A6B7BBD7-79B6-443B-8CB9-96349CF21107}" srcId="{B9B8D794-F758-4FC5-A0DA-82A8CA2D82CA}" destId="{105F2DE2-1F4C-49ED-B753-25A2A5943BA9}" srcOrd="14" destOrd="0" parTransId="{876ACC29-1AF5-48D9-AFC8-A2F88831A984}" sibTransId="{3C234FB3-627B-44E6-97C9-4AED6E924CC1}"/>
    <dgm:cxn modelId="{A7AEF56A-6178-4B49-851A-833F90EC4215}" type="presOf" srcId="{990C0A6F-6FB2-4D02-8FC1-1CE1D5829BC7}" destId="{3FA3ABF7-71B6-41D9-A2C3-5EAA117F53DC}" srcOrd="0" destOrd="0" presId="urn:microsoft.com/office/officeart/2005/8/layout/default"/>
    <dgm:cxn modelId="{27A36E14-7F4A-41F7-968D-3381B2D3241D}" srcId="{B9B8D794-F758-4FC5-A0DA-82A8CA2D82CA}" destId="{1FBACEFE-2219-4D49-863F-0D731A5940C3}" srcOrd="2" destOrd="0" parTransId="{D0B8803F-33D4-46EE-ABEA-4B67925124CC}" sibTransId="{3985F831-6CB3-4488-894E-6D0001365987}"/>
    <dgm:cxn modelId="{9A005754-2E91-4B18-BCE0-BEA2C463C27C}" srcId="{B9B8D794-F758-4FC5-A0DA-82A8CA2D82CA}" destId="{990C0A6F-6FB2-4D02-8FC1-1CE1D5829BC7}" srcOrd="4" destOrd="0" parTransId="{AE28D384-09AE-4B2F-BA6D-C86AF3D9FF4A}" sibTransId="{79F8B1AF-4103-4760-90CF-C830D2F0D36F}"/>
    <dgm:cxn modelId="{2EE92F39-14F4-4DBD-9832-54D81D3ECE9D}" srcId="{B9B8D794-F758-4FC5-A0DA-82A8CA2D82CA}" destId="{3EC44B9D-B0E3-42BE-9C26-C8D6AE2CA68B}" srcOrd="9" destOrd="0" parTransId="{E657E552-B058-4259-8432-0EE0DD59DEF9}" sibTransId="{B4CA46B4-291A-4703-8C52-070D9BFF0618}"/>
    <dgm:cxn modelId="{F2E21918-510E-4754-B7F9-9EF2A79C796D}" srcId="{B9B8D794-F758-4FC5-A0DA-82A8CA2D82CA}" destId="{6BB99075-6720-40E3-8200-A7F7A0817E8D}" srcOrd="10" destOrd="0" parTransId="{030C392E-291E-4406-AE6E-31B7B2DC1FAD}" sibTransId="{0C879F6E-2C66-4B9D-B0A8-9639A7F9123D}"/>
    <dgm:cxn modelId="{11D56F74-B13E-4DD2-A951-BE87F37DB599}" type="presOf" srcId="{B9B8D794-F758-4FC5-A0DA-82A8CA2D82CA}" destId="{75492A50-7FDB-4827-943D-0A02FFD14B4A}" srcOrd="0" destOrd="0" presId="urn:microsoft.com/office/officeart/2005/8/layout/default"/>
    <dgm:cxn modelId="{D260BCEB-6333-4D44-BBAF-A397A1A28900}" srcId="{B9B8D794-F758-4FC5-A0DA-82A8CA2D82CA}" destId="{AB26DF0F-4894-4D58-A51C-58ADE4EF1223}" srcOrd="1" destOrd="0" parTransId="{CDC25A0F-C395-455A-9F5F-6F0A61E74C58}" sibTransId="{A2ADA9E0-D587-4654-AAB5-C65EF986D13A}"/>
    <dgm:cxn modelId="{9F47369D-D644-43D3-AC19-391F2C829FD2}" type="presOf" srcId="{E76F2FCA-503E-4603-900D-5BB7E89AB356}" destId="{3BA9E39C-CABC-4B9D-814B-CE916121D91E}" srcOrd="0" destOrd="0" presId="urn:microsoft.com/office/officeart/2005/8/layout/default"/>
    <dgm:cxn modelId="{CE6B43F6-24BC-4E81-A0AB-6C43AAF9E656}" type="presOf" srcId="{12EB8A44-D90A-460C-A3B8-0A9EFDAA709E}" destId="{302F9544-EDDE-409B-88B3-C246282C7FF5}" srcOrd="0" destOrd="0" presId="urn:microsoft.com/office/officeart/2005/8/layout/default"/>
    <dgm:cxn modelId="{E710E271-A891-4972-BAA3-0C7F44207004}" type="presOf" srcId="{61EE1660-6E5F-4A1D-835C-8697CEE962C4}" destId="{82D07F66-2C7D-4868-B752-2B7F3C5B9260}" srcOrd="0" destOrd="0" presId="urn:microsoft.com/office/officeart/2005/8/layout/default"/>
    <dgm:cxn modelId="{043372F2-3695-4AD4-B908-A22FB0410C73}" type="presOf" srcId="{6BB99075-6720-40E3-8200-A7F7A0817E8D}" destId="{E1D84F9C-BEAF-409E-92A9-AE7EE8CF0F16}" srcOrd="0" destOrd="0" presId="urn:microsoft.com/office/officeart/2005/8/layout/default"/>
    <dgm:cxn modelId="{5F87535D-E5CF-450C-A83F-C382BF6BBFC8}" srcId="{B9B8D794-F758-4FC5-A0DA-82A8CA2D82CA}" destId="{BDC70DA2-7DFC-4978-BCA8-0034D8540725}" srcOrd="8" destOrd="0" parTransId="{C408B764-D8DF-443F-9053-8AB3E74148F6}" sibTransId="{08525660-C0C9-4317-890F-3998CB79F18E}"/>
    <dgm:cxn modelId="{961A350B-A470-465C-883A-5E164FEB837A}" type="presOf" srcId="{8FBEA821-74CF-4600-8ECC-C2D3F1DC7F83}" destId="{83A85B7E-370E-4313-922E-61FBC5D06809}" srcOrd="0" destOrd="0" presId="urn:microsoft.com/office/officeart/2005/8/layout/default"/>
    <dgm:cxn modelId="{D939F34C-7016-4642-84DD-914870AAB5F4}" type="presOf" srcId="{BDC70DA2-7DFC-4978-BCA8-0034D8540725}" destId="{0E781072-BE79-48DE-A07C-B32162A53E05}" srcOrd="0" destOrd="0" presId="urn:microsoft.com/office/officeart/2005/8/layout/default"/>
    <dgm:cxn modelId="{8E05F943-816C-4147-80A7-FE2C8470330A}" srcId="{B9B8D794-F758-4FC5-A0DA-82A8CA2D82CA}" destId="{7E4C8B78-97AC-4017-A068-30FD8E69E6CE}" srcOrd="5" destOrd="0" parTransId="{337E7677-B03F-407F-AB9D-462E32AA7E1C}" sibTransId="{6BB9378C-6493-4FD3-B16C-6FEF6AC6A812}"/>
    <dgm:cxn modelId="{CA7F03C6-B4C3-4BA2-BFF6-85270B77099E}" srcId="{B9B8D794-F758-4FC5-A0DA-82A8CA2D82CA}" destId="{61EE1660-6E5F-4A1D-835C-8697CEE962C4}" srcOrd="12" destOrd="0" parTransId="{11D5467C-68AE-438D-BA67-08D2C07EE2F8}" sibTransId="{C92DFCD3-1E92-4FB1-83B8-AABB631B31CC}"/>
    <dgm:cxn modelId="{EABFD4D5-C032-43C3-81C9-62DC6C08C4E7}" type="presParOf" srcId="{75492A50-7FDB-4827-943D-0A02FFD14B4A}" destId="{83A85B7E-370E-4313-922E-61FBC5D06809}" srcOrd="0" destOrd="0" presId="urn:microsoft.com/office/officeart/2005/8/layout/default"/>
    <dgm:cxn modelId="{9AAF014B-0BBD-4A4E-8888-344429C4E079}" type="presParOf" srcId="{75492A50-7FDB-4827-943D-0A02FFD14B4A}" destId="{02C5510C-67DD-47CA-BD90-415B3AB099DE}" srcOrd="1" destOrd="0" presId="urn:microsoft.com/office/officeart/2005/8/layout/default"/>
    <dgm:cxn modelId="{448E41CD-AF74-4647-84A0-4253A89665FF}" type="presParOf" srcId="{75492A50-7FDB-4827-943D-0A02FFD14B4A}" destId="{42017A32-BA1C-487B-9855-C58E47EDF47A}" srcOrd="2" destOrd="0" presId="urn:microsoft.com/office/officeart/2005/8/layout/default"/>
    <dgm:cxn modelId="{5C98B166-B390-4843-9B3B-65F24F4FB082}" type="presParOf" srcId="{75492A50-7FDB-4827-943D-0A02FFD14B4A}" destId="{1E252339-6D10-4515-8AAF-C89C10DEB078}" srcOrd="3" destOrd="0" presId="urn:microsoft.com/office/officeart/2005/8/layout/default"/>
    <dgm:cxn modelId="{F8D04FED-937A-47B2-BC6E-E611BCD9AAC4}" type="presParOf" srcId="{75492A50-7FDB-4827-943D-0A02FFD14B4A}" destId="{D770E58B-C117-45A5-BC03-044E0D67B808}" srcOrd="4" destOrd="0" presId="urn:microsoft.com/office/officeart/2005/8/layout/default"/>
    <dgm:cxn modelId="{2DE6C75C-924D-4CEC-A129-6CCFF79A77B7}" type="presParOf" srcId="{75492A50-7FDB-4827-943D-0A02FFD14B4A}" destId="{C65C3E8F-1626-48BE-A222-89A38E3C69E4}" srcOrd="5" destOrd="0" presId="urn:microsoft.com/office/officeart/2005/8/layout/default"/>
    <dgm:cxn modelId="{9EA26A82-686C-488D-BDA3-FA54B7E8E485}" type="presParOf" srcId="{75492A50-7FDB-4827-943D-0A02FFD14B4A}" destId="{302F9544-EDDE-409B-88B3-C246282C7FF5}" srcOrd="6" destOrd="0" presId="urn:microsoft.com/office/officeart/2005/8/layout/default"/>
    <dgm:cxn modelId="{5A07C2EF-574F-4C83-8425-70344A3F0DBD}" type="presParOf" srcId="{75492A50-7FDB-4827-943D-0A02FFD14B4A}" destId="{AB374727-AD5E-434C-93DC-17178E6A75DB}" srcOrd="7" destOrd="0" presId="urn:microsoft.com/office/officeart/2005/8/layout/default"/>
    <dgm:cxn modelId="{90EDD696-3FDE-4440-A653-1DF20E49049B}" type="presParOf" srcId="{75492A50-7FDB-4827-943D-0A02FFD14B4A}" destId="{3FA3ABF7-71B6-41D9-A2C3-5EAA117F53DC}" srcOrd="8" destOrd="0" presId="urn:microsoft.com/office/officeart/2005/8/layout/default"/>
    <dgm:cxn modelId="{6CF0FDDA-0377-47E3-BDE6-1E4DE18C0243}" type="presParOf" srcId="{75492A50-7FDB-4827-943D-0A02FFD14B4A}" destId="{5D1F96D8-1046-405B-9D2B-91AAA153330E}" srcOrd="9" destOrd="0" presId="urn:microsoft.com/office/officeart/2005/8/layout/default"/>
    <dgm:cxn modelId="{28515EFA-934D-42C1-BA05-CC8587ECE93D}" type="presParOf" srcId="{75492A50-7FDB-4827-943D-0A02FFD14B4A}" destId="{7CF0EF2C-187C-4C94-A176-28BBEBA86B86}" srcOrd="10" destOrd="0" presId="urn:microsoft.com/office/officeart/2005/8/layout/default"/>
    <dgm:cxn modelId="{457D7773-B59B-467C-AC15-9497656DC1E8}" type="presParOf" srcId="{75492A50-7FDB-4827-943D-0A02FFD14B4A}" destId="{2CC9340A-D3D7-4539-B0FE-8FA2F01D62DF}" srcOrd="11" destOrd="0" presId="urn:microsoft.com/office/officeart/2005/8/layout/default"/>
    <dgm:cxn modelId="{A1B53189-CC55-4003-94E0-13F3D94D3276}" type="presParOf" srcId="{75492A50-7FDB-4827-943D-0A02FFD14B4A}" destId="{F4F5960C-CCCF-472B-BD2C-083DC890A67D}" srcOrd="12" destOrd="0" presId="urn:microsoft.com/office/officeart/2005/8/layout/default"/>
    <dgm:cxn modelId="{450778C3-8B82-413F-A949-08B570AC77BA}" type="presParOf" srcId="{75492A50-7FDB-4827-943D-0A02FFD14B4A}" destId="{09D58B61-CB0A-4EEC-8DBA-C4115688C2AD}" srcOrd="13" destOrd="0" presId="urn:microsoft.com/office/officeart/2005/8/layout/default"/>
    <dgm:cxn modelId="{B09E2F74-E005-42F6-A433-1FFC25056495}" type="presParOf" srcId="{75492A50-7FDB-4827-943D-0A02FFD14B4A}" destId="{183C9227-2F37-4756-8554-1249880843DA}" srcOrd="14" destOrd="0" presId="urn:microsoft.com/office/officeart/2005/8/layout/default"/>
    <dgm:cxn modelId="{C745120E-490D-4BBA-8EE4-3B0030FADF26}" type="presParOf" srcId="{75492A50-7FDB-4827-943D-0A02FFD14B4A}" destId="{468E902F-121D-4BF5-BE6A-CB89AB2ECBB4}" srcOrd="15" destOrd="0" presId="urn:microsoft.com/office/officeart/2005/8/layout/default"/>
    <dgm:cxn modelId="{7175A614-514A-40DB-9237-931B735F728B}" type="presParOf" srcId="{75492A50-7FDB-4827-943D-0A02FFD14B4A}" destId="{0E781072-BE79-48DE-A07C-B32162A53E05}" srcOrd="16" destOrd="0" presId="urn:microsoft.com/office/officeart/2005/8/layout/default"/>
    <dgm:cxn modelId="{0E7AA19C-277E-4964-8D82-220EC2FEB3A3}" type="presParOf" srcId="{75492A50-7FDB-4827-943D-0A02FFD14B4A}" destId="{E80D1064-13D3-433D-955B-01F4E7E82851}" srcOrd="17" destOrd="0" presId="urn:microsoft.com/office/officeart/2005/8/layout/default"/>
    <dgm:cxn modelId="{C2BB6B8B-88D5-4187-8D5B-621E84AB4CB4}" type="presParOf" srcId="{75492A50-7FDB-4827-943D-0A02FFD14B4A}" destId="{54B916E3-D181-44F3-9C10-04BD80C03542}" srcOrd="18" destOrd="0" presId="urn:microsoft.com/office/officeart/2005/8/layout/default"/>
    <dgm:cxn modelId="{9C01007F-2569-408C-9732-ED4695E36D5D}" type="presParOf" srcId="{75492A50-7FDB-4827-943D-0A02FFD14B4A}" destId="{2C9C13E3-796A-4CC4-BA9A-DAD8D2653EB3}" srcOrd="19" destOrd="0" presId="urn:microsoft.com/office/officeart/2005/8/layout/default"/>
    <dgm:cxn modelId="{9BE277DC-39CC-4B71-95BA-DC8877BC246E}" type="presParOf" srcId="{75492A50-7FDB-4827-943D-0A02FFD14B4A}" destId="{E1D84F9C-BEAF-409E-92A9-AE7EE8CF0F16}" srcOrd="20" destOrd="0" presId="urn:microsoft.com/office/officeart/2005/8/layout/default"/>
    <dgm:cxn modelId="{2A157087-0017-4428-9C46-DCE213E5356A}" type="presParOf" srcId="{75492A50-7FDB-4827-943D-0A02FFD14B4A}" destId="{C2AFB7B3-28CB-44D3-ADF7-D21FDA71993C}" srcOrd="21" destOrd="0" presId="urn:microsoft.com/office/officeart/2005/8/layout/default"/>
    <dgm:cxn modelId="{76914C4D-3CBF-4BF0-AED9-9D77E64407BC}" type="presParOf" srcId="{75492A50-7FDB-4827-943D-0A02FFD14B4A}" destId="{3BA9E39C-CABC-4B9D-814B-CE916121D91E}" srcOrd="22" destOrd="0" presId="urn:microsoft.com/office/officeart/2005/8/layout/default"/>
    <dgm:cxn modelId="{77AF0531-774A-4A02-964D-B64E0D5D07BC}" type="presParOf" srcId="{75492A50-7FDB-4827-943D-0A02FFD14B4A}" destId="{35A235AA-B914-493D-8AB6-B165CBCD4BA8}" srcOrd="23" destOrd="0" presId="urn:microsoft.com/office/officeart/2005/8/layout/default"/>
    <dgm:cxn modelId="{C9DC736E-4064-4143-B5F8-B0A6B1134255}" type="presParOf" srcId="{75492A50-7FDB-4827-943D-0A02FFD14B4A}" destId="{82D07F66-2C7D-4868-B752-2B7F3C5B9260}" srcOrd="24" destOrd="0" presId="urn:microsoft.com/office/officeart/2005/8/layout/default"/>
    <dgm:cxn modelId="{991AE49F-6B70-4B63-A5FB-3CC2E3A9A807}" type="presParOf" srcId="{75492A50-7FDB-4827-943D-0A02FFD14B4A}" destId="{8C605F1F-A30D-459C-B5A1-432D03B254F1}" srcOrd="25" destOrd="0" presId="urn:microsoft.com/office/officeart/2005/8/layout/default"/>
    <dgm:cxn modelId="{C6B6C4F0-C194-4E76-B83C-F40E3D64B705}" type="presParOf" srcId="{75492A50-7FDB-4827-943D-0A02FFD14B4A}" destId="{FA0639BB-E55D-4FEF-8231-1F84F4BC9A6B}" srcOrd="26" destOrd="0" presId="urn:microsoft.com/office/officeart/2005/8/layout/default"/>
    <dgm:cxn modelId="{1FB404A0-38BA-4CC6-92D8-00B7F2BA6550}" type="presParOf" srcId="{75492A50-7FDB-4827-943D-0A02FFD14B4A}" destId="{4B49385A-4934-4338-97E8-0CEC52CC5DBD}" srcOrd="27" destOrd="0" presId="urn:microsoft.com/office/officeart/2005/8/layout/default"/>
    <dgm:cxn modelId="{7DC9B8C2-C02E-422D-BE7C-50BBD9B21180}" type="presParOf" srcId="{75492A50-7FDB-4827-943D-0A02FFD14B4A}" destId="{F2FDC70C-F423-4596-9CEA-67FB9C830D6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0.82203</cdr:y>
    </cdr:from>
    <cdr:to>
      <cdr:x>1</cdr:x>
      <cdr:y>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4773C169-9E23-4DB2-9435-0D55681212C6}"/>
            </a:ext>
          </a:extLst>
        </cdr:cNvPr>
        <cdr:cNvSpPr/>
      </cdr:nvSpPr>
      <cdr:spPr>
        <a:xfrm xmlns:a="http://schemas.openxmlformats.org/drawingml/2006/main">
          <a:off x="0" y="2503064"/>
          <a:ext cx="5572125" cy="541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>
            <a:solidFill>
              <a:srgbClr val="385723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0.43971</cdr:x>
      <cdr:y>0.3378</cdr:y>
    </cdr:from>
    <cdr:to>
      <cdr:x>0.4638</cdr:x>
      <cdr:y>0.39495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CDA34B7-621D-4D2F-90B8-8A4182893276}"/>
            </a:ext>
          </a:extLst>
        </cdr:cNvPr>
        <cdr:cNvSpPr txBox="1"/>
      </cdr:nvSpPr>
      <cdr:spPr>
        <a:xfrm xmlns:a="http://schemas.openxmlformats.org/drawingml/2006/main">
          <a:off x="5134341" y="2078490"/>
          <a:ext cx="281354" cy="351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0.69743</cdr:x>
      <cdr:y>0.74073</cdr:y>
    </cdr:from>
    <cdr:to>
      <cdr:x>0.92403</cdr:x>
      <cdr:y>0.82926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D75A7380-21D6-4171-85F9-09553FA44A7D}"/>
            </a:ext>
          </a:extLst>
        </cdr:cNvPr>
        <cdr:cNvSpPr txBox="1"/>
      </cdr:nvSpPr>
      <cdr:spPr>
        <a:xfrm xmlns:a="http://schemas.openxmlformats.org/drawingml/2006/main">
          <a:off x="8143716" y="4557761"/>
          <a:ext cx="2645923" cy="54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0.69244</cdr:x>
      <cdr:y>0.77709</cdr:y>
    </cdr:from>
    <cdr:to>
      <cdr:x>0.77075</cdr:x>
      <cdr:y>0.9257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0D7ACB13-2479-4F56-9AAD-D1860ADF2C82}"/>
            </a:ext>
          </a:extLst>
        </cdr:cNvPr>
        <cdr:cNvSpPr txBox="1"/>
      </cdr:nvSpPr>
      <cdr:spPr>
        <a:xfrm xmlns:a="http://schemas.openxmlformats.org/drawingml/2006/main">
          <a:off x="8085350" y="47814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6351" cy="49601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9" y="4"/>
            <a:ext cx="2946351" cy="49601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C203BD9-EB2E-4F57-962B-E469779CEFB7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27460"/>
            <a:ext cx="2946351" cy="49601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9" y="9427460"/>
            <a:ext cx="2946351" cy="49601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5D033D4-957B-4589-849F-05AC02CD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839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9"/>
            <a:ext cx="2945659" cy="49839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87A0A6-D1A9-4AA0-9020-20FDE50DC58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9838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029"/>
            <a:ext cx="5438140" cy="390780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6662"/>
            <a:ext cx="2945659" cy="49839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6662"/>
            <a:ext cx="2945659" cy="49839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76B9CF-F16D-4F89-B690-46B4E29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6B9CF-F16D-4F89-B690-46B4E292A9F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9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4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4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B9CF-F16D-4F89-B690-46B4E292A9F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1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6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 userDrawn="1"/>
        </p:nvCxnSpPr>
        <p:spPr>
          <a:xfrm>
            <a:off x="0" y="552450"/>
            <a:ext cx="1219993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 userDrawn="1"/>
        </p:nvGrpSpPr>
        <p:grpSpPr>
          <a:xfrm>
            <a:off x="10420004" y="103661"/>
            <a:ext cx="1682560" cy="394220"/>
            <a:chOff x="8014653" y="219761"/>
            <a:chExt cx="1033002" cy="2049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14653" y="268599"/>
              <a:ext cx="209412" cy="156135"/>
            </a:xfrm>
            <a:custGeom>
              <a:avLst/>
              <a:gdLst>
                <a:gd name="T0" fmla="*/ 959 w 1043"/>
                <a:gd name="T1" fmla="*/ 0 h 775"/>
                <a:gd name="T2" fmla="*/ 892 w 1043"/>
                <a:gd name="T3" fmla="*/ 556 h 775"/>
                <a:gd name="T4" fmla="*/ 324 w 1043"/>
                <a:gd name="T5" fmla="*/ 693 h 775"/>
                <a:gd name="T6" fmla="*/ 10 w 1043"/>
                <a:gd name="T7" fmla="*/ 197 h 775"/>
                <a:gd name="T8" fmla="*/ 64 w 1043"/>
                <a:gd name="T9" fmla="*/ 225 h 775"/>
                <a:gd name="T10" fmla="*/ 296 w 1043"/>
                <a:gd name="T11" fmla="*/ 359 h 775"/>
                <a:gd name="T12" fmla="*/ 334 w 1043"/>
                <a:gd name="T13" fmla="*/ 359 h 775"/>
                <a:gd name="T14" fmla="*/ 771 w 1043"/>
                <a:gd name="T15" fmla="*/ 107 h 775"/>
                <a:gd name="T16" fmla="*/ 959 w 1043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75">
                  <a:moveTo>
                    <a:pt x="959" y="0"/>
                  </a:moveTo>
                  <a:cubicBezTo>
                    <a:pt x="1043" y="154"/>
                    <a:pt x="1037" y="391"/>
                    <a:pt x="892" y="556"/>
                  </a:cubicBezTo>
                  <a:cubicBezTo>
                    <a:pt x="749" y="719"/>
                    <a:pt x="528" y="775"/>
                    <a:pt x="324" y="693"/>
                  </a:cubicBezTo>
                  <a:cubicBezTo>
                    <a:pt x="120" y="611"/>
                    <a:pt x="0" y="417"/>
                    <a:pt x="10" y="197"/>
                  </a:cubicBezTo>
                  <a:cubicBezTo>
                    <a:pt x="29" y="207"/>
                    <a:pt x="47" y="215"/>
                    <a:pt x="64" y="225"/>
                  </a:cubicBezTo>
                  <a:cubicBezTo>
                    <a:pt x="141" y="270"/>
                    <a:pt x="219" y="314"/>
                    <a:pt x="296" y="359"/>
                  </a:cubicBezTo>
                  <a:cubicBezTo>
                    <a:pt x="310" y="368"/>
                    <a:pt x="320" y="367"/>
                    <a:pt x="334" y="359"/>
                  </a:cubicBezTo>
                  <a:cubicBezTo>
                    <a:pt x="479" y="275"/>
                    <a:pt x="625" y="191"/>
                    <a:pt x="771" y="107"/>
                  </a:cubicBezTo>
                  <a:cubicBezTo>
                    <a:pt x="833" y="72"/>
                    <a:pt x="895" y="36"/>
                    <a:pt x="9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278823" y="378855"/>
              <a:ext cx="768832" cy="9620"/>
            </a:xfrm>
            <a:custGeom>
              <a:avLst/>
              <a:gdLst>
                <a:gd name="T0" fmla="*/ 0 w 3824"/>
                <a:gd name="T1" fmla="*/ 49 h 49"/>
                <a:gd name="T2" fmla="*/ 0 w 3824"/>
                <a:gd name="T3" fmla="*/ 0 h 49"/>
                <a:gd name="T4" fmla="*/ 3824 w 3824"/>
                <a:gd name="T5" fmla="*/ 0 h 49"/>
                <a:gd name="T6" fmla="*/ 3824 w 3824"/>
                <a:gd name="T7" fmla="*/ 49 h 49"/>
                <a:gd name="T8" fmla="*/ 0 w 382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49">
                  <a:moveTo>
                    <a:pt x="0" y="49"/>
                  </a:moveTo>
                  <a:cubicBezTo>
                    <a:pt x="0" y="32"/>
                    <a:pt x="0" y="17"/>
                    <a:pt x="0" y="0"/>
                  </a:cubicBezTo>
                  <a:cubicBezTo>
                    <a:pt x="1275" y="0"/>
                    <a:pt x="2549" y="0"/>
                    <a:pt x="3824" y="0"/>
                  </a:cubicBezTo>
                  <a:cubicBezTo>
                    <a:pt x="3824" y="17"/>
                    <a:pt x="3824" y="32"/>
                    <a:pt x="3824" y="49"/>
                  </a:cubicBezTo>
                  <a:cubicBezTo>
                    <a:pt x="2550" y="49"/>
                    <a:pt x="1276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836023" y="247880"/>
              <a:ext cx="97676" cy="103596"/>
            </a:xfrm>
            <a:custGeom>
              <a:avLst/>
              <a:gdLst>
                <a:gd name="T0" fmla="*/ 479 w 486"/>
                <a:gd name="T1" fmla="*/ 514 h 514"/>
                <a:gd name="T2" fmla="*/ 315 w 486"/>
                <a:gd name="T3" fmla="*/ 514 h 514"/>
                <a:gd name="T4" fmla="*/ 314 w 486"/>
                <a:gd name="T5" fmla="*/ 507 h 514"/>
                <a:gd name="T6" fmla="*/ 345 w 486"/>
                <a:gd name="T7" fmla="*/ 433 h 514"/>
                <a:gd name="T8" fmla="*/ 345 w 486"/>
                <a:gd name="T9" fmla="*/ 251 h 514"/>
                <a:gd name="T10" fmla="*/ 140 w 486"/>
                <a:gd name="T11" fmla="*/ 251 h 514"/>
                <a:gd name="T12" fmla="*/ 140 w 486"/>
                <a:gd name="T13" fmla="*/ 311 h 514"/>
                <a:gd name="T14" fmla="*/ 140 w 486"/>
                <a:gd name="T15" fmla="*/ 439 h 514"/>
                <a:gd name="T16" fmla="*/ 170 w 486"/>
                <a:gd name="T17" fmla="*/ 513 h 514"/>
                <a:gd name="T18" fmla="*/ 0 w 486"/>
                <a:gd name="T19" fmla="*/ 513 h 514"/>
                <a:gd name="T20" fmla="*/ 28 w 486"/>
                <a:gd name="T21" fmla="*/ 431 h 514"/>
                <a:gd name="T22" fmla="*/ 29 w 486"/>
                <a:gd name="T23" fmla="*/ 63 h 514"/>
                <a:gd name="T24" fmla="*/ 1 w 486"/>
                <a:gd name="T25" fmla="*/ 10 h 514"/>
                <a:gd name="T26" fmla="*/ 0 w 486"/>
                <a:gd name="T27" fmla="*/ 0 h 514"/>
                <a:gd name="T28" fmla="*/ 167 w 486"/>
                <a:gd name="T29" fmla="*/ 0 h 514"/>
                <a:gd name="T30" fmla="*/ 168 w 486"/>
                <a:gd name="T31" fmla="*/ 7 h 514"/>
                <a:gd name="T32" fmla="*/ 140 w 486"/>
                <a:gd name="T33" fmla="*/ 73 h 514"/>
                <a:gd name="T34" fmla="*/ 140 w 486"/>
                <a:gd name="T35" fmla="*/ 217 h 514"/>
                <a:gd name="T36" fmla="*/ 331 w 486"/>
                <a:gd name="T37" fmla="*/ 216 h 514"/>
                <a:gd name="T38" fmla="*/ 344 w 486"/>
                <a:gd name="T39" fmla="*/ 198 h 514"/>
                <a:gd name="T40" fmla="*/ 344 w 486"/>
                <a:gd name="T41" fmla="*/ 51 h 514"/>
                <a:gd name="T42" fmla="*/ 323 w 486"/>
                <a:gd name="T43" fmla="*/ 15 h 514"/>
                <a:gd name="T44" fmla="*/ 306 w 486"/>
                <a:gd name="T45" fmla="*/ 0 h 514"/>
                <a:gd name="T46" fmla="*/ 486 w 486"/>
                <a:gd name="T47" fmla="*/ 0 h 514"/>
                <a:gd name="T48" fmla="*/ 476 w 486"/>
                <a:gd name="T49" fmla="*/ 13 h 514"/>
                <a:gd name="T50" fmla="*/ 452 w 486"/>
                <a:gd name="T51" fmla="*/ 56 h 514"/>
                <a:gd name="T52" fmla="*/ 453 w 486"/>
                <a:gd name="T53" fmla="*/ 459 h 514"/>
                <a:gd name="T54" fmla="*/ 479 w 486"/>
                <a:gd name="T5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14">
                  <a:moveTo>
                    <a:pt x="479" y="514"/>
                  </a:moveTo>
                  <a:cubicBezTo>
                    <a:pt x="426" y="514"/>
                    <a:pt x="370" y="514"/>
                    <a:pt x="315" y="514"/>
                  </a:cubicBezTo>
                  <a:cubicBezTo>
                    <a:pt x="314" y="511"/>
                    <a:pt x="313" y="508"/>
                    <a:pt x="314" y="507"/>
                  </a:cubicBezTo>
                  <a:cubicBezTo>
                    <a:pt x="346" y="492"/>
                    <a:pt x="345" y="463"/>
                    <a:pt x="345" y="433"/>
                  </a:cubicBezTo>
                  <a:cubicBezTo>
                    <a:pt x="344" y="373"/>
                    <a:pt x="345" y="313"/>
                    <a:pt x="345" y="251"/>
                  </a:cubicBezTo>
                  <a:cubicBezTo>
                    <a:pt x="276" y="251"/>
                    <a:pt x="210" y="251"/>
                    <a:pt x="140" y="251"/>
                  </a:cubicBezTo>
                  <a:cubicBezTo>
                    <a:pt x="140" y="271"/>
                    <a:pt x="140" y="291"/>
                    <a:pt x="140" y="311"/>
                  </a:cubicBezTo>
                  <a:cubicBezTo>
                    <a:pt x="140" y="354"/>
                    <a:pt x="140" y="397"/>
                    <a:pt x="140" y="439"/>
                  </a:cubicBezTo>
                  <a:cubicBezTo>
                    <a:pt x="140" y="479"/>
                    <a:pt x="140" y="479"/>
                    <a:pt x="170" y="513"/>
                  </a:cubicBezTo>
                  <a:cubicBezTo>
                    <a:pt x="112" y="513"/>
                    <a:pt x="56" y="513"/>
                    <a:pt x="0" y="513"/>
                  </a:cubicBezTo>
                  <a:cubicBezTo>
                    <a:pt x="39" y="494"/>
                    <a:pt x="28" y="460"/>
                    <a:pt x="28" y="431"/>
                  </a:cubicBezTo>
                  <a:cubicBezTo>
                    <a:pt x="28" y="308"/>
                    <a:pt x="28" y="185"/>
                    <a:pt x="29" y="63"/>
                  </a:cubicBezTo>
                  <a:cubicBezTo>
                    <a:pt x="29" y="39"/>
                    <a:pt x="29" y="18"/>
                    <a:pt x="1" y="10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56" y="0"/>
                    <a:pt x="112" y="0"/>
                    <a:pt x="167" y="0"/>
                  </a:cubicBezTo>
                  <a:cubicBezTo>
                    <a:pt x="168" y="4"/>
                    <a:pt x="168" y="7"/>
                    <a:pt x="168" y="7"/>
                  </a:cubicBezTo>
                  <a:cubicBezTo>
                    <a:pt x="135" y="19"/>
                    <a:pt x="139" y="47"/>
                    <a:pt x="140" y="73"/>
                  </a:cubicBezTo>
                  <a:cubicBezTo>
                    <a:pt x="140" y="120"/>
                    <a:pt x="140" y="167"/>
                    <a:pt x="140" y="217"/>
                  </a:cubicBezTo>
                  <a:cubicBezTo>
                    <a:pt x="205" y="217"/>
                    <a:pt x="268" y="217"/>
                    <a:pt x="331" y="216"/>
                  </a:cubicBezTo>
                  <a:cubicBezTo>
                    <a:pt x="336" y="216"/>
                    <a:pt x="344" y="204"/>
                    <a:pt x="344" y="198"/>
                  </a:cubicBezTo>
                  <a:cubicBezTo>
                    <a:pt x="345" y="149"/>
                    <a:pt x="346" y="100"/>
                    <a:pt x="344" y="51"/>
                  </a:cubicBezTo>
                  <a:cubicBezTo>
                    <a:pt x="343" y="39"/>
                    <a:pt x="330" y="27"/>
                    <a:pt x="323" y="15"/>
                  </a:cubicBezTo>
                  <a:cubicBezTo>
                    <a:pt x="320" y="11"/>
                    <a:pt x="315" y="8"/>
                    <a:pt x="306" y="0"/>
                  </a:cubicBezTo>
                  <a:cubicBezTo>
                    <a:pt x="370" y="0"/>
                    <a:pt x="426" y="0"/>
                    <a:pt x="486" y="0"/>
                  </a:cubicBezTo>
                  <a:cubicBezTo>
                    <a:pt x="482" y="6"/>
                    <a:pt x="480" y="12"/>
                    <a:pt x="476" y="13"/>
                  </a:cubicBezTo>
                  <a:cubicBezTo>
                    <a:pt x="456" y="21"/>
                    <a:pt x="452" y="37"/>
                    <a:pt x="452" y="56"/>
                  </a:cubicBezTo>
                  <a:cubicBezTo>
                    <a:pt x="452" y="190"/>
                    <a:pt x="451" y="325"/>
                    <a:pt x="453" y="459"/>
                  </a:cubicBezTo>
                  <a:cubicBezTo>
                    <a:pt x="453" y="477"/>
                    <a:pt x="469" y="494"/>
                    <a:pt x="479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639930" y="247880"/>
              <a:ext cx="86577" cy="104337"/>
            </a:xfrm>
            <a:custGeom>
              <a:avLst/>
              <a:gdLst>
                <a:gd name="T0" fmla="*/ 0 w 434"/>
                <a:gd name="T1" fmla="*/ 508 h 519"/>
                <a:gd name="T2" fmla="*/ 33 w 434"/>
                <a:gd name="T3" fmla="*/ 434 h 519"/>
                <a:gd name="T4" fmla="*/ 34 w 434"/>
                <a:gd name="T5" fmla="*/ 55 h 519"/>
                <a:gd name="T6" fmla="*/ 9 w 434"/>
                <a:gd name="T7" fmla="*/ 12 h 519"/>
                <a:gd name="T8" fmla="*/ 3 w 434"/>
                <a:gd name="T9" fmla="*/ 0 h 519"/>
                <a:gd name="T10" fmla="*/ 391 w 434"/>
                <a:gd name="T11" fmla="*/ 0 h 519"/>
                <a:gd name="T12" fmla="*/ 391 w 434"/>
                <a:gd name="T13" fmla="*/ 107 h 519"/>
                <a:gd name="T14" fmla="*/ 359 w 434"/>
                <a:gd name="T15" fmla="*/ 89 h 519"/>
                <a:gd name="T16" fmla="*/ 274 w 434"/>
                <a:gd name="T17" fmla="*/ 29 h 519"/>
                <a:gd name="T18" fmla="*/ 178 w 434"/>
                <a:gd name="T19" fmla="*/ 29 h 519"/>
                <a:gd name="T20" fmla="*/ 145 w 434"/>
                <a:gd name="T21" fmla="*/ 60 h 519"/>
                <a:gd name="T22" fmla="*/ 145 w 434"/>
                <a:gd name="T23" fmla="*/ 175 h 519"/>
                <a:gd name="T24" fmla="*/ 148 w 434"/>
                <a:gd name="T25" fmla="*/ 182 h 519"/>
                <a:gd name="T26" fmla="*/ 275 w 434"/>
                <a:gd name="T27" fmla="*/ 190 h 519"/>
                <a:gd name="T28" fmla="*/ 399 w 434"/>
                <a:gd name="T29" fmla="*/ 255 h 519"/>
                <a:gd name="T30" fmla="*/ 354 w 434"/>
                <a:gd name="T31" fmla="*/ 489 h 519"/>
                <a:gd name="T32" fmla="*/ 258 w 434"/>
                <a:gd name="T33" fmla="*/ 515 h 519"/>
                <a:gd name="T34" fmla="*/ 18 w 434"/>
                <a:gd name="T35" fmla="*/ 516 h 519"/>
                <a:gd name="T36" fmla="*/ 6 w 434"/>
                <a:gd name="T37" fmla="*/ 514 h 519"/>
                <a:gd name="T38" fmla="*/ 0 w 434"/>
                <a:gd name="T39" fmla="*/ 508 h 519"/>
                <a:gd name="T40" fmla="*/ 145 w 434"/>
                <a:gd name="T41" fmla="*/ 210 h 519"/>
                <a:gd name="T42" fmla="*/ 145 w 434"/>
                <a:gd name="T43" fmla="*/ 410 h 519"/>
                <a:gd name="T44" fmla="*/ 225 w 434"/>
                <a:gd name="T45" fmla="*/ 485 h 519"/>
                <a:gd name="T46" fmla="*/ 287 w 434"/>
                <a:gd name="T47" fmla="*/ 442 h 519"/>
                <a:gd name="T48" fmla="*/ 296 w 434"/>
                <a:gd name="T49" fmla="*/ 281 h 519"/>
                <a:gd name="T50" fmla="*/ 245 w 434"/>
                <a:gd name="T51" fmla="*/ 224 h 519"/>
                <a:gd name="T52" fmla="*/ 145 w 434"/>
                <a:gd name="T53" fmla="*/ 2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" h="519">
                  <a:moveTo>
                    <a:pt x="0" y="508"/>
                  </a:moveTo>
                  <a:cubicBezTo>
                    <a:pt x="44" y="495"/>
                    <a:pt x="33" y="462"/>
                    <a:pt x="33" y="434"/>
                  </a:cubicBezTo>
                  <a:cubicBezTo>
                    <a:pt x="34" y="307"/>
                    <a:pt x="33" y="181"/>
                    <a:pt x="34" y="55"/>
                  </a:cubicBezTo>
                  <a:cubicBezTo>
                    <a:pt x="34" y="35"/>
                    <a:pt x="33" y="17"/>
                    <a:pt x="9" y="12"/>
                  </a:cubicBezTo>
                  <a:cubicBezTo>
                    <a:pt x="7" y="11"/>
                    <a:pt x="6" y="6"/>
                    <a:pt x="3" y="0"/>
                  </a:cubicBezTo>
                  <a:cubicBezTo>
                    <a:pt x="134" y="0"/>
                    <a:pt x="262" y="0"/>
                    <a:pt x="391" y="0"/>
                  </a:cubicBezTo>
                  <a:cubicBezTo>
                    <a:pt x="391" y="35"/>
                    <a:pt x="391" y="71"/>
                    <a:pt x="391" y="107"/>
                  </a:cubicBezTo>
                  <a:cubicBezTo>
                    <a:pt x="373" y="114"/>
                    <a:pt x="365" y="107"/>
                    <a:pt x="359" y="89"/>
                  </a:cubicBezTo>
                  <a:cubicBezTo>
                    <a:pt x="340" y="36"/>
                    <a:pt x="330" y="29"/>
                    <a:pt x="274" y="29"/>
                  </a:cubicBezTo>
                  <a:cubicBezTo>
                    <a:pt x="242" y="29"/>
                    <a:pt x="210" y="30"/>
                    <a:pt x="178" y="29"/>
                  </a:cubicBezTo>
                  <a:cubicBezTo>
                    <a:pt x="156" y="29"/>
                    <a:pt x="145" y="37"/>
                    <a:pt x="145" y="60"/>
                  </a:cubicBezTo>
                  <a:cubicBezTo>
                    <a:pt x="145" y="98"/>
                    <a:pt x="145" y="137"/>
                    <a:pt x="145" y="175"/>
                  </a:cubicBezTo>
                  <a:cubicBezTo>
                    <a:pt x="145" y="177"/>
                    <a:pt x="147" y="180"/>
                    <a:pt x="148" y="182"/>
                  </a:cubicBezTo>
                  <a:cubicBezTo>
                    <a:pt x="190" y="185"/>
                    <a:pt x="233" y="185"/>
                    <a:pt x="275" y="190"/>
                  </a:cubicBezTo>
                  <a:cubicBezTo>
                    <a:pt x="324" y="195"/>
                    <a:pt x="372" y="208"/>
                    <a:pt x="399" y="255"/>
                  </a:cubicBezTo>
                  <a:cubicBezTo>
                    <a:pt x="434" y="315"/>
                    <a:pt x="429" y="452"/>
                    <a:pt x="354" y="489"/>
                  </a:cubicBezTo>
                  <a:cubicBezTo>
                    <a:pt x="325" y="503"/>
                    <a:pt x="291" y="514"/>
                    <a:pt x="258" y="515"/>
                  </a:cubicBezTo>
                  <a:cubicBezTo>
                    <a:pt x="179" y="519"/>
                    <a:pt x="98" y="516"/>
                    <a:pt x="18" y="516"/>
                  </a:cubicBezTo>
                  <a:cubicBezTo>
                    <a:pt x="14" y="516"/>
                    <a:pt x="10" y="515"/>
                    <a:pt x="6" y="514"/>
                  </a:cubicBezTo>
                  <a:cubicBezTo>
                    <a:pt x="4" y="512"/>
                    <a:pt x="2" y="510"/>
                    <a:pt x="0" y="508"/>
                  </a:cubicBezTo>
                  <a:close/>
                  <a:moveTo>
                    <a:pt x="145" y="210"/>
                  </a:moveTo>
                  <a:cubicBezTo>
                    <a:pt x="145" y="282"/>
                    <a:pt x="145" y="346"/>
                    <a:pt x="145" y="410"/>
                  </a:cubicBezTo>
                  <a:cubicBezTo>
                    <a:pt x="145" y="486"/>
                    <a:pt x="149" y="490"/>
                    <a:pt x="225" y="485"/>
                  </a:cubicBezTo>
                  <a:cubicBezTo>
                    <a:pt x="254" y="483"/>
                    <a:pt x="275" y="469"/>
                    <a:pt x="287" y="442"/>
                  </a:cubicBezTo>
                  <a:cubicBezTo>
                    <a:pt x="310" y="389"/>
                    <a:pt x="309" y="335"/>
                    <a:pt x="296" y="281"/>
                  </a:cubicBezTo>
                  <a:cubicBezTo>
                    <a:pt x="290" y="255"/>
                    <a:pt x="272" y="231"/>
                    <a:pt x="245" y="224"/>
                  </a:cubicBezTo>
                  <a:cubicBezTo>
                    <a:pt x="214" y="217"/>
                    <a:pt x="181" y="215"/>
                    <a:pt x="14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65400" y="247880"/>
              <a:ext cx="84357" cy="105076"/>
            </a:xfrm>
            <a:custGeom>
              <a:avLst/>
              <a:gdLst>
                <a:gd name="T0" fmla="*/ 0 w 418"/>
                <a:gd name="T1" fmla="*/ 510 h 521"/>
                <a:gd name="T2" fmla="*/ 32 w 418"/>
                <a:gd name="T3" fmla="*/ 421 h 521"/>
                <a:gd name="T4" fmla="*/ 32 w 418"/>
                <a:gd name="T5" fmla="*/ 63 h 521"/>
                <a:gd name="T6" fmla="*/ 7 w 418"/>
                <a:gd name="T7" fmla="*/ 12 h 521"/>
                <a:gd name="T8" fmla="*/ 5 w 418"/>
                <a:gd name="T9" fmla="*/ 0 h 521"/>
                <a:gd name="T10" fmla="*/ 388 w 418"/>
                <a:gd name="T11" fmla="*/ 0 h 521"/>
                <a:gd name="T12" fmla="*/ 388 w 418"/>
                <a:gd name="T13" fmla="*/ 108 h 521"/>
                <a:gd name="T14" fmla="*/ 357 w 418"/>
                <a:gd name="T15" fmla="*/ 89 h 521"/>
                <a:gd name="T16" fmla="*/ 278 w 418"/>
                <a:gd name="T17" fmla="*/ 30 h 521"/>
                <a:gd name="T18" fmla="*/ 171 w 418"/>
                <a:gd name="T19" fmla="*/ 30 h 521"/>
                <a:gd name="T20" fmla="*/ 144 w 418"/>
                <a:gd name="T21" fmla="*/ 55 h 521"/>
                <a:gd name="T22" fmla="*/ 144 w 418"/>
                <a:gd name="T23" fmla="*/ 186 h 521"/>
                <a:gd name="T24" fmla="*/ 225 w 418"/>
                <a:gd name="T25" fmla="*/ 186 h 521"/>
                <a:gd name="T26" fmla="*/ 329 w 418"/>
                <a:gd name="T27" fmla="*/ 204 h 521"/>
                <a:gd name="T28" fmla="*/ 415 w 418"/>
                <a:gd name="T29" fmla="*/ 313 h 521"/>
                <a:gd name="T30" fmla="*/ 411 w 418"/>
                <a:gd name="T31" fmla="*/ 400 h 521"/>
                <a:gd name="T32" fmla="*/ 306 w 418"/>
                <a:gd name="T33" fmla="*/ 508 h 521"/>
                <a:gd name="T34" fmla="*/ 7 w 418"/>
                <a:gd name="T35" fmla="*/ 521 h 521"/>
                <a:gd name="T36" fmla="*/ 0 w 418"/>
                <a:gd name="T37" fmla="*/ 510 h 521"/>
                <a:gd name="T38" fmla="*/ 144 w 418"/>
                <a:gd name="T39" fmla="*/ 212 h 521"/>
                <a:gd name="T40" fmla="*/ 144 w 418"/>
                <a:gd name="T41" fmla="*/ 414 h 521"/>
                <a:gd name="T42" fmla="*/ 216 w 418"/>
                <a:gd name="T43" fmla="*/ 486 h 521"/>
                <a:gd name="T44" fmla="*/ 291 w 418"/>
                <a:gd name="T45" fmla="*/ 430 h 521"/>
                <a:gd name="T46" fmla="*/ 293 w 418"/>
                <a:gd name="T47" fmla="*/ 282 h 521"/>
                <a:gd name="T48" fmla="*/ 243 w 418"/>
                <a:gd name="T49" fmla="*/ 225 h 521"/>
                <a:gd name="T50" fmla="*/ 144 w 418"/>
                <a:gd name="T51" fmla="*/ 2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8" h="521">
                  <a:moveTo>
                    <a:pt x="0" y="510"/>
                  </a:moveTo>
                  <a:cubicBezTo>
                    <a:pt x="47" y="491"/>
                    <a:pt x="31" y="453"/>
                    <a:pt x="32" y="421"/>
                  </a:cubicBezTo>
                  <a:cubicBezTo>
                    <a:pt x="33" y="302"/>
                    <a:pt x="32" y="182"/>
                    <a:pt x="32" y="63"/>
                  </a:cubicBezTo>
                  <a:cubicBezTo>
                    <a:pt x="32" y="42"/>
                    <a:pt x="34" y="20"/>
                    <a:pt x="7" y="12"/>
                  </a:cubicBezTo>
                  <a:cubicBezTo>
                    <a:pt x="6" y="11"/>
                    <a:pt x="6" y="5"/>
                    <a:pt x="5" y="0"/>
                  </a:cubicBezTo>
                  <a:cubicBezTo>
                    <a:pt x="133" y="0"/>
                    <a:pt x="259" y="0"/>
                    <a:pt x="388" y="0"/>
                  </a:cubicBezTo>
                  <a:cubicBezTo>
                    <a:pt x="388" y="36"/>
                    <a:pt x="388" y="72"/>
                    <a:pt x="388" y="108"/>
                  </a:cubicBezTo>
                  <a:cubicBezTo>
                    <a:pt x="369" y="115"/>
                    <a:pt x="362" y="108"/>
                    <a:pt x="357" y="89"/>
                  </a:cubicBezTo>
                  <a:cubicBezTo>
                    <a:pt x="345" y="45"/>
                    <a:pt x="324" y="30"/>
                    <a:pt x="278" y="30"/>
                  </a:cubicBezTo>
                  <a:cubicBezTo>
                    <a:pt x="243" y="30"/>
                    <a:pt x="207" y="30"/>
                    <a:pt x="171" y="30"/>
                  </a:cubicBezTo>
                  <a:cubicBezTo>
                    <a:pt x="154" y="30"/>
                    <a:pt x="144" y="37"/>
                    <a:pt x="144" y="55"/>
                  </a:cubicBezTo>
                  <a:cubicBezTo>
                    <a:pt x="144" y="97"/>
                    <a:pt x="144" y="140"/>
                    <a:pt x="144" y="186"/>
                  </a:cubicBezTo>
                  <a:cubicBezTo>
                    <a:pt x="172" y="186"/>
                    <a:pt x="199" y="184"/>
                    <a:pt x="225" y="186"/>
                  </a:cubicBezTo>
                  <a:cubicBezTo>
                    <a:pt x="260" y="190"/>
                    <a:pt x="295" y="194"/>
                    <a:pt x="329" y="204"/>
                  </a:cubicBezTo>
                  <a:cubicBezTo>
                    <a:pt x="383" y="218"/>
                    <a:pt x="409" y="260"/>
                    <a:pt x="415" y="313"/>
                  </a:cubicBezTo>
                  <a:cubicBezTo>
                    <a:pt x="418" y="341"/>
                    <a:pt x="415" y="371"/>
                    <a:pt x="411" y="400"/>
                  </a:cubicBezTo>
                  <a:cubicBezTo>
                    <a:pt x="403" y="461"/>
                    <a:pt x="364" y="502"/>
                    <a:pt x="306" y="508"/>
                  </a:cubicBezTo>
                  <a:cubicBezTo>
                    <a:pt x="207" y="518"/>
                    <a:pt x="107" y="517"/>
                    <a:pt x="7" y="521"/>
                  </a:cubicBezTo>
                  <a:cubicBezTo>
                    <a:pt x="5" y="517"/>
                    <a:pt x="3" y="514"/>
                    <a:pt x="0" y="510"/>
                  </a:cubicBezTo>
                  <a:close/>
                  <a:moveTo>
                    <a:pt x="144" y="212"/>
                  </a:moveTo>
                  <a:cubicBezTo>
                    <a:pt x="144" y="283"/>
                    <a:pt x="144" y="349"/>
                    <a:pt x="144" y="414"/>
                  </a:cubicBezTo>
                  <a:cubicBezTo>
                    <a:pt x="144" y="487"/>
                    <a:pt x="144" y="487"/>
                    <a:pt x="216" y="486"/>
                  </a:cubicBezTo>
                  <a:cubicBezTo>
                    <a:pt x="253" y="485"/>
                    <a:pt x="286" y="465"/>
                    <a:pt x="291" y="430"/>
                  </a:cubicBezTo>
                  <a:cubicBezTo>
                    <a:pt x="297" y="381"/>
                    <a:pt x="296" y="331"/>
                    <a:pt x="293" y="282"/>
                  </a:cubicBezTo>
                  <a:cubicBezTo>
                    <a:pt x="291" y="254"/>
                    <a:pt x="270" y="232"/>
                    <a:pt x="243" y="225"/>
                  </a:cubicBezTo>
                  <a:cubicBezTo>
                    <a:pt x="212" y="217"/>
                    <a:pt x="179" y="216"/>
                    <a:pt x="144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549653" y="247140"/>
              <a:ext cx="82137" cy="104337"/>
            </a:xfrm>
            <a:custGeom>
              <a:avLst/>
              <a:gdLst>
                <a:gd name="T0" fmla="*/ 149 w 408"/>
                <a:gd name="T1" fmla="*/ 312 h 516"/>
                <a:gd name="T2" fmla="*/ 150 w 408"/>
                <a:gd name="T3" fmla="*/ 477 h 516"/>
                <a:gd name="T4" fmla="*/ 177 w 408"/>
                <a:gd name="T5" fmla="*/ 516 h 516"/>
                <a:gd name="T6" fmla="*/ 1 w 408"/>
                <a:gd name="T7" fmla="*/ 516 h 516"/>
                <a:gd name="T8" fmla="*/ 36 w 408"/>
                <a:gd name="T9" fmla="*/ 407 h 516"/>
                <a:gd name="T10" fmla="*/ 36 w 408"/>
                <a:gd name="T11" fmla="*/ 114 h 516"/>
                <a:gd name="T12" fmla="*/ 0 w 408"/>
                <a:gd name="T13" fmla="*/ 5 h 516"/>
                <a:gd name="T14" fmla="*/ 29 w 408"/>
                <a:gd name="T15" fmla="*/ 1 h 516"/>
                <a:gd name="T16" fmla="*/ 253 w 408"/>
                <a:gd name="T17" fmla="*/ 1 h 516"/>
                <a:gd name="T18" fmla="*/ 318 w 408"/>
                <a:gd name="T19" fmla="*/ 11 h 516"/>
                <a:gd name="T20" fmla="*/ 404 w 408"/>
                <a:gd name="T21" fmla="*/ 129 h 516"/>
                <a:gd name="T22" fmla="*/ 336 w 408"/>
                <a:gd name="T23" fmla="*/ 287 h 516"/>
                <a:gd name="T24" fmla="*/ 237 w 408"/>
                <a:gd name="T25" fmla="*/ 311 h 516"/>
                <a:gd name="T26" fmla="*/ 149 w 408"/>
                <a:gd name="T27" fmla="*/ 312 h 516"/>
                <a:gd name="T28" fmla="*/ 149 w 408"/>
                <a:gd name="T29" fmla="*/ 284 h 516"/>
                <a:gd name="T30" fmla="*/ 194 w 408"/>
                <a:gd name="T31" fmla="*/ 284 h 516"/>
                <a:gd name="T32" fmla="*/ 281 w 408"/>
                <a:gd name="T33" fmla="*/ 216 h 516"/>
                <a:gd name="T34" fmla="*/ 289 w 408"/>
                <a:gd name="T35" fmla="*/ 132 h 516"/>
                <a:gd name="T36" fmla="*/ 171 w 408"/>
                <a:gd name="T37" fmla="*/ 33 h 516"/>
                <a:gd name="T38" fmla="*/ 150 w 408"/>
                <a:gd name="T39" fmla="*/ 56 h 516"/>
                <a:gd name="T40" fmla="*/ 149 w 408"/>
                <a:gd name="T41" fmla="*/ 2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16">
                  <a:moveTo>
                    <a:pt x="149" y="312"/>
                  </a:moveTo>
                  <a:cubicBezTo>
                    <a:pt x="149" y="370"/>
                    <a:pt x="147" y="424"/>
                    <a:pt x="150" y="477"/>
                  </a:cubicBezTo>
                  <a:cubicBezTo>
                    <a:pt x="151" y="490"/>
                    <a:pt x="167" y="502"/>
                    <a:pt x="177" y="516"/>
                  </a:cubicBezTo>
                  <a:cubicBezTo>
                    <a:pt x="122" y="516"/>
                    <a:pt x="66" y="516"/>
                    <a:pt x="1" y="516"/>
                  </a:cubicBezTo>
                  <a:cubicBezTo>
                    <a:pt x="54" y="487"/>
                    <a:pt x="36" y="444"/>
                    <a:pt x="36" y="407"/>
                  </a:cubicBezTo>
                  <a:cubicBezTo>
                    <a:pt x="38" y="309"/>
                    <a:pt x="38" y="211"/>
                    <a:pt x="36" y="114"/>
                  </a:cubicBezTo>
                  <a:cubicBezTo>
                    <a:pt x="36" y="77"/>
                    <a:pt x="54" y="33"/>
                    <a:pt x="0" y="5"/>
                  </a:cubicBezTo>
                  <a:cubicBezTo>
                    <a:pt x="16" y="2"/>
                    <a:pt x="23" y="1"/>
                    <a:pt x="29" y="1"/>
                  </a:cubicBezTo>
                  <a:cubicBezTo>
                    <a:pt x="104" y="0"/>
                    <a:pt x="178" y="0"/>
                    <a:pt x="253" y="1"/>
                  </a:cubicBezTo>
                  <a:cubicBezTo>
                    <a:pt x="275" y="1"/>
                    <a:pt x="297" y="5"/>
                    <a:pt x="318" y="11"/>
                  </a:cubicBezTo>
                  <a:cubicBezTo>
                    <a:pt x="375" y="29"/>
                    <a:pt x="400" y="72"/>
                    <a:pt x="404" y="129"/>
                  </a:cubicBezTo>
                  <a:cubicBezTo>
                    <a:pt x="408" y="192"/>
                    <a:pt x="395" y="260"/>
                    <a:pt x="336" y="287"/>
                  </a:cubicBezTo>
                  <a:cubicBezTo>
                    <a:pt x="305" y="301"/>
                    <a:pt x="270" y="307"/>
                    <a:pt x="237" y="311"/>
                  </a:cubicBezTo>
                  <a:cubicBezTo>
                    <a:pt x="209" y="315"/>
                    <a:pt x="180" y="312"/>
                    <a:pt x="149" y="312"/>
                  </a:cubicBezTo>
                  <a:close/>
                  <a:moveTo>
                    <a:pt x="149" y="284"/>
                  </a:moveTo>
                  <a:cubicBezTo>
                    <a:pt x="166" y="284"/>
                    <a:pt x="180" y="284"/>
                    <a:pt x="194" y="284"/>
                  </a:cubicBezTo>
                  <a:cubicBezTo>
                    <a:pt x="245" y="283"/>
                    <a:pt x="270" y="265"/>
                    <a:pt x="281" y="216"/>
                  </a:cubicBezTo>
                  <a:cubicBezTo>
                    <a:pt x="287" y="188"/>
                    <a:pt x="291" y="160"/>
                    <a:pt x="289" y="132"/>
                  </a:cubicBezTo>
                  <a:cubicBezTo>
                    <a:pt x="285" y="54"/>
                    <a:pt x="249" y="25"/>
                    <a:pt x="171" y="33"/>
                  </a:cubicBezTo>
                  <a:cubicBezTo>
                    <a:pt x="163" y="34"/>
                    <a:pt x="150" y="48"/>
                    <a:pt x="150" y="56"/>
                  </a:cubicBezTo>
                  <a:cubicBezTo>
                    <a:pt x="148" y="130"/>
                    <a:pt x="149" y="205"/>
                    <a:pt x="1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728727" y="247880"/>
              <a:ext cx="96936" cy="104337"/>
            </a:xfrm>
            <a:custGeom>
              <a:avLst/>
              <a:gdLst>
                <a:gd name="T0" fmla="*/ 0 w 479"/>
                <a:gd name="T1" fmla="*/ 517 h 518"/>
                <a:gd name="T2" fmla="*/ 172 w 479"/>
                <a:gd name="T3" fmla="*/ 99 h 518"/>
                <a:gd name="T4" fmla="*/ 183 w 479"/>
                <a:gd name="T5" fmla="*/ 61 h 518"/>
                <a:gd name="T6" fmla="*/ 161 w 479"/>
                <a:gd name="T7" fmla="*/ 13 h 518"/>
                <a:gd name="T8" fmla="*/ 155 w 479"/>
                <a:gd name="T9" fmla="*/ 0 h 518"/>
                <a:gd name="T10" fmla="*/ 297 w 479"/>
                <a:gd name="T11" fmla="*/ 0 h 518"/>
                <a:gd name="T12" fmla="*/ 479 w 479"/>
                <a:gd name="T13" fmla="*/ 516 h 518"/>
                <a:gd name="T14" fmla="*/ 360 w 479"/>
                <a:gd name="T15" fmla="*/ 516 h 518"/>
                <a:gd name="T16" fmla="*/ 307 w 479"/>
                <a:gd name="T17" fmla="*/ 352 h 518"/>
                <a:gd name="T18" fmla="*/ 278 w 479"/>
                <a:gd name="T19" fmla="*/ 329 h 518"/>
                <a:gd name="T20" fmla="*/ 155 w 479"/>
                <a:gd name="T21" fmla="*/ 329 h 518"/>
                <a:gd name="T22" fmla="*/ 125 w 479"/>
                <a:gd name="T23" fmla="*/ 352 h 518"/>
                <a:gd name="T24" fmla="*/ 88 w 479"/>
                <a:gd name="T25" fmla="*/ 498 h 518"/>
                <a:gd name="T26" fmla="*/ 66 w 479"/>
                <a:gd name="T27" fmla="*/ 518 h 518"/>
                <a:gd name="T28" fmla="*/ 0 w 479"/>
                <a:gd name="T29" fmla="*/ 517 h 518"/>
                <a:gd name="T30" fmla="*/ 221 w 479"/>
                <a:gd name="T31" fmla="*/ 91 h 518"/>
                <a:gd name="T32" fmla="*/ 215 w 479"/>
                <a:gd name="T33" fmla="*/ 91 h 518"/>
                <a:gd name="T34" fmla="*/ 144 w 479"/>
                <a:gd name="T35" fmla="*/ 296 h 518"/>
                <a:gd name="T36" fmla="*/ 289 w 479"/>
                <a:gd name="T37" fmla="*/ 296 h 518"/>
                <a:gd name="T38" fmla="*/ 221 w 479"/>
                <a:gd name="T39" fmla="*/ 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9" h="518">
                  <a:moveTo>
                    <a:pt x="0" y="517"/>
                  </a:moveTo>
                  <a:cubicBezTo>
                    <a:pt x="58" y="376"/>
                    <a:pt x="115" y="238"/>
                    <a:pt x="172" y="99"/>
                  </a:cubicBezTo>
                  <a:cubicBezTo>
                    <a:pt x="177" y="87"/>
                    <a:pt x="181" y="74"/>
                    <a:pt x="183" y="61"/>
                  </a:cubicBezTo>
                  <a:cubicBezTo>
                    <a:pt x="186" y="41"/>
                    <a:pt x="186" y="21"/>
                    <a:pt x="161" y="13"/>
                  </a:cubicBezTo>
                  <a:cubicBezTo>
                    <a:pt x="159" y="13"/>
                    <a:pt x="158" y="6"/>
                    <a:pt x="155" y="0"/>
                  </a:cubicBezTo>
                  <a:cubicBezTo>
                    <a:pt x="205" y="0"/>
                    <a:pt x="253" y="0"/>
                    <a:pt x="297" y="0"/>
                  </a:cubicBezTo>
                  <a:cubicBezTo>
                    <a:pt x="358" y="173"/>
                    <a:pt x="418" y="344"/>
                    <a:pt x="479" y="516"/>
                  </a:cubicBezTo>
                  <a:cubicBezTo>
                    <a:pt x="442" y="516"/>
                    <a:pt x="401" y="516"/>
                    <a:pt x="360" y="516"/>
                  </a:cubicBezTo>
                  <a:cubicBezTo>
                    <a:pt x="342" y="461"/>
                    <a:pt x="324" y="407"/>
                    <a:pt x="307" y="352"/>
                  </a:cubicBezTo>
                  <a:cubicBezTo>
                    <a:pt x="302" y="336"/>
                    <a:pt x="296" y="329"/>
                    <a:pt x="278" y="329"/>
                  </a:cubicBezTo>
                  <a:cubicBezTo>
                    <a:pt x="237" y="331"/>
                    <a:pt x="196" y="331"/>
                    <a:pt x="155" y="329"/>
                  </a:cubicBezTo>
                  <a:cubicBezTo>
                    <a:pt x="137" y="329"/>
                    <a:pt x="129" y="336"/>
                    <a:pt x="125" y="352"/>
                  </a:cubicBezTo>
                  <a:cubicBezTo>
                    <a:pt x="113" y="400"/>
                    <a:pt x="100" y="449"/>
                    <a:pt x="88" y="498"/>
                  </a:cubicBezTo>
                  <a:cubicBezTo>
                    <a:pt x="85" y="510"/>
                    <a:pt x="81" y="518"/>
                    <a:pt x="66" y="518"/>
                  </a:cubicBezTo>
                  <a:cubicBezTo>
                    <a:pt x="43" y="517"/>
                    <a:pt x="20" y="517"/>
                    <a:pt x="0" y="517"/>
                  </a:cubicBezTo>
                  <a:close/>
                  <a:moveTo>
                    <a:pt x="221" y="91"/>
                  </a:moveTo>
                  <a:cubicBezTo>
                    <a:pt x="219" y="91"/>
                    <a:pt x="217" y="91"/>
                    <a:pt x="215" y="91"/>
                  </a:cubicBezTo>
                  <a:cubicBezTo>
                    <a:pt x="191" y="159"/>
                    <a:pt x="168" y="226"/>
                    <a:pt x="144" y="296"/>
                  </a:cubicBezTo>
                  <a:cubicBezTo>
                    <a:pt x="195" y="296"/>
                    <a:pt x="241" y="296"/>
                    <a:pt x="289" y="296"/>
                  </a:cubicBezTo>
                  <a:cubicBezTo>
                    <a:pt x="266" y="226"/>
                    <a:pt x="244" y="159"/>
                    <a:pt x="22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62337" y="247880"/>
              <a:ext cx="74737" cy="103596"/>
            </a:xfrm>
            <a:custGeom>
              <a:avLst/>
              <a:gdLst>
                <a:gd name="T0" fmla="*/ 0 w 371"/>
                <a:gd name="T1" fmla="*/ 0 h 516"/>
                <a:gd name="T2" fmla="*/ 358 w 371"/>
                <a:gd name="T3" fmla="*/ 0 h 516"/>
                <a:gd name="T4" fmla="*/ 358 w 371"/>
                <a:gd name="T5" fmla="*/ 108 h 516"/>
                <a:gd name="T6" fmla="*/ 328 w 371"/>
                <a:gd name="T7" fmla="*/ 92 h 516"/>
                <a:gd name="T8" fmla="*/ 244 w 371"/>
                <a:gd name="T9" fmla="*/ 30 h 516"/>
                <a:gd name="T10" fmla="*/ 159 w 371"/>
                <a:gd name="T11" fmla="*/ 31 h 516"/>
                <a:gd name="T12" fmla="*/ 140 w 371"/>
                <a:gd name="T13" fmla="*/ 49 h 516"/>
                <a:gd name="T14" fmla="*/ 139 w 371"/>
                <a:gd name="T15" fmla="*/ 220 h 516"/>
                <a:gd name="T16" fmla="*/ 297 w 371"/>
                <a:gd name="T17" fmla="*/ 211 h 516"/>
                <a:gd name="T18" fmla="*/ 297 w 371"/>
                <a:gd name="T19" fmla="*/ 256 h 516"/>
                <a:gd name="T20" fmla="*/ 139 w 371"/>
                <a:gd name="T21" fmla="*/ 247 h 516"/>
                <a:gd name="T22" fmla="*/ 139 w 371"/>
                <a:gd name="T23" fmla="*/ 296 h 516"/>
                <a:gd name="T24" fmla="*/ 139 w 371"/>
                <a:gd name="T25" fmla="*/ 445 h 516"/>
                <a:gd name="T26" fmla="*/ 175 w 371"/>
                <a:gd name="T27" fmla="*/ 485 h 516"/>
                <a:gd name="T28" fmla="*/ 282 w 371"/>
                <a:gd name="T29" fmla="*/ 485 h 516"/>
                <a:gd name="T30" fmla="*/ 328 w 371"/>
                <a:gd name="T31" fmla="*/ 447 h 516"/>
                <a:gd name="T32" fmla="*/ 343 w 371"/>
                <a:gd name="T33" fmla="*/ 400 h 516"/>
                <a:gd name="T34" fmla="*/ 371 w 371"/>
                <a:gd name="T35" fmla="*/ 400 h 516"/>
                <a:gd name="T36" fmla="*/ 371 w 371"/>
                <a:gd name="T37" fmla="*/ 516 h 516"/>
                <a:gd name="T38" fmla="*/ 2 w 371"/>
                <a:gd name="T39" fmla="*/ 516 h 516"/>
                <a:gd name="T40" fmla="*/ 1 w 371"/>
                <a:gd name="T41" fmla="*/ 510 h 516"/>
                <a:gd name="T42" fmla="*/ 28 w 371"/>
                <a:gd name="T43" fmla="*/ 433 h 516"/>
                <a:gd name="T44" fmla="*/ 28 w 371"/>
                <a:gd name="T45" fmla="*/ 65 h 516"/>
                <a:gd name="T46" fmla="*/ 2 w 371"/>
                <a:gd name="T47" fmla="*/ 12 h 516"/>
                <a:gd name="T48" fmla="*/ 0 w 371"/>
                <a:gd name="T4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516">
                  <a:moveTo>
                    <a:pt x="0" y="0"/>
                  </a:moveTo>
                  <a:cubicBezTo>
                    <a:pt x="120" y="0"/>
                    <a:pt x="238" y="0"/>
                    <a:pt x="358" y="0"/>
                  </a:cubicBezTo>
                  <a:cubicBezTo>
                    <a:pt x="358" y="36"/>
                    <a:pt x="358" y="72"/>
                    <a:pt x="358" y="108"/>
                  </a:cubicBezTo>
                  <a:cubicBezTo>
                    <a:pt x="341" y="114"/>
                    <a:pt x="333" y="109"/>
                    <a:pt x="328" y="92"/>
                  </a:cubicBezTo>
                  <a:cubicBezTo>
                    <a:pt x="313" y="40"/>
                    <a:pt x="298" y="30"/>
                    <a:pt x="244" y="30"/>
                  </a:cubicBezTo>
                  <a:cubicBezTo>
                    <a:pt x="216" y="30"/>
                    <a:pt x="187" y="29"/>
                    <a:pt x="159" y="31"/>
                  </a:cubicBezTo>
                  <a:cubicBezTo>
                    <a:pt x="152" y="32"/>
                    <a:pt x="140" y="42"/>
                    <a:pt x="140" y="49"/>
                  </a:cubicBezTo>
                  <a:cubicBezTo>
                    <a:pt x="139" y="104"/>
                    <a:pt x="139" y="159"/>
                    <a:pt x="139" y="220"/>
                  </a:cubicBezTo>
                  <a:cubicBezTo>
                    <a:pt x="193" y="217"/>
                    <a:pt x="244" y="214"/>
                    <a:pt x="297" y="211"/>
                  </a:cubicBezTo>
                  <a:cubicBezTo>
                    <a:pt x="297" y="224"/>
                    <a:pt x="297" y="241"/>
                    <a:pt x="297" y="256"/>
                  </a:cubicBezTo>
                  <a:cubicBezTo>
                    <a:pt x="247" y="253"/>
                    <a:pt x="195" y="250"/>
                    <a:pt x="139" y="247"/>
                  </a:cubicBezTo>
                  <a:cubicBezTo>
                    <a:pt x="139" y="266"/>
                    <a:pt x="139" y="281"/>
                    <a:pt x="139" y="296"/>
                  </a:cubicBezTo>
                  <a:cubicBezTo>
                    <a:pt x="139" y="346"/>
                    <a:pt x="140" y="395"/>
                    <a:pt x="139" y="445"/>
                  </a:cubicBezTo>
                  <a:cubicBezTo>
                    <a:pt x="138" y="472"/>
                    <a:pt x="152" y="484"/>
                    <a:pt x="175" y="485"/>
                  </a:cubicBezTo>
                  <a:cubicBezTo>
                    <a:pt x="210" y="487"/>
                    <a:pt x="246" y="487"/>
                    <a:pt x="282" y="485"/>
                  </a:cubicBezTo>
                  <a:cubicBezTo>
                    <a:pt x="305" y="484"/>
                    <a:pt x="321" y="470"/>
                    <a:pt x="328" y="447"/>
                  </a:cubicBezTo>
                  <a:cubicBezTo>
                    <a:pt x="333" y="431"/>
                    <a:pt x="338" y="416"/>
                    <a:pt x="343" y="400"/>
                  </a:cubicBezTo>
                  <a:cubicBezTo>
                    <a:pt x="352" y="400"/>
                    <a:pt x="361" y="400"/>
                    <a:pt x="371" y="400"/>
                  </a:cubicBezTo>
                  <a:cubicBezTo>
                    <a:pt x="371" y="439"/>
                    <a:pt x="371" y="477"/>
                    <a:pt x="371" y="516"/>
                  </a:cubicBezTo>
                  <a:cubicBezTo>
                    <a:pt x="247" y="516"/>
                    <a:pt x="124" y="516"/>
                    <a:pt x="2" y="516"/>
                  </a:cubicBezTo>
                  <a:cubicBezTo>
                    <a:pt x="2" y="513"/>
                    <a:pt x="0" y="510"/>
                    <a:pt x="1" y="510"/>
                  </a:cubicBezTo>
                  <a:cubicBezTo>
                    <a:pt x="31" y="492"/>
                    <a:pt x="28" y="462"/>
                    <a:pt x="28" y="433"/>
                  </a:cubicBezTo>
                  <a:cubicBezTo>
                    <a:pt x="27" y="311"/>
                    <a:pt x="27" y="188"/>
                    <a:pt x="28" y="65"/>
                  </a:cubicBezTo>
                  <a:cubicBezTo>
                    <a:pt x="28" y="43"/>
                    <a:pt x="28" y="22"/>
                    <a:pt x="2" y="12"/>
                  </a:cubicBezTo>
                  <a:cubicBezTo>
                    <a:pt x="1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269943" y="244920"/>
              <a:ext cx="86577" cy="109516"/>
            </a:xfrm>
            <a:custGeom>
              <a:avLst/>
              <a:gdLst>
                <a:gd name="T0" fmla="*/ 413 w 430"/>
                <a:gd name="T1" fmla="*/ 130 h 544"/>
                <a:gd name="T2" fmla="*/ 376 w 430"/>
                <a:gd name="T3" fmla="*/ 110 h 544"/>
                <a:gd name="T4" fmla="*/ 283 w 430"/>
                <a:gd name="T5" fmla="*/ 37 h 544"/>
                <a:gd name="T6" fmla="*/ 157 w 430"/>
                <a:gd name="T7" fmla="*/ 92 h 544"/>
                <a:gd name="T8" fmla="*/ 132 w 430"/>
                <a:gd name="T9" fmla="*/ 175 h 544"/>
                <a:gd name="T10" fmla="*/ 146 w 430"/>
                <a:gd name="T11" fmla="*/ 403 h 544"/>
                <a:gd name="T12" fmla="*/ 309 w 430"/>
                <a:gd name="T13" fmla="*/ 494 h 544"/>
                <a:gd name="T14" fmla="*/ 418 w 430"/>
                <a:gd name="T15" fmla="*/ 471 h 544"/>
                <a:gd name="T16" fmla="*/ 430 w 430"/>
                <a:gd name="T17" fmla="*/ 493 h 544"/>
                <a:gd name="T18" fmla="*/ 306 w 430"/>
                <a:gd name="T19" fmla="*/ 537 h 544"/>
                <a:gd name="T20" fmla="*/ 137 w 430"/>
                <a:gd name="T21" fmla="*/ 521 h 544"/>
                <a:gd name="T22" fmla="*/ 21 w 430"/>
                <a:gd name="T23" fmla="*/ 387 h 544"/>
                <a:gd name="T24" fmla="*/ 23 w 430"/>
                <a:gd name="T25" fmla="*/ 157 h 544"/>
                <a:gd name="T26" fmla="*/ 195 w 430"/>
                <a:gd name="T27" fmla="*/ 9 h 544"/>
                <a:gd name="T28" fmla="*/ 393 w 430"/>
                <a:gd name="T29" fmla="*/ 20 h 544"/>
                <a:gd name="T30" fmla="*/ 413 w 430"/>
                <a:gd name="T31" fmla="*/ 44 h 544"/>
                <a:gd name="T32" fmla="*/ 413 w 430"/>
                <a:gd name="T33" fmla="*/ 1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0" h="544">
                  <a:moveTo>
                    <a:pt x="413" y="130"/>
                  </a:moveTo>
                  <a:cubicBezTo>
                    <a:pt x="390" y="137"/>
                    <a:pt x="381" y="130"/>
                    <a:pt x="376" y="110"/>
                  </a:cubicBezTo>
                  <a:cubicBezTo>
                    <a:pt x="364" y="59"/>
                    <a:pt x="336" y="39"/>
                    <a:pt x="283" y="37"/>
                  </a:cubicBezTo>
                  <a:cubicBezTo>
                    <a:pt x="231" y="34"/>
                    <a:pt x="183" y="43"/>
                    <a:pt x="157" y="92"/>
                  </a:cubicBezTo>
                  <a:cubicBezTo>
                    <a:pt x="144" y="118"/>
                    <a:pt x="137" y="147"/>
                    <a:pt x="132" y="175"/>
                  </a:cubicBezTo>
                  <a:cubicBezTo>
                    <a:pt x="120" y="252"/>
                    <a:pt x="121" y="329"/>
                    <a:pt x="146" y="403"/>
                  </a:cubicBezTo>
                  <a:cubicBezTo>
                    <a:pt x="170" y="474"/>
                    <a:pt x="233" y="505"/>
                    <a:pt x="309" y="494"/>
                  </a:cubicBezTo>
                  <a:cubicBezTo>
                    <a:pt x="345" y="488"/>
                    <a:pt x="380" y="479"/>
                    <a:pt x="418" y="471"/>
                  </a:cubicBezTo>
                  <a:cubicBezTo>
                    <a:pt x="420" y="475"/>
                    <a:pt x="424" y="483"/>
                    <a:pt x="430" y="493"/>
                  </a:cubicBezTo>
                  <a:cubicBezTo>
                    <a:pt x="392" y="520"/>
                    <a:pt x="350" y="532"/>
                    <a:pt x="306" y="537"/>
                  </a:cubicBezTo>
                  <a:cubicBezTo>
                    <a:pt x="249" y="544"/>
                    <a:pt x="191" y="544"/>
                    <a:pt x="137" y="521"/>
                  </a:cubicBezTo>
                  <a:cubicBezTo>
                    <a:pt x="76" y="496"/>
                    <a:pt x="38" y="449"/>
                    <a:pt x="21" y="387"/>
                  </a:cubicBezTo>
                  <a:cubicBezTo>
                    <a:pt x="0" y="311"/>
                    <a:pt x="1" y="234"/>
                    <a:pt x="23" y="157"/>
                  </a:cubicBezTo>
                  <a:cubicBezTo>
                    <a:pt x="49" y="71"/>
                    <a:pt x="108" y="21"/>
                    <a:pt x="195" y="9"/>
                  </a:cubicBezTo>
                  <a:cubicBezTo>
                    <a:pt x="261" y="0"/>
                    <a:pt x="328" y="1"/>
                    <a:pt x="393" y="20"/>
                  </a:cubicBezTo>
                  <a:cubicBezTo>
                    <a:pt x="408" y="24"/>
                    <a:pt x="414" y="29"/>
                    <a:pt x="413" y="44"/>
                  </a:cubicBezTo>
                  <a:cubicBezTo>
                    <a:pt x="412" y="73"/>
                    <a:pt x="413" y="101"/>
                    <a:pt x="413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49979" y="247880"/>
              <a:ext cx="34779" cy="103596"/>
            </a:xfrm>
            <a:custGeom>
              <a:avLst/>
              <a:gdLst>
                <a:gd name="T0" fmla="*/ 0 w 174"/>
                <a:gd name="T1" fmla="*/ 0 h 514"/>
                <a:gd name="T2" fmla="*/ 168 w 174"/>
                <a:gd name="T3" fmla="*/ 0 h 514"/>
                <a:gd name="T4" fmla="*/ 169 w 174"/>
                <a:gd name="T5" fmla="*/ 9 h 514"/>
                <a:gd name="T6" fmla="*/ 142 w 174"/>
                <a:gd name="T7" fmla="*/ 75 h 514"/>
                <a:gd name="T8" fmla="*/ 142 w 174"/>
                <a:gd name="T9" fmla="*/ 443 h 514"/>
                <a:gd name="T10" fmla="*/ 174 w 174"/>
                <a:gd name="T11" fmla="*/ 508 h 514"/>
                <a:gd name="T12" fmla="*/ 169 w 174"/>
                <a:gd name="T13" fmla="*/ 514 h 514"/>
                <a:gd name="T14" fmla="*/ 4 w 174"/>
                <a:gd name="T15" fmla="*/ 514 h 514"/>
                <a:gd name="T16" fmla="*/ 4 w 174"/>
                <a:gd name="T17" fmla="*/ 508 h 514"/>
                <a:gd name="T18" fmla="*/ 30 w 174"/>
                <a:gd name="T19" fmla="*/ 449 h 514"/>
                <a:gd name="T20" fmla="*/ 30 w 174"/>
                <a:gd name="T21" fmla="*/ 57 h 514"/>
                <a:gd name="T22" fmla="*/ 7 w 174"/>
                <a:gd name="T23" fmla="*/ 13 h 514"/>
                <a:gd name="T24" fmla="*/ 0 w 174"/>
                <a:gd name="T2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14">
                  <a:moveTo>
                    <a:pt x="0" y="0"/>
                  </a:moveTo>
                  <a:cubicBezTo>
                    <a:pt x="59" y="0"/>
                    <a:pt x="113" y="0"/>
                    <a:pt x="168" y="0"/>
                  </a:cubicBezTo>
                  <a:cubicBezTo>
                    <a:pt x="168" y="4"/>
                    <a:pt x="169" y="8"/>
                    <a:pt x="169" y="9"/>
                  </a:cubicBezTo>
                  <a:cubicBezTo>
                    <a:pt x="141" y="23"/>
                    <a:pt x="142" y="48"/>
                    <a:pt x="142" y="75"/>
                  </a:cubicBezTo>
                  <a:cubicBezTo>
                    <a:pt x="142" y="197"/>
                    <a:pt x="142" y="320"/>
                    <a:pt x="142" y="443"/>
                  </a:cubicBezTo>
                  <a:cubicBezTo>
                    <a:pt x="142" y="468"/>
                    <a:pt x="135" y="497"/>
                    <a:pt x="174" y="508"/>
                  </a:cubicBezTo>
                  <a:cubicBezTo>
                    <a:pt x="172" y="510"/>
                    <a:pt x="171" y="512"/>
                    <a:pt x="169" y="514"/>
                  </a:cubicBezTo>
                  <a:cubicBezTo>
                    <a:pt x="114" y="514"/>
                    <a:pt x="59" y="514"/>
                    <a:pt x="4" y="514"/>
                  </a:cubicBezTo>
                  <a:cubicBezTo>
                    <a:pt x="4" y="511"/>
                    <a:pt x="3" y="508"/>
                    <a:pt x="4" y="508"/>
                  </a:cubicBezTo>
                  <a:cubicBezTo>
                    <a:pt x="31" y="496"/>
                    <a:pt x="31" y="473"/>
                    <a:pt x="30" y="449"/>
                  </a:cubicBezTo>
                  <a:cubicBezTo>
                    <a:pt x="30" y="318"/>
                    <a:pt x="30" y="188"/>
                    <a:pt x="30" y="57"/>
                  </a:cubicBezTo>
                  <a:cubicBezTo>
                    <a:pt x="30" y="37"/>
                    <a:pt x="30" y="19"/>
                    <a:pt x="7" y="13"/>
                  </a:cubicBezTo>
                  <a:cubicBezTo>
                    <a:pt x="5" y="13"/>
                    <a:pt x="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981058" y="247140"/>
              <a:ext cx="65118" cy="106556"/>
            </a:xfrm>
            <a:custGeom>
              <a:avLst/>
              <a:gdLst>
                <a:gd name="T0" fmla="*/ 280 w 324"/>
                <a:gd name="T1" fmla="*/ 0 h 526"/>
                <a:gd name="T2" fmla="*/ 97 w 324"/>
                <a:gd name="T3" fmla="*/ 183 h 526"/>
                <a:gd name="T4" fmla="*/ 96 w 324"/>
                <a:gd name="T5" fmla="*/ 213 h 526"/>
                <a:gd name="T6" fmla="*/ 324 w 324"/>
                <a:gd name="T7" fmla="*/ 519 h 526"/>
                <a:gd name="T8" fmla="*/ 219 w 324"/>
                <a:gd name="T9" fmla="*/ 520 h 526"/>
                <a:gd name="T10" fmla="*/ 135 w 324"/>
                <a:gd name="T11" fmla="*/ 470 h 526"/>
                <a:gd name="T12" fmla="*/ 12 w 324"/>
                <a:gd name="T13" fmla="*/ 271 h 526"/>
                <a:gd name="T14" fmla="*/ 14 w 324"/>
                <a:gd name="T15" fmla="*/ 226 h 526"/>
                <a:gd name="T16" fmla="*/ 168 w 324"/>
                <a:gd name="T17" fmla="*/ 14 h 526"/>
                <a:gd name="T18" fmla="*/ 185 w 324"/>
                <a:gd name="T19" fmla="*/ 1 h 526"/>
                <a:gd name="T20" fmla="*/ 280 w 324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26">
                  <a:moveTo>
                    <a:pt x="280" y="0"/>
                  </a:moveTo>
                  <a:cubicBezTo>
                    <a:pt x="219" y="62"/>
                    <a:pt x="158" y="123"/>
                    <a:pt x="97" y="183"/>
                  </a:cubicBezTo>
                  <a:cubicBezTo>
                    <a:pt x="87" y="194"/>
                    <a:pt x="88" y="201"/>
                    <a:pt x="96" y="213"/>
                  </a:cubicBezTo>
                  <a:cubicBezTo>
                    <a:pt x="172" y="314"/>
                    <a:pt x="248" y="417"/>
                    <a:pt x="324" y="519"/>
                  </a:cubicBezTo>
                  <a:cubicBezTo>
                    <a:pt x="292" y="519"/>
                    <a:pt x="255" y="516"/>
                    <a:pt x="219" y="520"/>
                  </a:cubicBezTo>
                  <a:cubicBezTo>
                    <a:pt x="175" y="526"/>
                    <a:pt x="155" y="508"/>
                    <a:pt x="135" y="470"/>
                  </a:cubicBezTo>
                  <a:cubicBezTo>
                    <a:pt x="99" y="401"/>
                    <a:pt x="54" y="337"/>
                    <a:pt x="12" y="271"/>
                  </a:cubicBezTo>
                  <a:cubicBezTo>
                    <a:pt x="1" y="254"/>
                    <a:pt x="0" y="244"/>
                    <a:pt x="14" y="226"/>
                  </a:cubicBezTo>
                  <a:cubicBezTo>
                    <a:pt x="67" y="157"/>
                    <a:pt x="117" y="85"/>
                    <a:pt x="168" y="14"/>
                  </a:cubicBezTo>
                  <a:cubicBezTo>
                    <a:pt x="172" y="8"/>
                    <a:pt x="179" y="1"/>
                    <a:pt x="185" y="1"/>
                  </a:cubicBezTo>
                  <a:cubicBezTo>
                    <a:pt x="218" y="0"/>
                    <a:pt x="250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017613" y="250100"/>
              <a:ext cx="184253" cy="79177"/>
            </a:xfrm>
            <a:custGeom>
              <a:avLst/>
              <a:gdLst>
                <a:gd name="T0" fmla="*/ 15 w 916"/>
                <a:gd name="T1" fmla="*/ 172 h 395"/>
                <a:gd name="T2" fmla="*/ 275 w 916"/>
                <a:gd name="T3" fmla="*/ 322 h 395"/>
                <a:gd name="T4" fmla="*/ 321 w 916"/>
                <a:gd name="T5" fmla="*/ 323 h 395"/>
                <a:gd name="T6" fmla="*/ 863 w 916"/>
                <a:gd name="T7" fmla="*/ 10 h 395"/>
                <a:gd name="T8" fmla="*/ 898 w 916"/>
                <a:gd name="T9" fmla="*/ 17 h 395"/>
                <a:gd name="T10" fmla="*/ 916 w 916"/>
                <a:gd name="T11" fmla="*/ 41 h 395"/>
                <a:gd name="T12" fmla="*/ 783 w 916"/>
                <a:gd name="T13" fmla="*/ 118 h 395"/>
                <a:gd name="T14" fmla="*/ 318 w 916"/>
                <a:gd name="T15" fmla="*/ 386 h 395"/>
                <a:gd name="T16" fmla="*/ 277 w 916"/>
                <a:gd name="T17" fmla="*/ 385 h 395"/>
                <a:gd name="T18" fmla="*/ 20 w 916"/>
                <a:gd name="T19" fmla="*/ 237 h 395"/>
                <a:gd name="T20" fmla="*/ 6 w 916"/>
                <a:gd name="T21" fmla="*/ 206 h 395"/>
                <a:gd name="T22" fmla="*/ 15 w 916"/>
                <a:gd name="T23" fmla="*/ 1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6" h="395">
                  <a:moveTo>
                    <a:pt x="15" y="172"/>
                  </a:moveTo>
                  <a:cubicBezTo>
                    <a:pt x="104" y="223"/>
                    <a:pt x="190" y="273"/>
                    <a:pt x="275" y="322"/>
                  </a:cubicBezTo>
                  <a:cubicBezTo>
                    <a:pt x="291" y="331"/>
                    <a:pt x="303" y="333"/>
                    <a:pt x="321" y="323"/>
                  </a:cubicBezTo>
                  <a:cubicBezTo>
                    <a:pt x="501" y="218"/>
                    <a:pt x="682" y="114"/>
                    <a:pt x="863" y="10"/>
                  </a:cubicBezTo>
                  <a:cubicBezTo>
                    <a:pt x="878" y="2"/>
                    <a:pt x="889" y="0"/>
                    <a:pt x="898" y="17"/>
                  </a:cubicBezTo>
                  <a:cubicBezTo>
                    <a:pt x="902" y="25"/>
                    <a:pt x="908" y="31"/>
                    <a:pt x="916" y="41"/>
                  </a:cubicBezTo>
                  <a:cubicBezTo>
                    <a:pt x="871" y="67"/>
                    <a:pt x="827" y="93"/>
                    <a:pt x="783" y="118"/>
                  </a:cubicBezTo>
                  <a:cubicBezTo>
                    <a:pt x="628" y="207"/>
                    <a:pt x="473" y="296"/>
                    <a:pt x="318" y="386"/>
                  </a:cubicBezTo>
                  <a:cubicBezTo>
                    <a:pt x="302" y="395"/>
                    <a:pt x="291" y="393"/>
                    <a:pt x="277" y="385"/>
                  </a:cubicBezTo>
                  <a:cubicBezTo>
                    <a:pt x="191" y="336"/>
                    <a:pt x="106" y="286"/>
                    <a:pt x="20" y="237"/>
                  </a:cubicBezTo>
                  <a:cubicBezTo>
                    <a:pt x="6" y="230"/>
                    <a:pt x="0" y="222"/>
                    <a:pt x="6" y="206"/>
                  </a:cubicBezTo>
                  <a:cubicBezTo>
                    <a:pt x="10" y="196"/>
                    <a:pt x="12" y="185"/>
                    <a:pt x="1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023533" y="233081"/>
              <a:ext cx="162794" cy="71037"/>
            </a:xfrm>
            <a:custGeom>
              <a:avLst/>
              <a:gdLst>
                <a:gd name="T0" fmla="*/ 31 w 811"/>
                <a:gd name="T1" fmla="*/ 156 h 352"/>
                <a:gd name="T2" fmla="*/ 252 w 811"/>
                <a:gd name="T3" fmla="*/ 281 h 352"/>
                <a:gd name="T4" fmla="*/ 284 w 811"/>
                <a:gd name="T5" fmla="*/ 283 h 352"/>
                <a:gd name="T6" fmla="*/ 681 w 811"/>
                <a:gd name="T7" fmla="*/ 56 h 352"/>
                <a:gd name="T8" fmla="*/ 738 w 811"/>
                <a:gd name="T9" fmla="*/ 23 h 352"/>
                <a:gd name="T10" fmla="*/ 811 w 811"/>
                <a:gd name="T11" fmla="*/ 42 h 352"/>
                <a:gd name="T12" fmla="*/ 640 w 811"/>
                <a:gd name="T13" fmla="*/ 141 h 352"/>
                <a:gd name="T14" fmla="*/ 300 w 811"/>
                <a:gd name="T15" fmla="*/ 337 h 352"/>
                <a:gd name="T16" fmla="*/ 242 w 811"/>
                <a:gd name="T17" fmla="*/ 339 h 352"/>
                <a:gd name="T18" fmla="*/ 42 w 811"/>
                <a:gd name="T19" fmla="*/ 223 h 352"/>
                <a:gd name="T20" fmla="*/ 31 w 811"/>
                <a:gd name="T21" fmla="*/ 15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352">
                  <a:moveTo>
                    <a:pt x="31" y="156"/>
                  </a:moveTo>
                  <a:cubicBezTo>
                    <a:pt x="105" y="198"/>
                    <a:pt x="178" y="240"/>
                    <a:pt x="252" y="281"/>
                  </a:cubicBezTo>
                  <a:cubicBezTo>
                    <a:pt x="261" y="286"/>
                    <a:pt x="276" y="287"/>
                    <a:pt x="284" y="283"/>
                  </a:cubicBezTo>
                  <a:cubicBezTo>
                    <a:pt x="417" y="208"/>
                    <a:pt x="549" y="132"/>
                    <a:pt x="681" y="56"/>
                  </a:cubicBezTo>
                  <a:cubicBezTo>
                    <a:pt x="700" y="45"/>
                    <a:pt x="719" y="35"/>
                    <a:pt x="738" y="23"/>
                  </a:cubicBezTo>
                  <a:cubicBezTo>
                    <a:pt x="777" y="0"/>
                    <a:pt x="783" y="2"/>
                    <a:pt x="811" y="42"/>
                  </a:cubicBezTo>
                  <a:cubicBezTo>
                    <a:pt x="754" y="75"/>
                    <a:pt x="697" y="108"/>
                    <a:pt x="640" y="141"/>
                  </a:cubicBezTo>
                  <a:cubicBezTo>
                    <a:pt x="526" y="207"/>
                    <a:pt x="413" y="271"/>
                    <a:pt x="300" y="337"/>
                  </a:cubicBezTo>
                  <a:cubicBezTo>
                    <a:pt x="279" y="349"/>
                    <a:pt x="263" y="352"/>
                    <a:pt x="242" y="339"/>
                  </a:cubicBezTo>
                  <a:cubicBezTo>
                    <a:pt x="176" y="299"/>
                    <a:pt x="109" y="262"/>
                    <a:pt x="42" y="223"/>
                  </a:cubicBezTo>
                  <a:cubicBezTo>
                    <a:pt x="0" y="199"/>
                    <a:pt x="0" y="199"/>
                    <a:pt x="3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035372" y="219761"/>
              <a:ext cx="132455" cy="58458"/>
            </a:xfrm>
            <a:custGeom>
              <a:avLst/>
              <a:gdLst>
                <a:gd name="T0" fmla="*/ 0 w 660"/>
                <a:gd name="T1" fmla="*/ 174 h 291"/>
                <a:gd name="T2" fmla="*/ 35 w 660"/>
                <a:gd name="T3" fmla="*/ 134 h 291"/>
                <a:gd name="T4" fmla="*/ 182 w 660"/>
                <a:gd name="T5" fmla="*/ 219 h 291"/>
                <a:gd name="T6" fmla="*/ 236 w 660"/>
                <a:gd name="T7" fmla="*/ 220 h 291"/>
                <a:gd name="T8" fmla="*/ 575 w 660"/>
                <a:gd name="T9" fmla="*/ 23 h 291"/>
                <a:gd name="T10" fmla="*/ 660 w 660"/>
                <a:gd name="T11" fmla="*/ 36 h 291"/>
                <a:gd name="T12" fmla="*/ 507 w 660"/>
                <a:gd name="T13" fmla="*/ 124 h 291"/>
                <a:gd name="T14" fmla="*/ 228 w 660"/>
                <a:gd name="T15" fmla="*/ 284 h 291"/>
                <a:gd name="T16" fmla="*/ 195 w 660"/>
                <a:gd name="T17" fmla="*/ 287 h 291"/>
                <a:gd name="T18" fmla="*/ 0 w 660"/>
                <a:gd name="T19" fmla="*/ 17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1">
                  <a:moveTo>
                    <a:pt x="0" y="174"/>
                  </a:moveTo>
                  <a:cubicBezTo>
                    <a:pt x="12" y="160"/>
                    <a:pt x="24" y="147"/>
                    <a:pt x="35" y="134"/>
                  </a:cubicBezTo>
                  <a:cubicBezTo>
                    <a:pt x="86" y="163"/>
                    <a:pt x="135" y="190"/>
                    <a:pt x="182" y="219"/>
                  </a:cubicBezTo>
                  <a:cubicBezTo>
                    <a:pt x="201" y="231"/>
                    <a:pt x="216" y="231"/>
                    <a:pt x="236" y="220"/>
                  </a:cubicBezTo>
                  <a:cubicBezTo>
                    <a:pt x="349" y="154"/>
                    <a:pt x="463" y="91"/>
                    <a:pt x="575" y="23"/>
                  </a:cubicBezTo>
                  <a:cubicBezTo>
                    <a:pt x="611" y="0"/>
                    <a:pt x="629" y="24"/>
                    <a:pt x="660" y="36"/>
                  </a:cubicBezTo>
                  <a:cubicBezTo>
                    <a:pt x="606" y="67"/>
                    <a:pt x="557" y="95"/>
                    <a:pt x="507" y="124"/>
                  </a:cubicBezTo>
                  <a:cubicBezTo>
                    <a:pt x="414" y="177"/>
                    <a:pt x="322" y="231"/>
                    <a:pt x="228" y="284"/>
                  </a:cubicBezTo>
                  <a:cubicBezTo>
                    <a:pt x="219" y="289"/>
                    <a:pt x="204" y="291"/>
                    <a:pt x="195" y="287"/>
                  </a:cubicBezTo>
                  <a:cubicBezTo>
                    <a:pt x="130" y="251"/>
                    <a:pt x="66" y="213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cxnSp>
        <p:nvCxnSpPr>
          <p:cNvPr id="21" name="Straight Connector 9"/>
          <p:cNvCxnSpPr/>
          <p:nvPr/>
        </p:nvCxnSpPr>
        <p:spPr>
          <a:xfrm>
            <a:off x="0" y="9779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472863" y="6453188"/>
            <a:ext cx="719137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fld id="{746D0519-EE10-41F6-806A-5CEC55F05134}" type="slidenum">
              <a:rPr lang="ru-RU" smtClean="0">
                <a:solidFill>
                  <a:srgbClr val="000000"/>
                </a:solidFill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" y="84682"/>
            <a:ext cx="12191988" cy="734047"/>
          </a:xfrm>
        </p:spPr>
        <p:txBody>
          <a:bodyPr/>
          <a:lstStyle>
            <a:lvl1pPr>
              <a:defRPr sz="53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896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4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7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gradFill flip="none" rotWithShape="1">
          <a:gsLst>
            <a:gs pos="0">
              <a:schemeClr val="bg1"/>
            </a:gs>
            <a:gs pos="49000">
              <a:srgbClr val="B2D0EC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96310" l="1167" r="99167">
                        <a14:foregroundMark x1="44167" y1="12915" x2="44167" y2="12915"/>
                        <a14:foregroundMark x1="40833" y1="4613" x2="40833" y2="4613"/>
                        <a14:foregroundMark x1="65000" y1="6273" x2="65000" y2="6273"/>
                        <a14:foregroundMark x1="64333" y1="1476" x2="64333" y2="1476"/>
                        <a14:foregroundMark x1="8333" y1="36716" x2="8333" y2="36716"/>
                        <a14:foregroundMark x1="17333" y1="46310" x2="17333" y2="46310"/>
                        <a14:foregroundMark x1="39333" y1="15498" x2="39333" y2="15498"/>
                        <a14:foregroundMark x1="39333" y1="15498" x2="39333" y2="15498"/>
                        <a14:foregroundMark x1="39333" y1="15498" x2="39333" y2="15498"/>
                        <a14:foregroundMark x1="43167" y1="17343" x2="43167" y2="17343"/>
                        <a14:foregroundMark x1="43500" y1="17528" x2="43500" y2="17528"/>
                        <a14:foregroundMark x1="45167" y1="18266" x2="45167" y2="18266"/>
                        <a14:foregroundMark x1="47333" y1="19004" x2="47333" y2="19004"/>
                        <a14:foregroundMark x1="49667" y1="19188" x2="49667" y2="19188"/>
                        <a14:foregroundMark x1="52667" y1="19557" x2="52667" y2="19557"/>
                        <a14:foregroundMark x1="54500" y1="19742" x2="54500" y2="19742"/>
                        <a14:foregroundMark x1="55833" y1="20295" x2="55833" y2="20295"/>
                        <a14:foregroundMark x1="58167" y1="20480" x2="58167" y2="20480"/>
                        <a14:foregroundMark x1="61167" y1="20480" x2="61167" y2="20480"/>
                        <a14:foregroundMark x1="62500" y1="20480" x2="62500" y2="20480"/>
                        <a14:foregroundMark x1="64500" y1="20111" x2="64500" y2="20111"/>
                        <a14:foregroundMark x1="66000" y1="19373" x2="66000" y2="19373"/>
                        <a14:foregroundMark x1="67333" y1="19004" x2="67333" y2="19004"/>
                        <a14:foregroundMark x1="68500" y1="18819" x2="68500" y2="18819"/>
                        <a14:foregroundMark x1="69500" y1="18266" x2="69500" y2="18266"/>
                        <a14:foregroundMark x1="70667" y1="17712" x2="70667" y2="17712"/>
                        <a14:foregroundMark x1="71167" y1="17528" x2="71167" y2="17528"/>
                        <a14:foregroundMark x1="71833" y1="17343" x2="71833" y2="16605"/>
                        <a14:foregroundMark x1="72000" y1="14945" x2="71833" y2="13469"/>
                        <a14:foregroundMark x1="71000" y1="10886" x2="70500" y2="9963"/>
                        <a14:foregroundMark x1="69500" y1="8118" x2="68833" y2="6458"/>
                        <a14:foregroundMark x1="68000" y1="5166" x2="67500" y2="4797"/>
                        <a14:foregroundMark x1="67167" y1="4244" x2="67167" y2="4244"/>
                        <a14:foregroundMark x1="66500" y1="4059" x2="66500" y2="4059"/>
                        <a14:foregroundMark x1="66167" y1="4059" x2="66167" y2="4059"/>
                        <a14:foregroundMark x1="64833" y1="2399" x2="64833" y2="2399"/>
                        <a14:foregroundMark x1="65000" y1="2399" x2="65000" y2="2399"/>
                        <a14:foregroundMark x1="73667" y1="14022" x2="73667" y2="14022"/>
                        <a14:foregroundMark x1="76000" y1="30996" x2="76000" y2="30996"/>
                        <a14:foregroundMark x1="75667" y1="31734" x2="75667" y2="31734"/>
                        <a14:foregroundMark x1="75667" y1="31734" x2="75667" y2="31734"/>
                        <a14:foregroundMark x1="75500" y1="30996" x2="75500" y2="30996"/>
                        <a14:foregroundMark x1="74500" y1="29889" x2="74500" y2="29889"/>
                        <a14:foregroundMark x1="73000" y1="29889" x2="72167" y2="29889"/>
                        <a14:foregroundMark x1="70833" y1="30812" x2="70333" y2="31181"/>
                        <a14:foregroundMark x1="69333" y1="31734" x2="69333" y2="31734"/>
                        <a14:foregroundMark x1="69000" y1="32103" x2="69000" y2="32103"/>
                        <a14:foregroundMark x1="68667" y1="31919" x2="68667" y2="31919"/>
                        <a14:foregroundMark x1="68500" y1="31919" x2="68500" y2="31919"/>
                        <a14:foregroundMark x1="70167" y1="26384" x2="70667" y2="24539"/>
                        <a14:foregroundMark x1="70667" y1="24539" x2="70667" y2="24539"/>
                        <a14:foregroundMark x1="71000" y1="24170" x2="71000" y2="24170"/>
                        <a14:foregroundMark x1="71500" y1="23616" x2="72167" y2="22878"/>
                        <a14:foregroundMark x1="72833" y1="22325" x2="73833" y2="20480"/>
                        <a14:foregroundMark x1="74000" y1="20295" x2="74333" y2="19557"/>
                        <a14:foregroundMark x1="74500" y1="19188" x2="74500" y2="19188"/>
                        <a14:foregroundMark x1="75000" y1="19188" x2="74667" y2="20295"/>
                        <a14:foregroundMark x1="74500" y1="24539" x2="74500" y2="24539"/>
                        <a14:foregroundMark x1="75167" y1="24539" x2="75167" y2="24539"/>
                        <a14:foregroundMark x1="75833" y1="24723" x2="75833" y2="24723"/>
                        <a14:foregroundMark x1="76000" y1="25646" x2="76000" y2="26199"/>
                        <a14:foregroundMark x1="76000" y1="27306" x2="76000" y2="28044"/>
                        <a14:foregroundMark x1="75333" y1="30812" x2="75000" y2="32472"/>
                        <a14:foregroundMark x1="74500" y1="34686" x2="74500" y2="36347"/>
                        <a14:foregroundMark x1="74500" y1="37454" x2="74500" y2="38376"/>
                        <a14:foregroundMark x1="74500" y1="39668" x2="74500" y2="40590"/>
                        <a14:foregroundMark x1="74500" y1="41328" x2="74500" y2="41882"/>
                        <a14:foregroundMark x1="74500" y1="42620" x2="74667" y2="43542"/>
                        <a14:foregroundMark x1="74667" y1="43911" x2="74667" y2="44465"/>
                        <a14:foregroundMark x1="74667" y1="45018" x2="74667" y2="45018"/>
                        <a14:foregroundMark x1="75167" y1="45572" x2="75167" y2="46125"/>
                        <a14:foregroundMark x1="75167" y1="46863" x2="75000" y2="47417"/>
                        <a14:foregroundMark x1="74333" y1="47970" x2="74333" y2="47970"/>
                        <a14:foregroundMark x1="74167" y1="48708" x2="74167" y2="48708"/>
                        <a14:foregroundMark x1="73833" y1="49077" x2="73833" y2="49077"/>
                        <a14:foregroundMark x1="73500" y1="49446" x2="73500" y2="49446"/>
                        <a14:foregroundMark x1="72500" y1="49631" x2="72500" y2="49631"/>
                        <a14:foregroundMark x1="72333" y1="49815" x2="71167" y2="50369"/>
                        <a14:foregroundMark x1="69667" y1="50369" x2="68000" y2="50185"/>
                        <a14:foregroundMark x1="67500" y1="49815" x2="67500" y2="49815"/>
                        <a14:foregroundMark x1="66500" y1="49631" x2="66500" y2="49631"/>
                        <a14:foregroundMark x1="64833" y1="48893" x2="64833" y2="48893"/>
                        <a14:foregroundMark x1="63167" y1="47601" x2="63167" y2="47601"/>
                        <a14:foregroundMark x1="62333" y1="46310" x2="62333" y2="46310"/>
                        <a14:foregroundMark x1="61333" y1="45387" x2="61333" y2="45387"/>
                        <a14:foregroundMark x1="60167" y1="43911" x2="59167" y2="42804"/>
                        <a14:foregroundMark x1="58167" y1="42066" x2="55167" y2="40406"/>
                        <a14:foregroundMark x1="52500" y1="38561" x2="43833" y2="34871"/>
                        <a14:foregroundMark x1="42000" y1="34686" x2="37833" y2="35424"/>
                        <a14:foregroundMark x1="35500" y1="35978" x2="33333" y2="36347"/>
                        <a14:foregroundMark x1="32000" y1="36347" x2="30167" y2="36716"/>
                        <a14:foregroundMark x1="28667" y1="36900" x2="27167" y2="38007"/>
                        <a14:foregroundMark x1="26000" y1="38007" x2="24500" y2="38376"/>
                        <a14:foregroundMark x1="23333" y1="38007" x2="22167" y2="37269"/>
                        <a14:foregroundMark x1="20833" y1="36347" x2="19500" y2="36347"/>
                        <a14:foregroundMark x1="18167" y1="36347" x2="17667" y2="36347"/>
                        <a14:foregroundMark x1="17000" y1="36347" x2="16333" y2="36347"/>
                        <a14:foregroundMark x1="15500" y1="36162" x2="14500" y2="36162"/>
                        <a14:foregroundMark x1="13500" y1="35978" x2="13500" y2="35978"/>
                        <a14:foregroundMark x1="12167" y1="35240" x2="11667" y2="34686"/>
                        <a14:foregroundMark x1="11333" y1="33948" x2="10667" y2="33395"/>
                        <a14:foregroundMark x1="10333" y1="32841" x2="10333" y2="32841"/>
                        <a14:foregroundMark x1="9667" y1="32472" x2="8500" y2="32472"/>
                        <a14:foregroundMark x1="6333" y1="33026" x2="6167" y2="33948"/>
                        <a14:foregroundMark x1="67500" y1="93173" x2="67500" y2="93173"/>
                        <a14:foregroundMark x1="14667" y1="96310" x2="14667" y2="96310"/>
                        <a14:backgroundMark x1="73833" y1="50554" x2="73833" y2="50554"/>
                        <a14:backgroundMark x1="75333" y1="49262" x2="75333" y2="49262"/>
                        <a14:backgroundMark x1="4500" y1="41882" x2="4500" y2="41882"/>
                        <a14:backgroundMark x1="7167" y1="31734" x2="7167" y2="31734"/>
                        <a14:backgroundMark x1="17667" y1="35055" x2="17667" y2="35055"/>
                        <a14:backgroundMark x1="21167" y1="37823" x2="21167" y2="37823"/>
                        <a14:backgroundMark x1="14833" y1="32657" x2="14833" y2="32657"/>
                        <a14:backgroundMark x1="12500" y1="31181" x2="12500" y2="31181"/>
                        <a14:backgroundMark x1="10500" y1="31181" x2="10500" y2="31181"/>
                        <a14:backgroundMark x1="74500" y1="49262" x2="74500" y2="49262"/>
                        <a14:backgroundMark x1="72833" y1="50738" x2="72833" y2="50738"/>
                        <a14:backgroundMark x1="71833" y1="51476" x2="71833" y2="51476"/>
                        <a14:backgroundMark x1="71833" y1="51476" x2="72333" y2="51107"/>
                        <a14:backgroundMark x1="76833" y1="47048" x2="76833" y2="47048"/>
                        <a14:backgroundMark x1="5167" y1="33395" x2="5167" y2="33395"/>
                        <a14:backgroundMark x1="5667" y1="34317" x2="5667" y2="34317"/>
                        <a14:backgroundMark x1="5667" y1="34871" x2="5667" y2="34871"/>
                        <a14:backgroundMark x1="5333" y1="35240" x2="5333" y2="35240"/>
                        <a14:backgroundMark x1="4667" y1="35609" x2="4667" y2="35609"/>
                        <a14:backgroundMark x1="3833" y1="36347" x2="3833" y2="36347"/>
                        <a14:backgroundMark x1="5833" y1="33764" x2="5833" y2="33764"/>
                        <a14:backgroundMark x1="6500" y1="32657" x2="6500" y2="32657"/>
                        <a14:backgroundMark x1="6833" y1="32103" x2="6833" y2="32103"/>
                        <a14:backgroundMark x1="7333" y1="31365" x2="7333" y2="31365"/>
                        <a14:backgroundMark x1="7500" y1="31365" x2="7500" y2="31365"/>
                        <a14:backgroundMark x1="15333" y1="32657" x2="15333" y2="32657"/>
                        <a14:backgroundMark x1="16500" y1="32472" x2="16500" y2="32472"/>
                        <a14:backgroundMark x1="18500" y1="32841" x2="18500" y2="32841"/>
                        <a14:backgroundMark x1="19167" y1="33579" x2="19167" y2="33579"/>
                        <a14:backgroundMark x1="19667" y1="33764" x2="19667" y2="33764"/>
                        <a14:backgroundMark x1="20500" y1="34502" x2="20500" y2="34502"/>
                        <a14:backgroundMark x1="21333" y1="34686" x2="21333" y2="34686"/>
                        <a14:backgroundMark x1="21500" y1="34871" x2="21500" y2="34871"/>
                        <a14:backgroundMark x1="21833" y1="35978" x2="21833" y2="35978"/>
                        <a14:backgroundMark x1="22167" y1="35978" x2="22167" y2="35978"/>
                        <a14:backgroundMark x1="24667" y1="36162" x2="24667" y2="36162"/>
                        <a14:backgroundMark x1="25000" y1="36162" x2="25000" y2="36162"/>
                        <a14:backgroundMark x1="23333" y1="35240" x2="23333" y2="35240"/>
                        <a14:backgroundMark x1="24167" y1="34871" x2="24167" y2="34871"/>
                        <a14:backgroundMark x1="24667" y1="34686" x2="24667" y2="34686"/>
                        <a14:backgroundMark x1="25333" y1="34317" x2="25333" y2="34317"/>
                        <a14:backgroundMark x1="74333" y1="48524" x2="74333" y2="48524"/>
                        <a14:backgroundMark x1="74000" y1="49446" x2="74000" y2="49446"/>
                        <a14:backgroundMark x1="72333" y1="51107" x2="72833" y2="50923"/>
                        <a14:backgroundMark x1="75167" y1="49077" x2="75167" y2="49077"/>
                        <a14:backgroundMark x1="76500" y1="47601" x2="76500" y2="47601"/>
                        <a14:backgroundMark x1="77167" y1="46679" x2="77167" y2="46679"/>
                        <a14:backgroundMark x1="77333" y1="46310" x2="77333" y2="46310"/>
                      </a14:backgroundRemoval>
                    </a14:imgEffect>
                    <a14:imgEffect>
                      <a14:artisticPastelsSmooth/>
                    </a14:imgEffect>
                    <a14:imgEffect>
                      <a14:sharpenSoften amount="-12000"/>
                    </a14:imgEffect>
                    <a14:imgEffect>
                      <a14:colorTemperature colorTemp="4875"/>
                    </a14:imgEffect>
                    <a14:imgEffect>
                      <a14:brightnessContrast bright="3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681" y="1784316"/>
            <a:ext cx="7488832" cy="5073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62182" y="125968"/>
              <a:ext cx="7114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РАБОТА АДМИНИСТРАЦИИ ЛИПЕЦКОЙ ОБЛАСТИ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Calibri"/>
                  <a:cs typeface="+mn-cs"/>
                </a:rPr>
                <a:t>ОСНОВНЫЕ ЦИФРЫ И ФАКТЫ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gradFill flip="none" rotWithShape="1">
          <a:gsLst>
            <a:gs pos="0">
              <a:srgbClr val="B2D0EC"/>
            </a:gs>
            <a:gs pos="49000">
              <a:schemeClr val="bg1"/>
            </a:gs>
            <a:gs pos="100000">
              <a:srgbClr val="B2D0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96310" l="1167" r="99167">
                        <a14:foregroundMark x1="44167" y1="12915" x2="44167" y2="12915"/>
                        <a14:foregroundMark x1="40833" y1="4613" x2="40833" y2="4613"/>
                        <a14:foregroundMark x1="65000" y1="6273" x2="65000" y2="6273"/>
                        <a14:foregroundMark x1="64333" y1="1476" x2="64333" y2="1476"/>
                        <a14:foregroundMark x1="8333" y1="36716" x2="8333" y2="36716"/>
                        <a14:foregroundMark x1="17333" y1="46310" x2="17333" y2="46310"/>
                        <a14:foregroundMark x1="39333" y1="15498" x2="39333" y2="15498"/>
                        <a14:foregroundMark x1="39333" y1="15498" x2="39333" y2="15498"/>
                        <a14:foregroundMark x1="39333" y1="15498" x2="39333" y2="15498"/>
                        <a14:foregroundMark x1="43167" y1="17343" x2="43167" y2="17343"/>
                        <a14:foregroundMark x1="43500" y1="17528" x2="43500" y2="17528"/>
                        <a14:foregroundMark x1="45167" y1="18266" x2="45167" y2="18266"/>
                        <a14:foregroundMark x1="47333" y1="19004" x2="47333" y2="19004"/>
                        <a14:foregroundMark x1="49667" y1="19188" x2="49667" y2="19188"/>
                        <a14:foregroundMark x1="52667" y1="19557" x2="52667" y2="19557"/>
                        <a14:foregroundMark x1="54500" y1="19742" x2="54500" y2="19742"/>
                        <a14:foregroundMark x1="55833" y1="20295" x2="55833" y2="20295"/>
                        <a14:foregroundMark x1="58167" y1="20480" x2="58167" y2="20480"/>
                        <a14:foregroundMark x1="61167" y1="20480" x2="61167" y2="20480"/>
                        <a14:foregroundMark x1="62500" y1="20480" x2="62500" y2="20480"/>
                        <a14:foregroundMark x1="64500" y1="20111" x2="64500" y2="20111"/>
                        <a14:foregroundMark x1="66000" y1="19373" x2="66000" y2="19373"/>
                        <a14:foregroundMark x1="67333" y1="19004" x2="67333" y2="19004"/>
                        <a14:foregroundMark x1="68500" y1="18819" x2="68500" y2="18819"/>
                        <a14:foregroundMark x1="69500" y1="18266" x2="69500" y2="18266"/>
                        <a14:foregroundMark x1="70667" y1="17712" x2="70667" y2="17712"/>
                        <a14:foregroundMark x1="71167" y1="17528" x2="71167" y2="17528"/>
                        <a14:foregroundMark x1="71833" y1="17343" x2="71833" y2="16605"/>
                        <a14:foregroundMark x1="72000" y1="14945" x2="71833" y2="13469"/>
                        <a14:foregroundMark x1="71000" y1="10886" x2="70500" y2="9963"/>
                        <a14:foregroundMark x1="69500" y1="8118" x2="68833" y2="6458"/>
                        <a14:foregroundMark x1="68000" y1="5166" x2="67500" y2="4797"/>
                        <a14:foregroundMark x1="67167" y1="4244" x2="67167" y2="4244"/>
                        <a14:foregroundMark x1="66500" y1="4059" x2="66500" y2="4059"/>
                        <a14:foregroundMark x1="66167" y1="4059" x2="66167" y2="4059"/>
                        <a14:foregroundMark x1="64833" y1="2399" x2="64833" y2="2399"/>
                        <a14:foregroundMark x1="65000" y1="2399" x2="65000" y2="2399"/>
                        <a14:foregroundMark x1="73667" y1="14022" x2="73667" y2="14022"/>
                        <a14:foregroundMark x1="76000" y1="30996" x2="76000" y2="30996"/>
                        <a14:foregroundMark x1="75667" y1="31734" x2="75667" y2="31734"/>
                        <a14:foregroundMark x1="75667" y1="31734" x2="75667" y2="31734"/>
                        <a14:foregroundMark x1="75500" y1="30996" x2="75500" y2="30996"/>
                        <a14:foregroundMark x1="74500" y1="29889" x2="74500" y2="29889"/>
                        <a14:foregroundMark x1="73000" y1="29889" x2="72167" y2="29889"/>
                        <a14:foregroundMark x1="70833" y1="30812" x2="70333" y2="31181"/>
                        <a14:foregroundMark x1="69333" y1="31734" x2="69333" y2="31734"/>
                        <a14:foregroundMark x1="69000" y1="32103" x2="69000" y2="32103"/>
                        <a14:foregroundMark x1="68667" y1="31919" x2="68667" y2="31919"/>
                        <a14:foregroundMark x1="68500" y1="31919" x2="68500" y2="31919"/>
                        <a14:foregroundMark x1="70167" y1="26384" x2="70667" y2="24539"/>
                        <a14:foregroundMark x1="70667" y1="24539" x2="70667" y2="24539"/>
                        <a14:foregroundMark x1="71000" y1="24170" x2="71000" y2="24170"/>
                        <a14:foregroundMark x1="71500" y1="23616" x2="72167" y2="22878"/>
                        <a14:foregroundMark x1="72833" y1="22325" x2="73833" y2="20480"/>
                        <a14:foregroundMark x1="74000" y1="20295" x2="74333" y2="19557"/>
                        <a14:foregroundMark x1="74500" y1="19188" x2="74500" y2="19188"/>
                        <a14:foregroundMark x1="75000" y1="19188" x2="74667" y2="20295"/>
                        <a14:foregroundMark x1="74500" y1="24539" x2="74500" y2="24539"/>
                        <a14:foregroundMark x1="75167" y1="24539" x2="75167" y2="24539"/>
                        <a14:foregroundMark x1="75833" y1="24723" x2="75833" y2="24723"/>
                        <a14:foregroundMark x1="76000" y1="25646" x2="76000" y2="26199"/>
                        <a14:foregroundMark x1="76000" y1="27306" x2="76000" y2="28044"/>
                        <a14:foregroundMark x1="75333" y1="30812" x2="75000" y2="32472"/>
                        <a14:foregroundMark x1="74500" y1="34686" x2="74500" y2="36347"/>
                        <a14:foregroundMark x1="74500" y1="37454" x2="74500" y2="38376"/>
                        <a14:foregroundMark x1="74500" y1="39668" x2="74500" y2="40590"/>
                        <a14:foregroundMark x1="74500" y1="41328" x2="74500" y2="41882"/>
                        <a14:foregroundMark x1="74500" y1="42620" x2="74667" y2="43542"/>
                        <a14:foregroundMark x1="74667" y1="43911" x2="74667" y2="44465"/>
                        <a14:foregroundMark x1="74667" y1="45018" x2="74667" y2="45018"/>
                        <a14:foregroundMark x1="75167" y1="45572" x2="75167" y2="46125"/>
                        <a14:foregroundMark x1="75167" y1="46863" x2="75000" y2="47417"/>
                        <a14:foregroundMark x1="74333" y1="47970" x2="74333" y2="47970"/>
                        <a14:foregroundMark x1="74167" y1="48708" x2="74167" y2="48708"/>
                        <a14:foregroundMark x1="73833" y1="49077" x2="73833" y2="49077"/>
                        <a14:foregroundMark x1="73500" y1="49446" x2="73500" y2="49446"/>
                        <a14:foregroundMark x1="72500" y1="49631" x2="72500" y2="49631"/>
                        <a14:foregroundMark x1="72333" y1="49815" x2="71167" y2="50369"/>
                        <a14:foregroundMark x1="69667" y1="50369" x2="68000" y2="50185"/>
                        <a14:foregroundMark x1="67500" y1="49815" x2="67500" y2="49815"/>
                        <a14:foregroundMark x1="66500" y1="49631" x2="66500" y2="49631"/>
                        <a14:foregroundMark x1="64833" y1="48893" x2="64833" y2="48893"/>
                        <a14:foregroundMark x1="63167" y1="47601" x2="63167" y2="47601"/>
                        <a14:foregroundMark x1="62333" y1="46310" x2="62333" y2="46310"/>
                        <a14:foregroundMark x1="61333" y1="45387" x2="61333" y2="45387"/>
                        <a14:foregroundMark x1="60167" y1="43911" x2="59167" y2="42804"/>
                        <a14:foregroundMark x1="58167" y1="42066" x2="55167" y2="40406"/>
                        <a14:foregroundMark x1="52500" y1="38561" x2="43833" y2="34871"/>
                        <a14:foregroundMark x1="42000" y1="34686" x2="37833" y2="35424"/>
                        <a14:foregroundMark x1="35500" y1="35978" x2="33333" y2="36347"/>
                        <a14:foregroundMark x1="32000" y1="36347" x2="30167" y2="36716"/>
                        <a14:foregroundMark x1="28667" y1="36900" x2="27167" y2="38007"/>
                        <a14:foregroundMark x1="26000" y1="38007" x2="24500" y2="38376"/>
                        <a14:foregroundMark x1="23333" y1="38007" x2="22167" y2="37269"/>
                        <a14:foregroundMark x1="20833" y1="36347" x2="19500" y2="36347"/>
                        <a14:foregroundMark x1="18167" y1="36347" x2="17667" y2="36347"/>
                        <a14:foregroundMark x1="17000" y1="36347" x2="16333" y2="36347"/>
                        <a14:foregroundMark x1="15500" y1="36162" x2="14500" y2="36162"/>
                        <a14:foregroundMark x1="13500" y1="35978" x2="13500" y2="35978"/>
                        <a14:foregroundMark x1="12167" y1="35240" x2="11667" y2="34686"/>
                        <a14:foregroundMark x1="11333" y1="33948" x2="10667" y2="33395"/>
                        <a14:foregroundMark x1="10333" y1="32841" x2="10333" y2="32841"/>
                        <a14:foregroundMark x1="9667" y1="32472" x2="8500" y2="32472"/>
                        <a14:foregroundMark x1="6333" y1="33026" x2="6167" y2="33948"/>
                        <a14:foregroundMark x1="67500" y1="93173" x2="67500" y2="93173"/>
                        <a14:foregroundMark x1="14667" y1="96310" x2="14667" y2="96310"/>
                        <a14:backgroundMark x1="73833" y1="50554" x2="73833" y2="50554"/>
                        <a14:backgroundMark x1="75333" y1="49262" x2="75333" y2="49262"/>
                        <a14:backgroundMark x1="4500" y1="41882" x2="4500" y2="41882"/>
                        <a14:backgroundMark x1="7167" y1="31734" x2="7167" y2="31734"/>
                        <a14:backgroundMark x1="17667" y1="35055" x2="17667" y2="35055"/>
                        <a14:backgroundMark x1="21167" y1="37823" x2="21167" y2="37823"/>
                        <a14:backgroundMark x1="14833" y1="32657" x2="14833" y2="32657"/>
                        <a14:backgroundMark x1="12500" y1="31181" x2="12500" y2="31181"/>
                        <a14:backgroundMark x1="10500" y1="31181" x2="10500" y2="31181"/>
                        <a14:backgroundMark x1="74500" y1="49262" x2="74500" y2="49262"/>
                        <a14:backgroundMark x1="72833" y1="50738" x2="72833" y2="50738"/>
                        <a14:backgroundMark x1="71833" y1="51476" x2="71833" y2="51476"/>
                        <a14:backgroundMark x1="71833" y1="51476" x2="72333" y2="51107"/>
                        <a14:backgroundMark x1="76833" y1="47048" x2="76833" y2="47048"/>
                        <a14:backgroundMark x1="5167" y1="33395" x2="5167" y2="33395"/>
                        <a14:backgroundMark x1="5667" y1="34317" x2="5667" y2="34317"/>
                        <a14:backgroundMark x1="5667" y1="34871" x2="5667" y2="34871"/>
                        <a14:backgroundMark x1="5333" y1="35240" x2="5333" y2="35240"/>
                        <a14:backgroundMark x1="4667" y1="35609" x2="4667" y2="35609"/>
                        <a14:backgroundMark x1="3833" y1="36347" x2="3833" y2="36347"/>
                        <a14:backgroundMark x1="5833" y1="33764" x2="5833" y2="33764"/>
                        <a14:backgroundMark x1="6500" y1="32657" x2="6500" y2="32657"/>
                        <a14:backgroundMark x1="6833" y1="32103" x2="6833" y2="32103"/>
                        <a14:backgroundMark x1="7333" y1="31365" x2="7333" y2="31365"/>
                        <a14:backgroundMark x1="7500" y1="31365" x2="7500" y2="31365"/>
                        <a14:backgroundMark x1="15333" y1="32657" x2="15333" y2="32657"/>
                        <a14:backgroundMark x1="16500" y1="32472" x2="16500" y2="32472"/>
                        <a14:backgroundMark x1="18500" y1="32841" x2="18500" y2="32841"/>
                        <a14:backgroundMark x1="19167" y1="33579" x2="19167" y2="33579"/>
                        <a14:backgroundMark x1="19667" y1="33764" x2="19667" y2="33764"/>
                        <a14:backgroundMark x1="20500" y1="34502" x2="20500" y2="34502"/>
                        <a14:backgroundMark x1="21333" y1="34686" x2="21333" y2="34686"/>
                        <a14:backgroundMark x1="21500" y1="34871" x2="21500" y2="34871"/>
                        <a14:backgroundMark x1="21833" y1="35978" x2="21833" y2="35978"/>
                        <a14:backgroundMark x1="22167" y1="35978" x2="22167" y2="35978"/>
                        <a14:backgroundMark x1="24667" y1="36162" x2="24667" y2="36162"/>
                        <a14:backgroundMark x1="25000" y1="36162" x2="25000" y2="36162"/>
                        <a14:backgroundMark x1="23333" y1="35240" x2="23333" y2="35240"/>
                        <a14:backgroundMark x1="24167" y1="34871" x2="24167" y2="34871"/>
                        <a14:backgroundMark x1="24667" y1="34686" x2="24667" y2="34686"/>
                        <a14:backgroundMark x1="25333" y1="34317" x2="25333" y2="34317"/>
                        <a14:backgroundMark x1="74333" y1="48524" x2="74333" y2="48524"/>
                        <a14:backgroundMark x1="74000" y1="49446" x2="74000" y2="49446"/>
                        <a14:backgroundMark x1="72333" y1="51107" x2="72833" y2="50923"/>
                        <a14:backgroundMark x1="75167" y1="49077" x2="75167" y2="49077"/>
                        <a14:backgroundMark x1="76500" y1="47601" x2="76500" y2="47601"/>
                        <a14:backgroundMark x1="77167" y1="46679" x2="77167" y2="46679"/>
                        <a14:backgroundMark x1="77333" y1="46310" x2="77333" y2="46310"/>
                      </a14:backgroundRemoval>
                    </a14:imgEffect>
                    <a14:imgEffect>
                      <a14:artisticPastelsSmooth/>
                    </a14:imgEffect>
                    <a14:imgEffect>
                      <a14:sharpenSoften amount="-12000"/>
                    </a14:imgEffect>
                    <a14:imgEffect>
                      <a14:colorTemperature colorTemp="4875"/>
                    </a14:imgEffect>
                    <a14:imgEffect>
                      <a14:brightnessContrast bright="3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574" y="1196752"/>
            <a:ext cx="7968885" cy="539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62182" y="125968"/>
              <a:ext cx="7114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ОСНОВНЫЕ ДОСТИЖЕНИЯ ЛИПЕЦКОЙ ОБЛАСТИ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Calibri"/>
                  <a:cs typeface="+mn-cs"/>
                </a:rPr>
                <a:t>ЦИФРЫ И ФАКТЫ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5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gradFill flip="none" rotWithShape="1">
          <a:gsLst>
            <a:gs pos="0">
              <a:srgbClr val="B2D0EC"/>
            </a:gs>
            <a:gs pos="55000">
              <a:schemeClr val="bg1"/>
            </a:gs>
            <a:gs pos="100000">
              <a:srgbClr val="B2D0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79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2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3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8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2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7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7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2"/>
            <a:ext cx="374651" cy="27622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prstClr val="white"/>
                </a:solidFill>
              </a:rPr>
              <a:pPr algn="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6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0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bg>
      <p:bgPr>
        <a:blipFill dpi="0" rotWithShape="1">
          <a:blip r:embed="rId2">
            <a:alphaModFix amt="30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825"/>
                    </a14:imgEffect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19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2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2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17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1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8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6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3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65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2"/>
            <a:ext cx="374651" cy="27622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prstClr val="white"/>
                </a:solidFill>
              </a:rPr>
              <a:pPr algn="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6522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bg>
      <p:bgPr>
        <a:blipFill dpi="0" rotWithShape="1">
          <a:blip r:embed="rId2">
            <a:alphaModFix amt="30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825"/>
                    </a14:imgEffect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-21273" y="6573732"/>
            <a:ext cx="379783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2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Управление экономического развития Липецкой области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1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5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>
            <a:off x="0" y="552450"/>
            <a:ext cx="1219993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 userDrawn="1"/>
        </p:nvGrpSpPr>
        <p:grpSpPr>
          <a:xfrm>
            <a:off x="10420004" y="103661"/>
            <a:ext cx="1682560" cy="394220"/>
            <a:chOff x="8014653" y="219761"/>
            <a:chExt cx="1033002" cy="2049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014653" y="268599"/>
              <a:ext cx="209412" cy="156135"/>
            </a:xfrm>
            <a:custGeom>
              <a:avLst/>
              <a:gdLst>
                <a:gd name="T0" fmla="*/ 959 w 1043"/>
                <a:gd name="T1" fmla="*/ 0 h 775"/>
                <a:gd name="T2" fmla="*/ 892 w 1043"/>
                <a:gd name="T3" fmla="*/ 556 h 775"/>
                <a:gd name="T4" fmla="*/ 324 w 1043"/>
                <a:gd name="T5" fmla="*/ 693 h 775"/>
                <a:gd name="T6" fmla="*/ 10 w 1043"/>
                <a:gd name="T7" fmla="*/ 197 h 775"/>
                <a:gd name="T8" fmla="*/ 64 w 1043"/>
                <a:gd name="T9" fmla="*/ 225 h 775"/>
                <a:gd name="T10" fmla="*/ 296 w 1043"/>
                <a:gd name="T11" fmla="*/ 359 h 775"/>
                <a:gd name="T12" fmla="*/ 334 w 1043"/>
                <a:gd name="T13" fmla="*/ 359 h 775"/>
                <a:gd name="T14" fmla="*/ 771 w 1043"/>
                <a:gd name="T15" fmla="*/ 107 h 775"/>
                <a:gd name="T16" fmla="*/ 959 w 1043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75">
                  <a:moveTo>
                    <a:pt x="959" y="0"/>
                  </a:moveTo>
                  <a:cubicBezTo>
                    <a:pt x="1043" y="154"/>
                    <a:pt x="1037" y="391"/>
                    <a:pt x="892" y="556"/>
                  </a:cubicBezTo>
                  <a:cubicBezTo>
                    <a:pt x="749" y="719"/>
                    <a:pt x="528" y="775"/>
                    <a:pt x="324" y="693"/>
                  </a:cubicBezTo>
                  <a:cubicBezTo>
                    <a:pt x="120" y="611"/>
                    <a:pt x="0" y="417"/>
                    <a:pt x="10" y="197"/>
                  </a:cubicBezTo>
                  <a:cubicBezTo>
                    <a:pt x="29" y="207"/>
                    <a:pt x="47" y="215"/>
                    <a:pt x="64" y="225"/>
                  </a:cubicBezTo>
                  <a:cubicBezTo>
                    <a:pt x="141" y="270"/>
                    <a:pt x="219" y="314"/>
                    <a:pt x="296" y="359"/>
                  </a:cubicBezTo>
                  <a:cubicBezTo>
                    <a:pt x="310" y="368"/>
                    <a:pt x="320" y="367"/>
                    <a:pt x="334" y="359"/>
                  </a:cubicBezTo>
                  <a:cubicBezTo>
                    <a:pt x="479" y="275"/>
                    <a:pt x="625" y="191"/>
                    <a:pt x="771" y="107"/>
                  </a:cubicBezTo>
                  <a:cubicBezTo>
                    <a:pt x="833" y="72"/>
                    <a:pt x="895" y="36"/>
                    <a:pt x="9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8278823" y="378855"/>
              <a:ext cx="768832" cy="9620"/>
            </a:xfrm>
            <a:custGeom>
              <a:avLst/>
              <a:gdLst>
                <a:gd name="T0" fmla="*/ 0 w 3824"/>
                <a:gd name="T1" fmla="*/ 49 h 49"/>
                <a:gd name="T2" fmla="*/ 0 w 3824"/>
                <a:gd name="T3" fmla="*/ 0 h 49"/>
                <a:gd name="T4" fmla="*/ 3824 w 3824"/>
                <a:gd name="T5" fmla="*/ 0 h 49"/>
                <a:gd name="T6" fmla="*/ 3824 w 3824"/>
                <a:gd name="T7" fmla="*/ 49 h 49"/>
                <a:gd name="T8" fmla="*/ 0 w 382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49">
                  <a:moveTo>
                    <a:pt x="0" y="49"/>
                  </a:moveTo>
                  <a:cubicBezTo>
                    <a:pt x="0" y="32"/>
                    <a:pt x="0" y="17"/>
                    <a:pt x="0" y="0"/>
                  </a:cubicBezTo>
                  <a:cubicBezTo>
                    <a:pt x="1275" y="0"/>
                    <a:pt x="2549" y="0"/>
                    <a:pt x="3824" y="0"/>
                  </a:cubicBezTo>
                  <a:cubicBezTo>
                    <a:pt x="3824" y="17"/>
                    <a:pt x="3824" y="32"/>
                    <a:pt x="3824" y="49"/>
                  </a:cubicBezTo>
                  <a:cubicBezTo>
                    <a:pt x="2550" y="49"/>
                    <a:pt x="1276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8836023" y="247880"/>
              <a:ext cx="97676" cy="103596"/>
            </a:xfrm>
            <a:custGeom>
              <a:avLst/>
              <a:gdLst>
                <a:gd name="T0" fmla="*/ 479 w 486"/>
                <a:gd name="T1" fmla="*/ 514 h 514"/>
                <a:gd name="T2" fmla="*/ 315 w 486"/>
                <a:gd name="T3" fmla="*/ 514 h 514"/>
                <a:gd name="T4" fmla="*/ 314 w 486"/>
                <a:gd name="T5" fmla="*/ 507 h 514"/>
                <a:gd name="T6" fmla="*/ 345 w 486"/>
                <a:gd name="T7" fmla="*/ 433 h 514"/>
                <a:gd name="T8" fmla="*/ 345 w 486"/>
                <a:gd name="T9" fmla="*/ 251 h 514"/>
                <a:gd name="T10" fmla="*/ 140 w 486"/>
                <a:gd name="T11" fmla="*/ 251 h 514"/>
                <a:gd name="T12" fmla="*/ 140 w 486"/>
                <a:gd name="T13" fmla="*/ 311 h 514"/>
                <a:gd name="T14" fmla="*/ 140 w 486"/>
                <a:gd name="T15" fmla="*/ 439 h 514"/>
                <a:gd name="T16" fmla="*/ 170 w 486"/>
                <a:gd name="T17" fmla="*/ 513 h 514"/>
                <a:gd name="T18" fmla="*/ 0 w 486"/>
                <a:gd name="T19" fmla="*/ 513 h 514"/>
                <a:gd name="T20" fmla="*/ 28 w 486"/>
                <a:gd name="T21" fmla="*/ 431 h 514"/>
                <a:gd name="T22" fmla="*/ 29 w 486"/>
                <a:gd name="T23" fmla="*/ 63 h 514"/>
                <a:gd name="T24" fmla="*/ 1 w 486"/>
                <a:gd name="T25" fmla="*/ 10 h 514"/>
                <a:gd name="T26" fmla="*/ 0 w 486"/>
                <a:gd name="T27" fmla="*/ 0 h 514"/>
                <a:gd name="T28" fmla="*/ 167 w 486"/>
                <a:gd name="T29" fmla="*/ 0 h 514"/>
                <a:gd name="T30" fmla="*/ 168 w 486"/>
                <a:gd name="T31" fmla="*/ 7 h 514"/>
                <a:gd name="T32" fmla="*/ 140 w 486"/>
                <a:gd name="T33" fmla="*/ 73 h 514"/>
                <a:gd name="T34" fmla="*/ 140 w 486"/>
                <a:gd name="T35" fmla="*/ 217 h 514"/>
                <a:gd name="T36" fmla="*/ 331 w 486"/>
                <a:gd name="T37" fmla="*/ 216 h 514"/>
                <a:gd name="T38" fmla="*/ 344 w 486"/>
                <a:gd name="T39" fmla="*/ 198 h 514"/>
                <a:gd name="T40" fmla="*/ 344 w 486"/>
                <a:gd name="T41" fmla="*/ 51 h 514"/>
                <a:gd name="T42" fmla="*/ 323 w 486"/>
                <a:gd name="T43" fmla="*/ 15 h 514"/>
                <a:gd name="T44" fmla="*/ 306 w 486"/>
                <a:gd name="T45" fmla="*/ 0 h 514"/>
                <a:gd name="T46" fmla="*/ 486 w 486"/>
                <a:gd name="T47" fmla="*/ 0 h 514"/>
                <a:gd name="T48" fmla="*/ 476 w 486"/>
                <a:gd name="T49" fmla="*/ 13 h 514"/>
                <a:gd name="T50" fmla="*/ 452 w 486"/>
                <a:gd name="T51" fmla="*/ 56 h 514"/>
                <a:gd name="T52" fmla="*/ 453 w 486"/>
                <a:gd name="T53" fmla="*/ 459 h 514"/>
                <a:gd name="T54" fmla="*/ 479 w 486"/>
                <a:gd name="T5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14">
                  <a:moveTo>
                    <a:pt x="479" y="514"/>
                  </a:moveTo>
                  <a:cubicBezTo>
                    <a:pt x="426" y="514"/>
                    <a:pt x="370" y="514"/>
                    <a:pt x="315" y="514"/>
                  </a:cubicBezTo>
                  <a:cubicBezTo>
                    <a:pt x="314" y="511"/>
                    <a:pt x="313" y="508"/>
                    <a:pt x="314" y="507"/>
                  </a:cubicBezTo>
                  <a:cubicBezTo>
                    <a:pt x="346" y="492"/>
                    <a:pt x="345" y="463"/>
                    <a:pt x="345" y="433"/>
                  </a:cubicBezTo>
                  <a:cubicBezTo>
                    <a:pt x="344" y="373"/>
                    <a:pt x="345" y="313"/>
                    <a:pt x="345" y="251"/>
                  </a:cubicBezTo>
                  <a:cubicBezTo>
                    <a:pt x="276" y="251"/>
                    <a:pt x="210" y="251"/>
                    <a:pt x="140" y="251"/>
                  </a:cubicBezTo>
                  <a:cubicBezTo>
                    <a:pt x="140" y="271"/>
                    <a:pt x="140" y="291"/>
                    <a:pt x="140" y="311"/>
                  </a:cubicBezTo>
                  <a:cubicBezTo>
                    <a:pt x="140" y="354"/>
                    <a:pt x="140" y="397"/>
                    <a:pt x="140" y="439"/>
                  </a:cubicBezTo>
                  <a:cubicBezTo>
                    <a:pt x="140" y="479"/>
                    <a:pt x="140" y="479"/>
                    <a:pt x="170" y="513"/>
                  </a:cubicBezTo>
                  <a:cubicBezTo>
                    <a:pt x="112" y="513"/>
                    <a:pt x="56" y="513"/>
                    <a:pt x="0" y="513"/>
                  </a:cubicBezTo>
                  <a:cubicBezTo>
                    <a:pt x="39" y="494"/>
                    <a:pt x="28" y="460"/>
                    <a:pt x="28" y="431"/>
                  </a:cubicBezTo>
                  <a:cubicBezTo>
                    <a:pt x="28" y="308"/>
                    <a:pt x="28" y="185"/>
                    <a:pt x="29" y="63"/>
                  </a:cubicBezTo>
                  <a:cubicBezTo>
                    <a:pt x="29" y="39"/>
                    <a:pt x="29" y="18"/>
                    <a:pt x="1" y="10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56" y="0"/>
                    <a:pt x="112" y="0"/>
                    <a:pt x="167" y="0"/>
                  </a:cubicBezTo>
                  <a:cubicBezTo>
                    <a:pt x="168" y="4"/>
                    <a:pt x="168" y="7"/>
                    <a:pt x="168" y="7"/>
                  </a:cubicBezTo>
                  <a:cubicBezTo>
                    <a:pt x="135" y="19"/>
                    <a:pt x="139" y="47"/>
                    <a:pt x="140" y="73"/>
                  </a:cubicBezTo>
                  <a:cubicBezTo>
                    <a:pt x="140" y="120"/>
                    <a:pt x="140" y="167"/>
                    <a:pt x="140" y="217"/>
                  </a:cubicBezTo>
                  <a:cubicBezTo>
                    <a:pt x="205" y="217"/>
                    <a:pt x="268" y="217"/>
                    <a:pt x="331" y="216"/>
                  </a:cubicBezTo>
                  <a:cubicBezTo>
                    <a:pt x="336" y="216"/>
                    <a:pt x="344" y="204"/>
                    <a:pt x="344" y="198"/>
                  </a:cubicBezTo>
                  <a:cubicBezTo>
                    <a:pt x="345" y="149"/>
                    <a:pt x="346" y="100"/>
                    <a:pt x="344" y="51"/>
                  </a:cubicBezTo>
                  <a:cubicBezTo>
                    <a:pt x="343" y="39"/>
                    <a:pt x="330" y="27"/>
                    <a:pt x="323" y="15"/>
                  </a:cubicBezTo>
                  <a:cubicBezTo>
                    <a:pt x="320" y="11"/>
                    <a:pt x="315" y="8"/>
                    <a:pt x="306" y="0"/>
                  </a:cubicBezTo>
                  <a:cubicBezTo>
                    <a:pt x="370" y="0"/>
                    <a:pt x="426" y="0"/>
                    <a:pt x="486" y="0"/>
                  </a:cubicBezTo>
                  <a:cubicBezTo>
                    <a:pt x="482" y="6"/>
                    <a:pt x="480" y="12"/>
                    <a:pt x="476" y="13"/>
                  </a:cubicBezTo>
                  <a:cubicBezTo>
                    <a:pt x="456" y="21"/>
                    <a:pt x="452" y="37"/>
                    <a:pt x="452" y="56"/>
                  </a:cubicBezTo>
                  <a:cubicBezTo>
                    <a:pt x="452" y="190"/>
                    <a:pt x="451" y="325"/>
                    <a:pt x="453" y="459"/>
                  </a:cubicBezTo>
                  <a:cubicBezTo>
                    <a:pt x="453" y="477"/>
                    <a:pt x="469" y="494"/>
                    <a:pt x="479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8639930" y="247880"/>
              <a:ext cx="86577" cy="104337"/>
            </a:xfrm>
            <a:custGeom>
              <a:avLst/>
              <a:gdLst>
                <a:gd name="T0" fmla="*/ 0 w 434"/>
                <a:gd name="T1" fmla="*/ 508 h 519"/>
                <a:gd name="T2" fmla="*/ 33 w 434"/>
                <a:gd name="T3" fmla="*/ 434 h 519"/>
                <a:gd name="T4" fmla="*/ 34 w 434"/>
                <a:gd name="T5" fmla="*/ 55 h 519"/>
                <a:gd name="T6" fmla="*/ 9 w 434"/>
                <a:gd name="T7" fmla="*/ 12 h 519"/>
                <a:gd name="T8" fmla="*/ 3 w 434"/>
                <a:gd name="T9" fmla="*/ 0 h 519"/>
                <a:gd name="T10" fmla="*/ 391 w 434"/>
                <a:gd name="T11" fmla="*/ 0 h 519"/>
                <a:gd name="T12" fmla="*/ 391 w 434"/>
                <a:gd name="T13" fmla="*/ 107 h 519"/>
                <a:gd name="T14" fmla="*/ 359 w 434"/>
                <a:gd name="T15" fmla="*/ 89 h 519"/>
                <a:gd name="T16" fmla="*/ 274 w 434"/>
                <a:gd name="T17" fmla="*/ 29 h 519"/>
                <a:gd name="T18" fmla="*/ 178 w 434"/>
                <a:gd name="T19" fmla="*/ 29 h 519"/>
                <a:gd name="T20" fmla="*/ 145 w 434"/>
                <a:gd name="T21" fmla="*/ 60 h 519"/>
                <a:gd name="T22" fmla="*/ 145 w 434"/>
                <a:gd name="T23" fmla="*/ 175 h 519"/>
                <a:gd name="T24" fmla="*/ 148 w 434"/>
                <a:gd name="T25" fmla="*/ 182 h 519"/>
                <a:gd name="T26" fmla="*/ 275 w 434"/>
                <a:gd name="T27" fmla="*/ 190 h 519"/>
                <a:gd name="T28" fmla="*/ 399 w 434"/>
                <a:gd name="T29" fmla="*/ 255 h 519"/>
                <a:gd name="T30" fmla="*/ 354 w 434"/>
                <a:gd name="T31" fmla="*/ 489 h 519"/>
                <a:gd name="T32" fmla="*/ 258 w 434"/>
                <a:gd name="T33" fmla="*/ 515 h 519"/>
                <a:gd name="T34" fmla="*/ 18 w 434"/>
                <a:gd name="T35" fmla="*/ 516 h 519"/>
                <a:gd name="T36" fmla="*/ 6 w 434"/>
                <a:gd name="T37" fmla="*/ 514 h 519"/>
                <a:gd name="T38" fmla="*/ 0 w 434"/>
                <a:gd name="T39" fmla="*/ 508 h 519"/>
                <a:gd name="T40" fmla="*/ 145 w 434"/>
                <a:gd name="T41" fmla="*/ 210 h 519"/>
                <a:gd name="T42" fmla="*/ 145 w 434"/>
                <a:gd name="T43" fmla="*/ 410 h 519"/>
                <a:gd name="T44" fmla="*/ 225 w 434"/>
                <a:gd name="T45" fmla="*/ 485 h 519"/>
                <a:gd name="T46" fmla="*/ 287 w 434"/>
                <a:gd name="T47" fmla="*/ 442 h 519"/>
                <a:gd name="T48" fmla="*/ 296 w 434"/>
                <a:gd name="T49" fmla="*/ 281 h 519"/>
                <a:gd name="T50" fmla="*/ 245 w 434"/>
                <a:gd name="T51" fmla="*/ 224 h 519"/>
                <a:gd name="T52" fmla="*/ 145 w 434"/>
                <a:gd name="T53" fmla="*/ 2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" h="519">
                  <a:moveTo>
                    <a:pt x="0" y="508"/>
                  </a:moveTo>
                  <a:cubicBezTo>
                    <a:pt x="44" y="495"/>
                    <a:pt x="33" y="462"/>
                    <a:pt x="33" y="434"/>
                  </a:cubicBezTo>
                  <a:cubicBezTo>
                    <a:pt x="34" y="307"/>
                    <a:pt x="33" y="181"/>
                    <a:pt x="34" y="55"/>
                  </a:cubicBezTo>
                  <a:cubicBezTo>
                    <a:pt x="34" y="35"/>
                    <a:pt x="33" y="17"/>
                    <a:pt x="9" y="12"/>
                  </a:cubicBezTo>
                  <a:cubicBezTo>
                    <a:pt x="7" y="11"/>
                    <a:pt x="6" y="6"/>
                    <a:pt x="3" y="0"/>
                  </a:cubicBezTo>
                  <a:cubicBezTo>
                    <a:pt x="134" y="0"/>
                    <a:pt x="262" y="0"/>
                    <a:pt x="391" y="0"/>
                  </a:cubicBezTo>
                  <a:cubicBezTo>
                    <a:pt x="391" y="35"/>
                    <a:pt x="391" y="71"/>
                    <a:pt x="391" y="107"/>
                  </a:cubicBezTo>
                  <a:cubicBezTo>
                    <a:pt x="373" y="114"/>
                    <a:pt x="365" y="107"/>
                    <a:pt x="359" y="89"/>
                  </a:cubicBezTo>
                  <a:cubicBezTo>
                    <a:pt x="340" y="36"/>
                    <a:pt x="330" y="29"/>
                    <a:pt x="274" y="29"/>
                  </a:cubicBezTo>
                  <a:cubicBezTo>
                    <a:pt x="242" y="29"/>
                    <a:pt x="210" y="30"/>
                    <a:pt x="178" y="29"/>
                  </a:cubicBezTo>
                  <a:cubicBezTo>
                    <a:pt x="156" y="29"/>
                    <a:pt x="145" y="37"/>
                    <a:pt x="145" y="60"/>
                  </a:cubicBezTo>
                  <a:cubicBezTo>
                    <a:pt x="145" y="98"/>
                    <a:pt x="145" y="137"/>
                    <a:pt x="145" y="175"/>
                  </a:cubicBezTo>
                  <a:cubicBezTo>
                    <a:pt x="145" y="177"/>
                    <a:pt x="147" y="180"/>
                    <a:pt x="148" y="182"/>
                  </a:cubicBezTo>
                  <a:cubicBezTo>
                    <a:pt x="190" y="185"/>
                    <a:pt x="233" y="185"/>
                    <a:pt x="275" y="190"/>
                  </a:cubicBezTo>
                  <a:cubicBezTo>
                    <a:pt x="324" y="195"/>
                    <a:pt x="372" y="208"/>
                    <a:pt x="399" y="255"/>
                  </a:cubicBezTo>
                  <a:cubicBezTo>
                    <a:pt x="434" y="315"/>
                    <a:pt x="429" y="452"/>
                    <a:pt x="354" y="489"/>
                  </a:cubicBezTo>
                  <a:cubicBezTo>
                    <a:pt x="325" y="503"/>
                    <a:pt x="291" y="514"/>
                    <a:pt x="258" y="515"/>
                  </a:cubicBezTo>
                  <a:cubicBezTo>
                    <a:pt x="179" y="519"/>
                    <a:pt x="98" y="516"/>
                    <a:pt x="18" y="516"/>
                  </a:cubicBezTo>
                  <a:cubicBezTo>
                    <a:pt x="14" y="516"/>
                    <a:pt x="10" y="515"/>
                    <a:pt x="6" y="514"/>
                  </a:cubicBezTo>
                  <a:cubicBezTo>
                    <a:pt x="4" y="512"/>
                    <a:pt x="2" y="510"/>
                    <a:pt x="0" y="508"/>
                  </a:cubicBezTo>
                  <a:close/>
                  <a:moveTo>
                    <a:pt x="145" y="210"/>
                  </a:moveTo>
                  <a:cubicBezTo>
                    <a:pt x="145" y="282"/>
                    <a:pt x="145" y="346"/>
                    <a:pt x="145" y="410"/>
                  </a:cubicBezTo>
                  <a:cubicBezTo>
                    <a:pt x="145" y="486"/>
                    <a:pt x="149" y="490"/>
                    <a:pt x="225" y="485"/>
                  </a:cubicBezTo>
                  <a:cubicBezTo>
                    <a:pt x="254" y="483"/>
                    <a:pt x="275" y="469"/>
                    <a:pt x="287" y="442"/>
                  </a:cubicBezTo>
                  <a:cubicBezTo>
                    <a:pt x="310" y="389"/>
                    <a:pt x="309" y="335"/>
                    <a:pt x="296" y="281"/>
                  </a:cubicBezTo>
                  <a:cubicBezTo>
                    <a:pt x="290" y="255"/>
                    <a:pt x="272" y="231"/>
                    <a:pt x="245" y="224"/>
                  </a:cubicBezTo>
                  <a:cubicBezTo>
                    <a:pt x="214" y="217"/>
                    <a:pt x="181" y="215"/>
                    <a:pt x="14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8365400" y="247880"/>
              <a:ext cx="84357" cy="105076"/>
            </a:xfrm>
            <a:custGeom>
              <a:avLst/>
              <a:gdLst>
                <a:gd name="T0" fmla="*/ 0 w 418"/>
                <a:gd name="T1" fmla="*/ 510 h 521"/>
                <a:gd name="T2" fmla="*/ 32 w 418"/>
                <a:gd name="T3" fmla="*/ 421 h 521"/>
                <a:gd name="T4" fmla="*/ 32 w 418"/>
                <a:gd name="T5" fmla="*/ 63 h 521"/>
                <a:gd name="T6" fmla="*/ 7 w 418"/>
                <a:gd name="T7" fmla="*/ 12 h 521"/>
                <a:gd name="T8" fmla="*/ 5 w 418"/>
                <a:gd name="T9" fmla="*/ 0 h 521"/>
                <a:gd name="T10" fmla="*/ 388 w 418"/>
                <a:gd name="T11" fmla="*/ 0 h 521"/>
                <a:gd name="T12" fmla="*/ 388 w 418"/>
                <a:gd name="T13" fmla="*/ 108 h 521"/>
                <a:gd name="T14" fmla="*/ 357 w 418"/>
                <a:gd name="T15" fmla="*/ 89 h 521"/>
                <a:gd name="T16" fmla="*/ 278 w 418"/>
                <a:gd name="T17" fmla="*/ 30 h 521"/>
                <a:gd name="T18" fmla="*/ 171 w 418"/>
                <a:gd name="T19" fmla="*/ 30 h 521"/>
                <a:gd name="T20" fmla="*/ 144 w 418"/>
                <a:gd name="T21" fmla="*/ 55 h 521"/>
                <a:gd name="T22" fmla="*/ 144 w 418"/>
                <a:gd name="T23" fmla="*/ 186 h 521"/>
                <a:gd name="T24" fmla="*/ 225 w 418"/>
                <a:gd name="T25" fmla="*/ 186 h 521"/>
                <a:gd name="T26" fmla="*/ 329 w 418"/>
                <a:gd name="T27" fmla="*/ 204 h 521"/>
                <a:gd name="T28" fmla="*/ 415 w 418"/>
                <a:gd name="T29" fmla="*/ 313 h 521"/>
                <a:gd name="T30" fmla="*/ 411 w 418"/>
                <a:gd name="T31" fmla="*/ 400 h 521"/>
                <a:gd name="T32" fmla="*/ 306 w 418"/>
                <a:gd name="T33" fmla="*/ 508 h 521"/>
                <a:gd name="T34" fmla="*/ 7 w 418"/>
                <a:gd name="T35" fmla="*/ 521 h 521"/>
                <a:gd name="T36" fmla="*/ 0 w 418"/>
                <a:gd name="T37" fmla="*/ 510 h 521"/>
                <a:gd name="T38" fmla="*/ 144 w 418"/>
                <a:gd name="T39" fmla="*/ 212 h 521"/>
                <a:gd name="T40" fmla="*/ 144 w 418"/>
                <a:gd name="T41" fmla="*/ 414 h 521"/>
                <a:gd name="T42" fmla="*/ 216 w 418"/>
                <a:gd name="T43" fmla="*/ 486 h 521"/>
                <a:gd name="T44" fmla="*/ 291 w 418"/>
                <a:gd name="T45" fmla="*/ 430 h 521"/>
                <a:gd name="T46" fmla="*/ 293 w 418"/>
                <a:gd name="T47" fmla="*/ 282 h 521"/>
                <a:gd name="T48" fmla="*/ 243 w 418"/>
                <a:gd name="T49" fmla="*/ 225 h 521"/>
                <a:gd name="T50" fmla="*/ 144 w 418"/>
                <a:gd name="T51" fmla="*/ 2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8" h="521">
                  <a:moveTo>
                    <a:pt x="0" y="510"/>
                  </a:moveTo>
                  <a:cubicBezTo>
                    <a:pt x="47" y="491"/>
                    <a:pt x="31" y="453"/>
                    <a:pt x="32" y="421"/>
                  </a:cubicBezTo>
                  <a:cubicBezTo>
                    <a:pt x="33" y="302"/>
                    <a:pt x="32" y="182"/>
                    <a:pt x="32" y="63"/>
                  </a:cubicBezTo>
                  <a:cubicBezTo>
                    <a:pt x="32" y="42"/>
                    <a:pt x="34" y="20"/>
                    <a:pt x="7" y="12"/>
                  </a:cubicBezTo>
                  <a:cubicBezTo>
                    <a:pt x="6" y="11"/>
                    <a:pt x="6" y="5"/>
                    <a:pt x="5" y="0"/>
                  </a:cubicBezTo>
                  <a:cubicBezTo>
                    <a:pt x="133" y="0"/>
                    <a:pt x="259" y="0"/>
                    <a:pt x="388" y="0"/>
                  </a:cubicBezTo>
                  <a:cubicBezTo>
                    <a:pt x="388" y="36"/>
                    <a:pt x="388" y="72"/>
                    <a:pt x="388" y="108"/>
                  </a:cubicBezTo>
                  <a:cubicBezTo>
                    <a:pt x="369" y="115"/>
                    <a:pt x="362" y="108"/>
                    <a:pt x="357" y="89"/>
                  </a:cubicBezTo>
                  <a:cubicBezTo>
                    <a:pt x="345" y="45"/>
                    <a:pt x="324" y="30"/>
                    <a:pt x="278" y="30"/>
                  </a:cubicBezTo>
                  <a:cubicBezTo>
                    <a:pt x="243" y="30"/>
                    <a:pt x="207" y="30"/>
                    <a:pt x="171" y="30"/>
                  </a:cubicBezTo>
                  <a:cubicBezTo>
                    <a:pt x="154" y="30"/>
                    <a:pt x="144" y="37"/>
                    <a:pt x="144" y="55"/>
                  </a:cubicBezTo>
                  <a:cubicBezTo>
                    <a:pt x="144" y="97"/>
                    <a:pt x="144" y="140"/>
                    <a:pt x="144" y="186"/>
                  </a:cubicBezTo>
                  <a:cubicBezTo>
                    <a:pt x="172" y="186"/>
                    <a:pt x="199" y="184"/>
                    <a:pt x="225" y="186"/>
                  </a:cubicBezTo>
                  <a:cubicBezTo>
                    <a:pt x="260" y="190"/>
                    <a:pt x="295" y="194"/>
                    <a:pt x="329" y="204"/>
                  </a:cubicBezTo>
                  <a:cubicBezTo>
                    <a:pt x="383" y="218"/>
                    <a:pt x="409" y="260"/>
                    <a:pt x="415" y="313"/>
                  </a:cubicBezTo>
                  <a:cubicBezTo>
                    <a:pt x="418" y="341"/>
                    <a:pt x="415" y="371"/>
                    <a:pt x="411" y="400"/>
                  </a:cubicBezTo>
                  <a:cubicBezTo>
                    <a:pt x="403" y="461"/>
                    <a:pt x="364" y="502"/>
                    <a:pt x="306" y="508"/>
                  </a:cubicBezTo>
                  <a:cubicBezTo>
                    <a:pt x="207" y="518"/>
                    <a:pt x="107" y="517"/>
                    <a:pt x="7" y="521"/>
                  </a:cubicBezTo>
                  <a:cubicBezTo>
                    <a:pt x="5" y="517"/>
                    <a:pt x="3" y="514"/>
                    <a:pt x="0" y="510"/>
                  </a:cubicBezTo>
                  <a:close/>
                  <a:moveTo>
                    <a:pt x="144" y="212"/>
                  </a:moveTo>
                  <a:cubicBezTo>
                    <a:pt x="144" y="283"/>
                    <a:pt x="144" y="349"/>
                    <a:pt x="144" y="414"/>
                  </a:cubicBezTo>
                  <a:cubicBezTo>
                    <a:pt x="144" y="487"/>
                    <a:pt x="144" y="487"/>
                    <a:pt x="216" y="486"/>
                  </a:cubicBezTo>
                  <a:cubicBezTo>
                    <a:pt x="253" y="485"/>
                    <a:pt x="286" y="465"/>
                    <a:pt x="291" y="430"/>
                  </a:cubicBezTo>
                  <a:cubicBezTo>
                    <a:pt x="297" y="381"/>
                    <a:pt x="296" y="331"/>
                    <a:pt x="293" y="282"/>
                  </a:cubicBezTo>
                  <a:cubicBezTo>
                    <a:pt x="291" y="254"/>
                    <a:pt x="270" y="232"/>
                    <a:pt x="243" y="225"/>
                  </a:cubicBezTo>
                  <a:cubicBezTo>
                    <a:pt x="212" y="217"/>
                    <a:pt x="179" y="216"/>
                    <a:pt x="144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8549653" y="247140"/>
              <a:ext cx="82137" cy="104337"/>
            </a:xfrm>
            <a:custGeom>
              <a:avLst/>
              <a:gdLst>
                <a:gd name="T0" fmla="*/ 149 w 408"/>
                <a:gd name="T1" fmla="*/ 312 h 516"/>
                <a:gd name="T2" fmla="*/ 150 w 408"/>
                <a:gd name="T3" fmla="*/ 477 h 516"/>
                <a:gd name="T4" fmla="*/ 177 w 408"/>
                <a:gd name="T5" fmla="*/ 516 h 516"/>
                <a:gd name="T6" fmla="*/ 1 w 408"/>
                <a:gd name="T7" fmla="*/ 516 h 516"/>
                <a:gd name="T8" fmla="*/ 36 w 408"/>
                <a:gd name="T9" fmla="*/ 407 h 516"/>
                <a:gd name="T10" fmla="*/ 36 w 408"/>
                <a:gd name="T11" fmla="*/ 114 h 516"/>
                <a:gd name="T12" fmla="*/ 0 w 408"/>
                <a:gd name="T13" fmla="*/ 5 h 516"/>
                <a:gd name="T14" fmla="*/ 29 w 408"/>
                <a:gd name="T15" fmla="*/ 1 h 516"/>
                <a:gd name="T16" fmla="*/ 253 w 408"/>
                <a:gd name="T17" fmla="*/ 1 h 516"/>
                <a:gd name="T18" fmla="*/ 318 w 408"/>
                <a:gd name="T19" fmla="*/ 11 h 516"/>
                <a:gd name="T20" fmla="*/ 404 w 408"/>
                <a:gd name="T21" fmla="*/ 129 h 516"/>
                <a:gd name="T22" fmla="*/ 336 w 408"/>
                <a:gd name="T23" fmla="*/ 287 h 516"/>
                <a:gd name="T24" fmla="*/ 237 w 408"/>
                <a:gd name="T25" fmla="*/ 311 h 516"/>
                <a:gd name="T26" fmla="*/ 149 w 408"/>
                <a:gd name="T27" fmla="*/ 312 h 516"/>
                <a:gd name="T28" fmla="*/ 149 w 408"/>
                <a:gd name="T29" fmla="*/ 284 h 516"/>
                <a:gd name="T30" fmla="*/ 194 w 408"/>
                <a:gd name="T31" fmla="*/ 284 h 516"/>
                <a:gd name="T32" fmla="*/ 281 w 408"/>
                <a:gd name="T33" fmla="*/ 216 h 516"/>
                <a:gd name="T34" fmla="*/ 289 w 408"/>
                <a:gd name="T35" fmla="*/ 132 h 516"/>
                <a:gd name="T36" fmla="*/ 171 w 408"/>
                <a:gd name="T37" fmla="*/ 33 h 516"/>
                <a:gd name="T38" fmla="*/ 150 w 408"/>
                <a:gd name="T39" fmla="*/ 56 h 516"/>
                <a:gd name="T40" fmla="*/ 149 w 408"/>
                <a:gd name="T41" fmla="*/ 2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16">
                  <a:moveTo>
                    <a:pt x="149" y="312"/>
                  </a:moveTo>
                  <a:cubicBezTo>
                    <a:pt x="149" y="370"/>
                    <a:pt x="147" y="424"/>
                    <a:pt x="150" y="477"/>
                  </a:cubicBezTo>
                  <a:cubicBezTo>
                    <a:pt x="151" y="490"/>
                    <a:pt x="167" y="502"/>
                    <a:pt x="177" y="516"/>
                  </a:cubicBezTo>
                  <a:cubicBezTo>
                    <a:pt x="122" y="516"/>
                    <a:pt x="66" y="516"/>
                    <a:pt x="1" y="516"/>
                  </a:cubicBezTo>
                  <a:cubicBezTo>
                    <a:pt x="54" y="487"/>
                    <a:pt x="36" y="444"/>
                    <a:pt x="36" y="407"/>
                  </a:cubicBezTo>
                  <a:cubicBezTo>
                    <a:pt x="38" y="309"/>
                    <a:pt x="38" y="211"/>
                    <a:pt x="36" y="114"/>
                  </a:cubicBezTo>
                  <a:cubicBezTo>
                    <a:pt x="36" y="77"/>
                    <a:pt x="54" y="33"/>
                    <a:pt x="0" y="5"/>
                  </a:cubicBezTo>
                  <a:cubicBezTo>
                    <a:pt x="16" y="2"/>
                    <a:pt x="23" y="1"/>
                    <a:pt x="29" y="1"/>
                  </a:cubicBezTo>
                  <a:cubicBezTo>
                    <a:pt x="104" y="0"/>
                    <a:pt x="178" y="0"/>
                    <a:pt x="253" y="1"/>
                  </a:cubicBezTo>
                  <a:cubicBezTo>
                    <a:pt x="275" y="1"/>
                    <a:pt x="297" y="5"/>
                    <a:pt x="318" y="11"/>
                  </a:cubicBezTo>
                  <a:cubicBezTo>
                    <a:pt x="375" y="29"/>
                    <a:pt x="400" y="72"/>
                    <a:pt x="404" y="129"/>
                  </a:cubicBezTo>
                  <a:cubicBezTo>
                    <a:pt x="408" y="192"/>
                    <a:pt x="395" y="260"/>
                    <a:pt x="336" y="287"/>
                  </a:cubicBezTo>
                  <a:cubicBezTo>
                    <a:pt x="305" y="301"/>
                    <a:pt x="270" y="307"/>
                    <a:pt x="237" y="311"/>
                  </a:cubicBezTo>
                  <a:cubicBezTo>
                    <a:pt x="209" y="315"/>
                    <a:pt x="180" y="312"/>
                    <a:pt x="149" y="312"/>
                  </a:cubicBezTo>
                  <a:close/>
                  <a:moveTo>
                    <a:pt x="149" y="284"/>
                  </a:moveTo>
                  <a:cubicBezTo>
                    <a:pt x="166" y="284"/>
                    <a:pt x="180" y="284"/>
                    <a:pt x="194" y="284"/>
                  </a:cubicBezTo>
                  <a:cubicBezTo>
                    <a:pt x="245" y="283"/>
                    <a:pt x="270" y="265"/>
                    <a:pt x="281" y="216"/>
                  </a:cubicBezTo>
                  <a:cubicBezTo>
                    <a:pt x="287" y="188"/>
                    <a:pt x="291" y="160"/>
                    <a:pt x="289" y="132"/>
                  </a:cubicBezTo>
                  <a:cubicBezTo>
                    <a:pt x="285" y="54"/>
                    <a:pt x="249" y="25"/>
                    <a:pt x="171" y="33"/>
                  </a:cubicBezTo>
                  <a:cubicBezTo>
                    <a:pt x="163" y="34"/>
                    <a:pt x="150" y="48"/>
                    <a:pt x="150" y="56"/>
                  </a:cubicBezTo>
                  <a:cubicBezTo>
                    <a:pt x="148" y="130"/>
                    <a:pt x="149" y="205"/>
                    <a:pt x="1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728727" y="247880"/>
              <a:ext cx="96936" cy="104337"/>
            </a:xfrm>
            <a:custGeom>
              <a:avLst/>
              <a:gdLst>
                <a:gd name="T0" fmla="*/ 0 w 479"/>
                <a:gd name="T1" fmla="*/ 517 h 518"/>
                <a:gd name="T2" fmla="*/ 172 w 479"/>
                <a:gd name="T3" fmla="*/ 99 h 518"/>
                <a:gd name="T4" fmla="*/ 183 w 479"/>
                <a:gd name="T5" fmla="*/ 61 h 518"/>
                <a:gd name="T6" fmla="*/ 161 w 479"/>
                <a:gd name="T7" fmla="*/ 13 h 518"/>
                <a:gd name="T8" fmla="*/ 155 w 479"/>
                <a:gd name="T9" fmla="*/ 0 h 518"/>
                <a:gd name="T10" fmla="*/ 297 w 479"/>
                <a:gd name="T11" fmla="*/ 0 h 518"/>
                <a:gd name="T12" fmla="*/ 479 w 479"/>
                <a:gd name="T13" fmla="*/ 516 h 518"/>
                <a:gd name="T14" fmla="*/ 360 w 479"/>
                <a:gd name="T15" fmla="*/ 516 h 518"/>
                <a:gd name="T16" fmla="*/ 307 w 479"/>
                <a:gd name="T17" fmla="*/ 352 h 518"/>
                <a:gd name="T18" fmla="*/ 278 w 479"/>
                <a:gd name="T19" fmla="*/ 329 h 518"/>
                <a:gd name="T20" fmla="*/ 155 w 479"/>
                <a:gd name="T21" fmla="*/ 329 h 518"/>
                <a:gd name="T22" fmla="*/ 125 w 479"/>
                <a:gd name="T23" fmla="*/ 352 h 518"/>
                <a:gd name="T24" fmla="*/ 88 w 479"/>
                <a:gd name="T25" fmla="*/ 498 h 518"/>
                <a:gd name="T26" fmla="*/ 66 w 479"/>
                <a:gd name="T27" fmla="*/ 518 h 518"/>
                <a:gd name="T28" fmla="*/ 0 w 479"/>
                <a:gd name="T29" fmla="*/ 517 h 518"/>
                <a:gd name="T30" fmla="*/ 221 w 479"/>
                <a:gd name="T31" fmla="*/ 91 h 518"/>
                <a:gd name="T32" fmla="*/ 215 w 479"/>
                <a:gd name="T33" fmla="*/ 91 h 518"/>
                <a:gd name="T34" fmla="*/ 144 w 479"/>
                <a:gd name="T35" fmla="*/ 296 h 518"/>
                <a:gd name="T36" fmla="*/ 289 w 479"/>
                <a:gd name="T37" fmla="*/ 296 h 518"/>
                <a:gd name="T38" fmla="*/ 221 w 479"/>
                <a:gd name="T39" fmla="*/ 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9" h="518">
                  <a:moveTo>
                    <a:pt x="0" y="517"/>
                  </a:moveTo>
                  <a:cubicBezTo>
                    <a:pt x="58" y="376"/>
                    <a:pt x="115" y="238"/>
                    <a:pt x="172" y="99"/>
                  </a:cubicBezTo>
                  <a:cubicBezTo>
                    <a:pt x="177" y="87"/>
                    <a:pt x="181" y="74"/>
                    <a:pt x="183" y="61"/>
                  </a:cubicBezTo>
                  <a:cubicBezTo>
                    <a:pt x="186" y="41"/>
                    <a:pt x="186" y="21"/>
                    <a:pt x="161" y="13"/>
                  </a:cubicBezTo>
                  <a:cubicBezTo>
                    <a:pt x="159" y="13"/>
                    <a:pt x="158" y="6"/>
                    <a:pt x="155" y="0"/>
                  </a:cubicBezTo>
                  <a:cubicBezTo>
                    <a:pt x="205" y="0"/>
                    <a:pt x="253" y="0"/>
                    <a:pt x="297" y="0"/>
                  </a:cubicBezTo>
                  <a:cubicBezTo>
                    <a:pt x="358" y="173"/>
                    <a:pt x="418" y="344"/>
                    <a:pt x="479" y="516"/>
                  </a:cubicBezTo>
                  <a:cubicBezTo>
                    <a:pt x="442" y="516"/>
                    <a:pt x="401" y="516"/>
                    <a:pt x="360" y="516"/>
                  </a:cubicBezTo>
                  <a:cubicBezTo>
                    <a:pt x="342" y="461"/>
                    <a:pt x="324" y="407"/>
                    <a:pt x="307" y="352"/>
                  </a:cubicBezTo>
                  <a:cubicBezTo>
                    <a:pt x="302" y="336"/>
                    <a:pt x="296" y="329"/>
                    <a:pt x="278" y="329"/>
                  </a:cubicBezTo>
                  <a:cubicBezTo>
                    <a:pt x="237" y="331"/>
                    <a:pt x="196" y="331"/>
                    <a:pt x="155" y="329"/>
                  </a:cubicBezTo>
                  <a:cubicBezTo>
                    <a:pt x="137" y="329"/>
                    <a:pt x="129" y="336"/>
                    <a:pt x="125" y="352"/>
                  </a:cubicBezTo>
                  <a:cubicBezTo>
                    <a:pt x="113" y="400"/>
                    <a:pt x="100" y="449"/>
                    <a:pt x="88" y="498"/>
                  </a:cubicBezTo>
                  <a:cubicBezTo>
                    <a:pt x="85" y="510"/>
                    <a:pt x="81" y="518"/>
                    <a:pt x="66" y="518"/>
                  </a:cubicBezTo>
                  <a:cubicBezTo>
                    <a:pt x="43" y="517"/>
                    <a:pt x="20" y="517"/>
                    <a:pt x="0" y="517"/>
                  </a:cubicBezTo>
                  <a:close/>
                  <a:moveTo>
                    <a:pt x="221" y="91"/>
                  </a:moveTo>
                  <a:cubicBezTo>
                    <a:pt x="219" y="91"/>
                    <a:pt x="217" y="91"/>
                    <a:pt x="215" y="91"/>
                  </a:cubicBezTo>
                  <a:cubicBezTo>
                    <a:pt x="191" y="159"/>
                    <a:pt x="168" y="226"/>
                    <a:pt x="144" y="296"/>
                  </a:cubicBezTo>
                  <a:cubicBezTo>
                    <a:pt x="195" y="296"/>
                    <a:pt x="241" y="296"/>
                    <a:pt x="289" y="296"/>
                  </a:cubicBezTo>
                  <a:cubicBezTo>
                    <a:pt x="266" y="226"/>
                    <a:pt x="244" y="159"/>
                    <a:pt x="22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8462337" y="247880"/>
              <a:ext cx="74737" cy="103596"/>
            </a:xfrm>
            <a:custGeom>
              <a:avLst/>
              <a:gdLst>
                <a:gd name="T0" fmla="*/ 0 w 371"/>
                <a:gd name="T1" fmla="*/ 0 h 516"/>
                <a:gd name="T2" fmla="*/ 358 w 371"/>
                <a:gd name="T3" fmla="*/ 0 h 516"/>
                <a:gd name="T4" fmla="*/ 358 w 371"/>
                <a:gd name="T5" fmla="*/ 108 h 516"/>
                <a:gd name="T6" fmla="*/ 328 w 371"/>
                <a:gd name="T7" fmla="*/ 92 h 516"/>
                <a:gd name="T8" fmla="*/ 244 w 371"/>
                <a:gd name="T9" fmla="*/ 30 h 516"/>
                <a:gd name="T10" fmla="*/ 159 w 371"/>
                <a:gd name="T11" fmla="*/ 31 h 516"/>
                <a:gd name="T12" fmla="*/ 140 w 371"/>
                <a:gd name="T13" fmla="*/ 49 h 516"/>
                <a:gd name="T14" fmla="*/ 139 w 371"/>
                <a:gd name="T15" fmla="*/ 220 h 516"/>
                <a:gd name="T16" fmla="*/ 297 w 371"/>
                <a:gd name="T17" fmla="*/ 211 h 516"/>
                <a:gd name="T18" fmla="*/ 297 w 371"/>
                <a:gd name="T19" fmla="*/ 256 h 516"/>
                <a:gd name="T20" fmla="*/ 139 w 371"/>
                <a:gd name="T21" fmla="*/ 247 h 516"/>
                <a:gd name="T22" fmla="*/ 139 w 371"/>
                <a:gd name="T23" fmla="*/ 296 h 516"/>
                <a:gd name="T24" fmla="*/ 139 w 371"/>
                <a:gd name="T25" fmla="*/ 445 h 516"/>
                <a:gd name="T26" fmla="*/ 175 w 371"/>
                <a:gd name="T27" fmla="*/ 485 h 516"/>
                <a:gd name="T28" fmla="*/ 282 w 371"/>
                <a:gd name="T29" fmla="*/ 485 h 516"/>
                <a:gd name="T30" fmla="*/ 328 w 371"/>
                <a:gd name="T31" fmla="*/ 447 h 516"/>
                <a:gd name="T32" fmla="*/ 343 w 371"/>
                <a:gd name="T33" fmla="*/ 400 h 516"/>
                <a:gd name="T34" fmla="*/ 371 w 371"/>
                <a:gd name="T35" fmla="*/ 400 h 516"/>
                <a:gd name="T36" fmla="*/ 371 w 371"/>
                <a:gd name="T37" fmla="*/ 516 h 516"/>
                <a:gd name="T38" fmla="*/ 2 w 371"/>
                <a:gd name="T39" fmla="*/ 516 h 516"/>
                <a:gd name="T40" fmla="*/ 1 w 371"/>
                <a:gd name="T41" fmla="*/ 510 h 516"/>
                <a:gd name="T42" fmla="*/ 28 w 371"/>
                <a:gd name="T43" fmla="*/ 433 h 516"/>
                <a:gd name="T44" fmla="*/ 28 w 371"/>
                <a:gd name="T45" fmla="*/ 65 h 516"/>
                <a:gd name="T46" fmla="*/ 2 w 371"/>
                <a:gd name="T47" fmla="*/ 12 h 516"/>
                <a:gd name="T48" fmla="*/ 0 w 371"/>
                <a:gd name="T4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516">
                  <a:moveTo>
                    <a:pt x="0" y="0"/>
                  </a:moveTo>
                  <a:cubicBezTo>
                    <a:pt x="120" y="0"/>
                    <a:pt x="238" y="0"/>
                    <a:pt x="358" y="0"/>
                  </a:cubicBezTo>
                  <a:cubicBezTo>
                    <a:pt x="358" y="36"/>
                    <a:pt x="358" y="72"/>
                    <a:pt x="358" y="108"/>
                  </a:cubicBezTo>
                  <a:cubicBezTo>
                    <a:pt x="341" y="114"/>
                    <a:pt x="333" y="109"/>
                    <a:pt x="328" y="92"/>
                  </a:cubicBezTo>
                  <a:cubicBezTo>
                    <a:pt x="313" y="40"/>
                    <a:pt x="298" y="30"/>
                    <a:pt x="244" y="30"/>
                  </a:cubicBezTo>
                  <a:cubicBezTo>
                    <a:pt x="216" y="30"/>
                    <a:pt x="187" y="29"/>
                    <a:pt x="159" y="31"/>
                  </a:cubicBezTo>
                  <a:cubicBezTo>
                    <a:pt x="152" y="32"/>
                    <a:pt x="140" y="42"/>
                    <a:pt x="140" y="49"/>
                  </a:cubicBezTo>
                  <a:cubicBezTo>
                    <a:pt x="139" y="104"/>
                    <a:pt x="139" y="159"/>
                    <a:pt x="139" y="220"/>
                  </a:cubicBezTo>
                  <a:cubicBezTo>
                    <a:pt x="193" y="217"/>
                    <a:pt x="244" y="214"/>
                    <a:pt x="297" y="211"/>
                  </a:cubicBezTo>
                  <a:cubicBezTo>
                    <a:pt x="297" y="224"/>
                    <a:pt x="297" y="241"/>
                    <a:pt x="297" y="256"/>
                  </a:cubicBezTo>
                  <a:cubicBezTo>
                    <a:pt x="247" y="253"/>
                    <a:pt x="195" y="250"/>
                    <a:pt x="139" y="247"/>
                  </a:cubicBezTo>
                  <a:cubicBezTo>
                    <a:pt x="139" y="266"/>
                    <a:pt x="139" y="281"/>
                    <a:pt x="139" y="296"/>
                  </a:cubicBezTo>
                  <a:cubicBezTo>
                    <a:pt x="139" y="346"/>
                    <a:pt x="140" y="395"/>
                    <a:pt x="139" y="445"/>
                  </a:cubicBezTo>
                  <a:cubicBezTo>
                    <a:pt x="138" y="472"/>
                    <a:pt x="152" y="484"/>
                    <a:pt x="175" y="485"/>
                  </a:cubicBezTo>
                  <a:cubicBezTo>
                    <a:pt x="210" y="487"/>
                    <a:pt x="246" y="487"/>
                    <a:pt x="282" y="485"/>
                  </a:cubicBezTo>
                  <a:cubicBezTo>
                    <a:pt x="305" y="484"/>
                    <a:pt x="321" y="470"/>
                    <a:pt x="328" y="447"/>
                  </a:cubicBezTo>
                  <a:cubicBezTo>
                    <a:pt x="333" y="431"/>
                    <a:pt x="338" y="416"/>
                    <a:pt x="343" y="400"/>
                  </a:cubicBezTo>
                  <a:cubicBezTo>
                    <a:pt x="352" y="400"/>
                    <a:pt x="361" y="400"/>
                    <a:pt x="371" y="400"/>
                  </a:cubicBezTo>
                  <a:cubicBezTo>
                    <a:pt x="371" y="439"/>
                    <a:pt x="371" y="477"/>
                    <a:pt x="371" y="516"/>
                  </a:cubicBezTo>
                  <a:cubicBezTo>
                    <a:pt x="247" y="516"/>
                    <a:pt x="124" y="516"/>
                    <a:pt x="2" y="516"/>
                  </a:cubicBezTo>
                  <a:cubicBezTo>
                    <a:pt x="2" y="513"/>
                    <a:pt x="0" y="510"/>
                    <a:pt x="1" y="510"/>
                  </a:cubicBezTo>
                  <a:cubicBezTo>
                    <a:pt x="31" y="492"/>
                    <a:pt x="28" y="462"/>
                    <a:pt x="28" y="433"/>
                  </a:cubicBezTo>
                  <a:cubicBezTo>
                    <a:pt x="27" y="311"/>
                    <a:pt x="27" y="188"/>
                    <a:pt x="28" y="65"/>
                  </a:cubicBezTo>
                  <a:cubicBezTo>
                    <a:pt x="28" y="43"/>
                    <a:pt x="28" y="22"/>
                    <a:pt x="2" y="12"/>
                  </a:cubicBezTo>
                  <a:cubicBezTo>
                    <a:pt x="1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8269943" y="244920"/>
              <a:ext cx="86577" cy="109516"/>
            </a:xfrm>
            <a:custGeom>
              <a:avLst/>
              <a:gdLst>
                <a:gd name="T0" fmla="*/ 413 w 430"/>
                <a:gd name="T1" fmla="*/ 130 h 544"/>
                <a:gd name="T2" fmla="*/ 376 w 430"/>
                <a:gd name="T3" fmla="*/ 110 h 544"/>
                <a:gd name="T4" fmla="*/ 283 w 430"/>
                <a:gd name="T5" fmla="*/ 37 h 544"/>
                <a:gd name="T6" fmla="*/ 157 w 430"/>
                <a:gd name="T7" fmla="*/ 92 h 544"/>
                <a:gd name="T8" fmla="*/ 132 w 430"/>
                <a:gd name="T9" fmla="*/ 175 h 544"/>
                <a:gd name="T10" fmla="*/ 146 w 430"/>
                <a:gd name="T11" fmla="*/ 403 h 544"/>
                <a:gd name="T12" fmla="*/ 309 w 430"/>
                <a:gd name="T13" fmla="*/ 494 h 544"/>
                <a:gd name="T14" fmla="*/ 418 w 430"/>
                <a:gd name="T15" fmla="*/ 471 h 544"/>
                <a:gd name="T16" fmla="*/ 430 w 430"/>
                <a:gd name="T17" fmla="*/ 493 h 544"/>
                <a:gd name="T18" fmla="*/ 306 w 430"/>
                <a:gd name="T19" fmla="*/ 537 h 544"/>
                <a:gd name="T20" fmla="*/ 137 w 430"/>
                <a:gd name="T21" fmla="*/ 521 h 544"/>
                <a:gd name="T22" fmla="*/ 21 w 430"/>
                <a:gd name="T23" fmla="*/ 387 h 544"/>
                <a:gd name="T24" fmla="*/ 23 w 430"/>
                <a:gd name="T25" fmla="*/ 157 h 544"/>
                <a:gd name="T26" fmla="*/ 195 w 430"/>
                <a:gd name="T27" fmla="*/ 9 h 544"/>
                <a:gd name="T28" fmla="*/ 393 w 430"/>
                <a:gd name="T29" fmla="*/ 20 h 544"/>
                <a:gd name="T30" fmla="*/ 413 w 430"/>
                <a:gd name="T31" fmla="*/ 44 h 544"/>
                <a:gd name="T32" fmla="*/ 413 w 430"/>
                <a:gd name="T33" fmla="*/ 1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0" h="544">
                  <a:moveTo>
                    <a:pt x="413" y="130"/>
                  </a:moveTo>
                  <a:cubicBezTo>
                    <a:pt x="390" y="137"/>
                    <a:pt x="381" y="130"/>
                    <a:pt x="376" y="110"/>
                  </a:cubicBezTo>
                  <a:cubicBezTo>
                    <a:pt x="364" y="59"/>
                    <a:pt x="336" y="39"/>
                    <a:pt x="283" y="37"/>
                  </a:cubicBezTo>
                  <a:cubicBezTo>
                    <a:pt x="231" y="34"/>
                    <a:pt x="183" y="43"/>
                    <a:pt x="157" y="92"/>
                  </a:cubicBezTo>
                  <a:cubicBezTo>
                    <a:pt x="144" y="118"/>
                    <a:pt x="137" y="147"/>
                    <a:pt x="132" y="175"/>
                  </a:cubicBezTo>
                  <a:cubicBezTo>
                    <a:pt x="120" y="252"/>
                    <a:pt x="121" y="329"/>
                    <a:pt x="146" y="403"/>
                  </a:cubicBezTo>
                  <a:cubicBezTo>
                    <a:pt x="170" y="474"/>
                    <a:pt x="233" y="505"/>
                    <a:pt x="309" y="494"/>
                  </a:cubicBezTo>
                  <a:cubicBezTo>
                    <a:pt x="345" y="488"/>
                    <a:pt x="380" y="479"/>
                    <a:pt x="418" y="471"/>
                  </a:cubicBezTo>
                  <a:cubicBezTo>
                    <a:pt x="420" y="475"/>
                    <a:pt x="424" y="483"/>
                    <a:pt x="430" y="493"/>
                  </a:cubicBezTo>
                  <a:cubicBezTo>
                    <a:pt x="392" y="520"/>
                    <a:pt x="350" y="532"/>
                    <a:pt x="306" y="537"/>
                  </a:cubicBezTo>
                  <a:cubicBezTo>
                    <a:pt x="249" y="544"/>
                    <a:pt x="191" y="544"/>
                    <a:pt x="137" y="521"/>
                  </a:cubicBezTo>
                  <a:cubicBezTo>
                    <a:pt x="76" y="496"/>
                    <a:pt x="38" y="449"/>
                    <a:pt x="21" y="387"/>
                  </a:cubicBezTo>
                  <a:cubicBezTo>
                    <a:pt x="0" y="311"/>
                    <a:pt x="1" y="234"/>
                    <a:pt x="23" y="157"/>
                  </a:cubicBezTo>
                  <a:cubicBezTo>
                    <a:pt x="49" y="71"/>
                    <a:pt x="108" y="21"/>
                    <a:pt x="195" y="9"/>
                  </a:cubicBezTo>
                  <a:cubicBezTo>
                    <a:pt x="261" y="0"/>
                    <a:pt x="328" y="1"/>
                    <a:pt x="393" y="20"/>
                  </a:cubicBezTo>
                  <a:cubicBezTo>
                    <a:pt x="408" y="24"/>
                    <a:pt x="414" y="29"/>
                    <a:pt x="413" y="44"/>
                  </a:cubicBezTo>
                  <a:cubicBezTo>
                    <a:pt x="412" y="73"/>
                    <a:pt x="413" y="101"/>
                    <a:pt x="413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8949979" y="247880"/>
              <a:ext cx="34779" cy="103596"/>
            </a:xfrm>
            <a:custGeom>
              <a:avLst/>
              <a:gdLst>
                <a:gd name="T0" fmla="*/ 0 w 174"/>
                <a:gd name="T1" fmla="*/ 0 h 514"/>
                <a:gd name="T2" fmla="*/ 168 w 174"/>
                <a:gd name="T3" fmla="*/ 0 h 514"/>
                <a:gd name="T4" fmla="*/ 169 w 174"/>
                <a:gd name="T5" fmla="*/ 9 h 514"/>
                <a:gd name="T6" fmla="*/ 142 w 174"/>
                <a:gd name="T7" fmla="*/ 75 h 514"/>
                <a:gd name="T8" fmla="*/ 142 w 174"/>
                <a:gd name="T9" fmla="*/ 443 h 514"/>
                <a:gd name="T10" fmla="*/ 174 w 174"/>
                <a:gd name="T11" fmla="*/ 508 h 514"/>
                <a:gd name="T12" fmla="*/ 169 w 174"/>
                <a:gd name="T13" fmla="*/ 514 h 514"/>
                <a:gd name="T14" fmla="*/ 4 w 174"/>
                <a:gd name="T15" fmla="*/ 514 h 514"/>
                <a:gd name="T16" fmla="*/ 4 w 174"/>
                <a:gd name="T17" fmla="*/ 508 h 514"/>
                <a:gd name="T18" fmla="*/ 30 w 174"/>
                <a:gd name="T19" fmla="*/ 449 h 514"/>
                <a:gd name="T20" fmla="*/ 30 w 174"/>
                <a:gd name="T21" fmla="*/ 57 h 514"/>
                <a:gd name="T22" fmla="*/ 7 w 174"/>
                <a:gd name="T23" fmla="*/ 13 h 514"/>
                <a:gd name="T24" fmla="*/ 0 w 174"/>
                <a:gd name="T2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14">
                  <a:moveTo>
                    <a:pt x="0" y="0"/>
                  </a:moveTo>
                  <a:cubicBezTo>
                    <a:pt x="59" y="0"/>
                    <a:pt x="113" y="0"/>
                    <a:pt x="168" y="0"/>
                  </a:cubicBezTo>
                  <a:cubicBezTo>
                    <a:pt x="168" y="4"/>
                    <a:pt x="169" y="8"/>
                    <a:pt x="169" y="9"/>
                  </a:cubicBezTo>
                  <a:cubicBezTo>
                    <a:pt x="141" y="23"/>
                    <a:pt x="142" y="48"/>
                    <a:pt x="142" y="75"/>
                  </a:cubicBezTo>
                  <a:cubicBezTo>
                    <a:pt x="142" y="197"/>
                    <a:pt x="142" y="320"/>
                    <a:pt x="142" y="443"/>
                  </a:cubicBezTo>
                  <a:cubicBezTo>
                    <a:pt x="142" y="468"/>
                    <a:pt x="135" y="497"/>
                    <a:pt x="174" y="508"/>
                  </a:cubicBezTo>
                  <a:cubicBezTo>
                    <a:pt x="172" y="510"/>
                    <a:pt x="171" y="512"/>
                    <a:pt x="169" y="514"/>
                  </a:cubicBezTo>
                  <a:cubicBezTo>
                    <a:pt x="114" y="514"/>
                    <a:pt x="59" y="514"/>
                    <a:pt x="4" y="514"/>
                  </a:cubicBezTo>
                  <a:cubicBezTo>
                    <a:pt x="4" y="511"/>
                    <a:pt x="3" y="508"/>
                    <a:pt x="4" y="508"/>
                  </a:cubicBezTo>
                  <a:cubicBezTo>
                    <a:pt x="31" y="496"/>
                    <a:pt x="31" y="473"/>
                    <a:pt x="30" y="449"/>
                  </a:cubicBezTo>
                  <a:cubicBezTo>
                    <a:pt x="30" y="318"/>
                    <a:pt x="30" y="188"/>
                    <a:pt x="30" y="57"/>
                  </a:cubicBezTo>
                  <a:cubicBezTo>
                    <a:pt x="30" y="37"/>
                    <a:pt x="30" y="19"/>
                    <a:pt x="7" y="13"/>
                  </a:cubicBezTo>
                  <a:cubicBezTo>
                    <a:pt x="5" y="13"/>
                    <a:pt x="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8981058" y="247140"/>
              <a:ext cx="65118" cy="106556"/>
            </a:xfrm>
            <a:custGeom>
              <a:avLst/>
              <a:gdLst>
                <a:gd name="T0" fmla="*/ 280 w 324"/>
                <a:gd name="T1" fmla="*/ 0 h 526"/>
                <a:gd name="T2" fmla="*/ 97 w 324"/>
                <a:gd name="T3" fmla="*/ 183 h 526"/>
                <a:gd name="T4" fmla="*/ 96 w 324"/>
                <a:gd name="T5" fmla="*/ 213 h 526"/>
                <a:gd name="T6" fmla="*/ 324 w 324"/>
                <a:gd name="T7" fmla="*/ 519 h 526"/>
                <a:gd name="T8" fmla="*/ 219 w 324"/>
                <a:gd name="T9" fmla="*/ 520 h 526"/>
                <a:gd name="T10" fmla="*/ 135 w 324"/>
                <a:gd name="T11" fmla="*/ 470 h 526"/>
                <a:gd name="T12" fmla="*/ 12 w 324"/>
                <a:gd name="T13" fmla="*/ 271 h 526"/>
                <a:gd name="T14" fmla="*/ 14 w 324"/>
                <a:gd name="T15" fmla="*/ 226 h 526"/>
                <a:gd name="T16" fmla="*/ 168 w 324"/>
                <a:gd name="T17" fmla="*/ 14 h 526"/>
                <a:gd name="T18" fmla="*/ 185 w 324"/>
                <a:gd name="T19" fmla="*/ 1 h 526"/>
                <a:gd name="T20" fmla="*/ 280 w 324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26">
                  <a:moveTo>
                    <a:pt x="280" y="0"/>
                  </a:moveTo>
                  <a:cubicBezTo>
                    <a:pt x="219" y="62"/>
                    <a:pt x="158" y="123"/>
                    <a:pt x="97" y="183"/>
                  </a:cubicBezTo>
                  <a:cubicBezTo>
                    <a:pt x="87" y="194"/>
                    <a:pt x="88" y="201"/>
                    <a:pt x="96" y="213"/>
                  </a:cubicBezTo>
                  <a:cubicBezTo>
                    <a:pt x="172" y="314"/>
                    <a:pt x="248" y="417"/>
                    <a:pt x="324" y="519"/>
                  </a:cubicBezTo>
                  <a:cubicBezTo>
                    <a:pt x="292" y="519"/>
                    <a:pt x="255" y="516"/>
                    <a:pt x="219" y="520"/>
                  </a:cubicBezTo>
                  <a:cubicBezTo>
                    <a:pt x="175" y="526"/>
                    <a:pt x="155" y="508"/>
                    <a:pt x="135" y="470"/>
                  </a:cubicBezTo>
                  <a:cubicBezTo>
                    <a:pt x="99" y="401"/>
                    <a:pt x="54" y="337"/>
                    <a:pt x="12" y="271"/>
                  </a:cubicBezTo>
                  <a:cubicBezTo>
                    <a:pt x="1" y="254"/>
                    <a:pt x="0" y="244"/>
                    <a:pt x="14" y="226"/>
                  </a:cubicBezTo>
                  <a:cubicBezTo>
                    <a:pt x="67" y="157"/>
                    <a:pt x="117" y="85"/>
                    <a:pt x="168" y="14"/>
                  </a:cubicBezTo>
                  <a:cubicBezTo>
                    <a:pt x="172" y="8"/>
                    <a:pt x="179" y="1"/>
                    <a:pt x="185" y="1"/>
                  </a:cubicBezTo>
                  <a:cubicBezTo>
                    <a:pt x="218" y="0"/>
                    <a:pt x="250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8017613" y="250100"/>
              <a:ext cx="184253" cy="79177"/>
            </a:xfrm>
            <a:custGeom>
              <a:avLst/>
              <a:gdLst>
                <a:gd name="T0" fmla="*/ 15 w 916"/>
                <a:gd name="T1" fmla="*/ 172 h 395"/>
                <a:gd name="T2" fmla="*/ 275 w 916"/>
                <a:gd name="T3" fmla="*/ 322 h 395"/>
                <a:gd name="T4" fmla="*/ 321 w 916"/>
                <a:gd name="T5" fmla="*/ 323 h 395"/>
                <a:gd name="T6" fmla="*/ 863 w 916"/>
                <a:gd name="T7" fmla="*/ 10 h 395"/>
                <a:gd name="T8" fmla="*/ 898 w 916"/>
                <a:gd name="T9" fmla="*/ 17 h 395"/>
                <a:gd name="T10" fmla="*/ 916 w 916"/>
                <a:gd name="T11" fmla="*/ 41 h 395"/>
                <a:gd name="T12" fmla="*/ 783 w 916"/>
                <a:gd name="T13" fmla="*/ 118 h 395"/>
                <a:gd name="T14" fmla="*/ 318 w 916"/>
                <a:gd name="T15" fmla="*/ 386 h 395"/>
                <a:gd name="T16" fmla="*/ 277 w 916"/>
                <a:gd name="T17" fmla="*/ 385 h 395"/>
                <a:gd name="T18" fmla="*/ 20 w 916"/>
                <a:gd name="T19" fmla="*/ 237 h 395"/>
                <a:gd name="T20" fmla="*/ 6 w 916"/>
                <a:gd name="T21" fmla="*/ 206 h 395"/>
                <a:gd name="T22" fmla="*/ 15 w 916"/>
                <a:gd name="T23" fmla="*/ 1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6" h="395">
                  <a:moveTo>
                    <a:pt x="15" y="172"/>
                  </a:moveTo>
                  <a:cubicBezTo>
                    <a:pt x="104" y="223"/>
                    <a:pt x="190" y="273"/>
                    <a:pt x="275" y="322"/>
                  </a:cubicBezTo>
                  <a:cubicBezTo>
                    <a:pt x="291" y="331"/>
                    <a:pt x="303" y="333"/>
                    <a:pt x="321" y="323"/>
                  </a:cubicBezTo>
                  <a:cubicBezTo>
                    <a:pt x="501" y="218"/>
                    <a:pt x="682" y="114"/>
                    <a:pt x="863" y="10"/>
                  </a:cubicBezTo>
                  <a:cubicBezTo>
                    <a:pt x="878" y="2"/>
                    <a:pt x="889" y="0"/>
                    <a:pt x="898" y="17"/>
                  </a:cubicBezTo>
                  <a:cubicBezTo>
                    <a:pt x="902" y="25"/>
                    <a:pt x="908" y="31"/>
                    <a:pt x="916" y="41"/>
                  </a:cubicBezTo>
                  <a:cubicBezTo>
                    <a:pt x="871" y="67"/>
                    <a:pt x="827" y="93"/>
                    <a:pt x="783" y="118"/>
                  </a:cubicBezTo>
                  <a:cubicBezTo>
                    <a:pt x="628" y="207"/>
                    <a:pt x="473" y="296"/>
                    <a:pt x="318" y="386"/>
                  </a:cubicBezTo>
                  <a:cubicBezTo>
                    <a:pt x="302" y="395"/>
                    <a:pt x="291" y="393"/>
                    <a:pt x="277" y="385"/>
                  </a:cubicBezTo>
                  <a:cubicBezTo>
                    <a:pt x="191" y="336"/>
                    <a:pt x="106" y="286"/>
                    <a:pt x="20" y="237"/>
                  </a:cubicBezTo>
                  <a:cubicBezTo>
                    <a:pt x="6" y="230"/>
                    <a:pt x="0" y="222"/>
                    <a:pt x="6" y="206"/>
                  </a:cubicBezTo>
                  <a:cubicBezTo>
                    <a:pt x="10" y="196"/>
                    <a:pt x="12" y="185"/>
                    <a:pt x="1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8023533" y="233081"/>
              <a:ext cx="162794" cy="71037"/>
            </a:xfrm>
            <a:custGeom>
              <a:avLst/>
              <a:gdLst>
                <a:gd name="T0" fmla="*/ 31 w 811"/>
                <a:gd name="T1" fmla="*/ 156 h 352"/>
                <a:gd name="T2" fmla="*/ 252 w 811"/>
                <a:gd name="T3" fmla="*/ 281 h 352"/>
                <a:gd name="T4" fmla="*/ 284 w 811"/>
                <a:gd name="T5" fmla="*/ 283 h 352"/>
                <a:gd name="T6" fmla="*/ 681 w 811"/>
                <a:gd name="T7" fmla="*/ 56 h 352"/>
                <a:gd name="T8" fmla="*/ 738 w 811"/>
                <a:gd name="T9" fmla="*/ 23 h 352"/>
                <a:gd name="T10" fmla="*/ 811 w 811"/>
                <a:gd name="T11" fmla="*/ 42 h 352"/>
                <a:gd name="T12" fmla="*/ 640 w 811"/>
                <a:gd name="T13" fmla="*/ 141 h 352"/>
                <a:gd name="T14" fmla="*/ 300 w 811"/>
                <a:gd name="T15" fmla="*/ 337 h 352"/>
                <a:gd name="T16" fmla="*/ 242 w 811"/>
                <a:gd name="T17" fmla="*/ 339 h 352"/>
                <a:gd name="T18" fmla="*/ 42 w 811"/>
                <a:gd name="T19" fmla="*/ 223 h 352"/>
                <a:gd name="T20" fmla="*/ 31 w 811"/>
                <a:gd name="T21" fmla="*/ 15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352">
                  <a:moveTo>
                    <a:pt x="31" y="156"/>
                  </a:moveTo>
                  <a:cubicBezTo>
                    <a:pt x="105" y="198"/>
                    <a:pt x="178" y="240"/>
                    <a:pt x="252" y="281"/>
                  </a:cubicBezTo>
                  <a:cubicBezTo>
                    <a:pt x="261" y="286"/>
                    <a:pt x="276" y="287"/>
                    <a:pt x="284" y="283"/>
                  </a:cubicBezTo>
                  <a:cubicBezTo>
                    <a:pt x="417" y="208"/>
                    <a:pt x="549" y="132"/>
                    <a:pt x="681" y="56"/>
                  </a:cubicBezTo>
                  <a:cubicBezTo>
                    <a:pt x="700" y="45"/>
                    <a:pt x="719" y="35"/>
                    <a:pt x="738" y="23"/>
                  </a:cubicBezTo>
                  <a:cubicBezTo>
                    <a:pt x="777" y="0"/>
                    <a:pt x="783" y="2"/>
                    <a:pt x="811" y="42"/>
                  </a:cubicBezTo>
                  <a:cubicBezTo>
                    <a:pt x="754" y="75"/>
                    <a:pt x="697" y="108"/>
                    <a:pt x="640" y="141"/>
                  </a:cubicBezTo>
                  <a:cubicBezTo>
                    <a:pt x="526" y="207"/>
                    <a:pt x="413" y="271"/>
                    <a:pt x="300" y="337"/>
                  </a:cubicBezTo>
                  <a:cubicBezTo>
                    <a:pt x="279" y="349"/>
                    <a:pt x="263" y="352"/>
                    <a:pt x="242" y="339"/>
                  </a:cubicBezTo>
                  <a:cubicBezTo>
                    <a:pt x="176" y="299"/>
                    <a:pt x="109" y="262"/>
                    <a:pt x="42" y="223"/>
                  </a:cubicBezTo>
                  <a:cubicBezTo>
                    <a:pt x="0" y="199"/>
                    <a:pt x="0" y="199"/>
                    <a:pt x="3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8035372" y="219761"/>
              <a:ext cx="132455" cy="58458"/>
            </a:xfrm>
            <a:custGeom>
              <a:avLst/>
              <a:gdLst>
                <a:gd name="T0" fmla="*/ 0 w 660"/>
                <a:gd name="T1" fmla="*/ 174 h 291"/>
                <a:gd name="T2" fmla="*/ 35 w 660"/>
                <a:gd name="T3" fmla="*/ 134 h 291"/>
                <a:gd name="T4" fmla="*/ 182 w 660"/>
                <a:gd name="T5" fmla="*/ 219 h 291"/>
                <a:gd name="T6" fmla="*/ 236 w 660"/>
                <a:gd name="T7" fmla="*/ 220 h 291"/>
                <a:gd name="T8" fmla="*/ 575 w 660"/>
                <a:gd name="T9" fmla="*/ 23 h 291"/>
                <a:gd name="T10" fmla="*/ 660 w 660"/>
                <a:gd name="T11" fmla="*/ 36 h 291"/>
                <a:gd name="T12" fmla="*/ 507 w 660"/>
                <a:gd name="T13" fmla="*/ 124 h 291"/>
                <a:gd name="T14" fmla="*/ 228 w 660"/>
                <a:gd name="T15" fmla="*/ 284 h 291"/>
                <a:gd name="T16" fmla="*/ 195 w 660"/>
                <a:gd name="T17" fmla="*/ 287 h 291"/>
                <a:gd name="T18" fmla="*/ 0 w 660"/>
                <a:gd name="T19" fmla="*/ 17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1">
                  <a:moveTo>
                    <a:pt x="0" y="174"/>
                  </a:moveTo>
                  <a:cubicBezTo>
                    <a:pt x="12" y="160"/>
                    <a:pt x="24" y="147"/>
                    <a:pt x="35" y="134"/>
                  </a:cubicBezTo>
                  <a:cubicBezTo>
                    <a:pt x="86" y="163"/>
                    <a:pt x="135" y="190"/>
                    <a:pt x="182" y="219"/>
                  </a:cubicBezTo>
                  <a:cubicBezTo>
                    <a:pt x="201" y="231"/>
                    <a:pt x="216" y="231"/>
                    <a:pt x="236" y="220"/>
                  </a:cubicBezTo>
                  <a:cubicBezTo>
                    <a:pt x="349" y="154"/>
                    <a:pt x="463" y="91"/>
                    <a:pt x="575" y="23"/>
                  </a:cubicBezTo>
                  <a:cubicBezTo>
                    <a:pt x="611" y="0"/>
                    <a:pt x="629" y="24"/>
                    <a:pt x="660" y="36"/>
                  </a:cubicBezTo>
                  <a:cubicBezTo>
                    <a:pt x="606" y="67"/>
                    <a:pt x="557" y="95"/>
                    <a:pt x="507" y="124"/>
                  </a:cubicBezTo>
                  <a:cubicBezTo>
                    <a:pt x="414" y="177"/>
                    <a:pt x="322" y="231"/>
                    <a:pt x="228" y="284"/>
                  </a:cubicBezTo>
                  <a:cubicBezTo>
                    <a:pt x="219" y="289"/>
                    <a:pt x="204" y="291"/>
                    <a:pt x="195" y="287"/>
                  </a:cubicBezTo>
                  <a:cubicBezTo>
                    <a:pt x="130" y="251"/>
                    <a:pt x="66" y="213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077" name="Заголовок 1"/>
          <p:cNvSpPr>
            <a:spLocks noGrp="1"/>
          </p:cNvSpPr>
          <p:nvPr>
            <p:ph type="title"/>
          </p:nvPr>
        </p:nvSpPr>
        <p:spPr bwMode="auto">
          <a:xfrm>
            <a:off x="322263" y="117475"/>
            <a:ext cx="9923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hdr="0" ft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900" kern="1200">
          <a:solidFill>
            <a:srgbClr val="3857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9pPr>
    </p:titleStyle>
    <p:bodyStyle>
      <a:lvl1pPr marL="303213" indent="-303213" algn="l" defTabSz="1217613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28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95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22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10" Type="http://schemas.openxmlformats.org/officeDocument/2006/relationships/image" Target="../media/image25.jpeg"/><Relationship Id="rId4" Type="http://schemas.openxmlformats.org/officeDocument/2006/relationships/image" Target="../media/image18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10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microsoft.com/office/2007/relationships/hdphoto" Target="../media/hdphoto6.wdp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jpeg"/><Relationship Id="rId4" Type="http://schemas.openxmlformats.org/officeDocument/2006/relationships/image" Target="../media/image20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chart" Target="../charts/chart11.xml"/><Relationship Id="rId7" Type="http://schemas.openxmlformats.org/officeDocument/2006/relationships/image" Target="../media/image28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microsoft.com/office/2007/relationships/hdphoto" Target="../media/hdphoto6.wdp"/><Relationship Id="rId11" Type="http://schemas.openxmlformats.org/officeDocument/2006/relationships/image" Target="../media/image36.jpeg"/><Relationship Id="rId5" Type="http://schemas.openxmlformats.org/officeDocument/2006/relationships/image" Target="../media/image18.png"/><Relationship Id="rId10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8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850" y="2133600"/>
            <a:ext cx="1053465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 поддержки малого и среднего предпринимательства </a:t>
            </a:r>
          </a:p>
          <a:p>
            <a:pPr algn="ctr"/>
            <a:r>
              <a:rPr lang="ru-RU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Липецкой области 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4448175" y="4362445"/>
            <a:ext cx="2857501" cy="981078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6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8C06FC-179F-4E93-A7CC-CC06BACB5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>
              <a:solidFill>
                <a:srgbClr val="385723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930126-E627-43C6-9909-46632A21CF55}"/>
              </a:ext>
            </a:extLst>
          </p:cNvPr>
          <p:cNvSpPr/>
          <p:nvPr/>
        </p:nvSpPr>
        <p:spPr>
          <a:xfrm>
            <a:off x="2916306" y="279401"/>
            <a:ext cx="5894242" cy="449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вправе применять:</a:t>
            </a:r>
          </a:p>
        </p:txBody>
      </p:sp>
      <p:sp>
        <p:nvSpPr>
          <p:cNvPr id="22" name="Шестиугольник 4">
            <a:extLst>
              <a:ext uri="{FF2B5EF4-FFF2-40B4-BE49-F238E27FC236}">
                <a16:creationId xmlns:a16="http://schemas.microsoft.com/office/drawing/2014/main" xmlns="" id="{FFE59B70-8879-4F8F-AF86-3413F8AE1563}"/>
              </a:ext>
            </a:extLst>
          </p:cNvPr>
          <p:cNvSpPr txBox="1"/>
          <p:nvPr/>
        </p:nvSpPr>
        <p:spPr>
          <a:xfrm>
            <a:off x="427524" y="1683125"/>
            <a:ext cx="11131872" cy="757513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изделий, подлежащих обязательной маркировке (табачной продукции, лекарств, обуви)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Шестиугольник 6">
            <a:extLst>
              <a:ext uri="{FF2B5EF4-FFF2-40B4-BE49-F238E27FC236}">
                <a16:creationId xmlns:a16="http://schemas.microsoft.com/office/drawing/2014/main" xmlns="" id="{825DCB5C-22EC-41A4-8FE0-02B7A7A9BBAA}"/>
              </a:ext>
            </a:extLst>
          </p:cNvPr>
          <p:cNvSpPr txBox="1"/>
          <p:nvPr/>
        </p:nvSpPr>
        <p:spPr>
          <a:xfrm>
            <a:off x="427524" y="824875"/>
            <a:ext cx="11131872" cy="757513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подакцизных товаров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Шестиугольник 8">
            <a:extLst>
              <a:ext uri="{FF2B5EF4-FFF2-40B4-BE49-F238E27FC236}">
                <a16:creationId xmlns:a16="http://schemas.microsoft.com/office/drawing/2014/main" xmlns="" id="{BB53CA62-6571-4E0E-AA48-5B820A9E1BE0}"/>
              </a:ext>
            </a:extLst>
          </p:cNvPr>
          <p:cNvSpPr txBox="1"/>
          <p:nvPr/>
        </p:nvSpPr>
        <p:spPr>
          <a:xfrm>
            <a:off x="427523" y="2581442"/>
            <a:ext cx="11131871" cy="675113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перепродаже товаров, имущественных прав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(за исключением имущества, которое использовалось для личных, домашних и иных подобных нужд)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Шестиугольник 10">
            <a:extLst>
              <a:ext uri="{FF2B5EF4-FFF2-40B4-BE49-F238E27FC236}">
                <a16:creationId xmlns:a16="http://schemas.microsoft.com/office/drawing/2014/main" xmlns="" id="{F074D134-9CEE-46D7-B140-36105E06B1A2}"/>
              </a:ext>
            </a:extLst>
          </p:cNvPr>
          <p:cNvSpPr txBox="1"/>
          <p:nvPr/>
        </p:nvSpPr>
        <p:spPr>
          <a:xfrm>
            <a:off x="427293" y="3397359"/>
            <a:ext cx="11131871" cy="675112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добыче и (или) реализации полезных ископаемых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Шестиугольник 12">
            <a:extLst>
              <a:ext uri="{FF2B5EF4-FFF2-40B4-BE49-F238E27FC236}">
                <a16:creationId xmlns:a16="http://schemas.microsoft.com/office/drawing/2014/main" xmlns="" id="{5C9DF555-F2A0-43B9-9106-80A7B1F641B6}"/>
              </a:ext>
            </a:extLst>
          </p:cNvPr>
          <p:cNvSpPr txBox="1"/>
          <p:nvPr/>
        </p:nvSpPr>
        <p:spPr>
          <a:xfrm>
            <a:off x="427293" y="5348251"/>
            <a:ext cx="11131870" cy="994172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 по доставке товара и приему денег от покупателя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(кроме случаев, когда применяется кассовая техника, зарегистрированная продавцом товара)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Шестиугольник 14">
            <a:extLst>
              <a:ext uri="{FF2B5EF4-FFF2-40B4-BE49-F238E27FC236}">
                <a16:creationId xmlns:a16="http://schemas.microsoft.com/office/drawing/2014/main" xmlns="" id="{02C0A126-219A-4D3E-8500-16A1992B9BA1}"/>
              </a:ext>
            </a:extLst>
          </p:cNvPr>
          <p:cNvSpPr txBox="1"/>
          <p:nvPr/>
        </p:nvSpPr>
        <p:spPr>
          <a:xfrm>
            <a:off x="427292" y="4213275"/>
            <a:ext cx="11131871" cy="994172"/>
          </a:xfrm>
          <a:prstGeom prst="rect">
            <a:avLst/>
          </a:prstGeom>
          <a:ln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marR="0" lvl="0" indent="-285750" algn="just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посреднические услуги на основании договоров поручения, комиссии или агентских договоров </a:t>
            </a:r>
          </a:p>
          <a:p>
            <a:pPr marL="285750" marR="0" lvl="0" indent="-28575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(кроме ситуации, когда посредник применяет кассовую технику, зарегистрированную доверителем, принципалом или комитентом);</a:t>
            </a:r>
          </a:p>
          <a:p>
            <a:pPr marL="0" marR="0" lvl="0" indent="0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0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dirty="0"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90DB5B-7213-4720-844B-7BA088CE94E7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«Легкий старт»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xmlns="" id="{C5523C50-6BA6-4113-9CBA-1D45CC0F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" y="2470264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33BE36-652E-4E0A-A0BB-717789950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" y="1714882"/>
            <a:ext cx="622361" cy="600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F4471-0996-4E3C-A999-D87C43DBF867}"/>
              </a:ext>
            </a:extLst>
          </p:cNvPr>
          <p:cNvSpPr txBox="1"/>
          <p:nvPr/>
        </p:nvSpPr>
        <p:spPr>
          <a:xfrm>
            <a:off x="954248" y="1714882"/>
            <a:ext cx="4150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– до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600</a:t>
            </a:r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тыс. руб.</a:t>
            </a:r>
          </a:p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endParaRPr lang="ru-RU" sz="1400" i="1" kern="5100" dirty="0">
              <a:solidFill>
                <a:schemeClr val="accent4"/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63AD90-3F79-4FA4-BFC0-A0A82FE91596}"/>
              </a:ext>
            </a:extLst>
          </p:cNvPr>
          <p:cNvSpPr txBox="1"/>
          <p:nvPr/>
        </p:nvSpPr>
        <p:spPr>
          <a:xfrm>
            <a:off x="921585" y="2470264"/>
            <a:ext cx="4879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Итоги реализации: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132 участника с идеей открытия своего дела, 45 победителей</a:t>
            </a:r>
          </a:p>
          <a:p>
            <a:r>
              <a:rPr lang="ru-RU" sz="1400" i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70% получателей – молодые предприниматели в возрасте до 30 лет.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57B48C5C-022E-41A7-B2CF-D350D7A8F9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" y="4301407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471269-B3EF-429E-A975-0C7FC81C3FA5}"/>
              </a:ext>
            </a:extLst>
          </p:cNvPr>
          <p:cNvSpPr txBox="1"/>
          <p:nvPr/>
        </p:nvSpPr>
        <p:spPr>
          <a:xfrm>
            <a:off x="140563" y="5874624"/>
            <a:ext cx="1894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Спортивный конный клуб «Фидель», Данковский р-он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5CE4B7A-26C6-4469-8D87-78F3966421AF}"/>
              </a:ext>
            </a:extLst>
          </p:cNvPr>
          <p:cNvSpPr txBox="1"/>
          <p:nvPr/>
        </p:nvSpPr>
        <p:spPr>
          <a:xfrm>
            <a:off x="2601767" y="5966958"/>
            <a:ext cx="1936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Пряничная мануфактура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г. Липецк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xmlns="" id="{3A32405F-BF90-4549-BF82-3E50E4C86564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02" y="4287344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82127D-DA9E-4C55-8293-574E7C3993CF}"/>
              </a:ext>
            </a:extLst>
          </p:cNvPr>
          <p:cNvSpPr txBox="1"/>
          <p:nvPr/>
        </p:nvSpPr>
        <p:spPr>
          <a:xfrm>
            <a:off x="5105082" y="5819080"/>
            <a:ext cx="1918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Кузнечный цех в рамках проекта «Возрождение старинных ремесел», Хлевенский р-он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1363291C-B04E-4565-A98C-879676C95E3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89" y="4256680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40549EB-FCF2-4AA4-8561-0A3C7744428D}"/>
              </a:ext>
            </a:extLst>
          </p:cNvPr>
          <p:cNvSpPr txBox="1"/>
          <p:nvPr/>
        </p:nvSpPr>
        <p:spPr>
          <a:xfrm>
            <a:off x="7352974" y="5950030"/>
            <a:ext cx="22167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Спортивный 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«</a:t>
            </a:r>
            <a:r>
              <a:rPr lang="ru-RU" sz="1400" kern="5100" dirty="0" err="1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Зорбинг</a:t>
            </a:r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центр»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г. Липецк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xmlns="" id="{FA4E08F8-6984-4484-94A1-2B86DF1644DC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76" y="4287344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54F42C3-63B3-4137-924A-95D11766BE27}"/>
              </a:ext>
            </a:extLst>
          </p:cNvPr>
          <p:cNvSpPr txBox="1"/>
          <p:nvPr/>
        </p:nvSpPr>
        <p:spPr>
          <a:xfrm>
            <a:off x="9569720" y="6101414"/>
            <a:ext cx="2216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Автосервис в Липецком р-не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F155DE5C-8DD1-47B5-A656-870262BB9CD3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06" y="4301407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169C637-365E-4FA9-9B9B-67897F453AAD}"/>
              </a:ext>
            </a:extLst>
          </p:cNvPr>
          <p:cNvSpPr txBox="1"/>
          <p:nvPr/>
        </p:nvSpPr>
        <p:spPr>
          <a:xfrm>
            <a:off x="140563" y="786332"/>
            <a:ext cx="531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задача: задуматься о создании собственного дела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3CEB1A0-8251-45C5-B334-14F86FDE0670}"/>
              </a:ext>
            </a:extLst>
          </p:cNvPr>
          <p:cNvSpPr txBox="1"/>
          <p:nvPr/>
        </p:nvSpPr>
        <p:spPr>
          <a:xfrm flipH="1">
            <a:off x="6647972" y="685815"/>
            <a:ext cx="5518033" cy="388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гостиниц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туризм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Торговая деятельность в населённых пунктах менее 200 человек 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автотранспортных средств и мотоциклов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 в области информации и связи 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8572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7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2211A8C-9A38-438D-918A-949EE9065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ru-RU">
              <a:solidFill>
                <a:srgbClr val="38572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45A813-CC42-4AD6-B48D-7D7F31AF061F}"/>
              </a:ext>
            </a:extLst>
          </p:cNvPr>
          <p:cNvSpPr/>
          <p:nvPr/>
        </p:nvSpPr>
        <p:spPr>
          <a:xfrm>
            <a:off x="602259" y="4222089"/>
            <a:ext cx="4752619" cy="908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Направления затрат: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и ремонт помещений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разработка проектной документации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подключение помещений к коммунальным сетям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аренда, не более 3-х месяцев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нового оборудования, мебели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материалов, инвентаря (не более 20% от общей суммы гранта)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1CF753-F993-4C75-A2FF-E9A30ABD4B24}"/>
              </a:ext>
            </a:extLst>
          </p:cNvPr>
          <p:cNvSpPr/>
          <p:nvPr/>
        </p:nvSpPr>
        <p:spPr>
          <a:xfrm>
            <a:off x="6407352" y="1662255"/>
            <a:ext cx="4913725" cy="8572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Банковский ордер или платежное поручение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Товарная накладная или фискальный документ в случае оплаты банковской картой ИП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Договор купли продажи (при наличии)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958F21-EBE0-4A44-B553-F63B5F8AD45A}"/>
              </a:ext>
            </a:extLst>
          </p:cNvPr>
          <p:cNvSpPr/>
          <p:nvPr/>
        </p:nvSpPr>
        <p:spPr>
          <a:xfrm>
            <a:off x="866933" y="158113"/>
            <a:ext cx="10034943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«Легкий старт»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E0A16B-D74D-49C3-997A-AEC5451DD06B}"/>
              </a:ext>
            </a:extLst>
          </p:cNvPr>
          <p:cNvSpPr/>
          <p:nvPr/>
        </p:nvSpPr>
        <p:spPr>
          <a:xfrm>
            <a:off x="1133070" y="701185"/>
            <a:ext cx="10034943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97DCFEC-A3DE-4EBC-AF8B-9DFA7FE2571E}"/>
              </a:ext>
            </a:extLst>
          </p:cNvPr>
          <p:cNvSpPr/>
          <p:nvPr/>
        </p:nvSpPr>
        <p:spPr>
          <a:xfrm>
            <a:off x="602259" y="1244257"/>
            <a:ext cx="4139816" cy="9082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Израсходовать грант в течение 12 месяцев  только по безналичному расчету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8D70C1C-F216-4D8F-B621-5E0E5FB0392C}"/>
              </a:ext>
            </a:extLst>
          </p:cNvPr>
          <p:cNvSpPr/>
          <p:nvPr/>
        </p:nvSpPr>
        <p:spPr>
          <a:xfrm>
            <a:off x="602259" y="2318751"/>
            <a:ext cx="4139816" cy="13738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Грант можно потратить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 Только на ведение предпринимательской деятельности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 Только по заявленному виду деятельности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0C527F2-4126-434A-926A-AC0D78915241}"/>
              </a:ext>
            </a:extLst>
          </p:cNvPr>
          <p:cNvSpPr/>
          <p:nvPr/>
        </p:nvSpPr>
        <p:spPr>
          <a:xfrm>
            <a:off x="6407352" y="883991"/>
            <a:ext cx="3863324" cy="7879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Документы-подтверждающие затраты: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C1A7C30-FBED-4594-97CC-F919C38BE41B}"/>
              </a:ext>
            </a:extLst>
          </p:cNvPr>
          <p:cNvSpPr/>
          <p:nvPr/>
        </p:nvSpPr>
        <p:spPr>
          <a:xfrm>
            <a:off x="6407352" y="2606313"/>
            <a:ext cx="4414568" cy="10801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Общая сумма затрат не менее 667 000 тыс. руб.: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600 000 средства гранта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67 000 собственные средства (не менее)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D82C9D6-82D0-4080-B54F-60486908E9D4}"/>
              </a:ext>
            </a:extLst>
          </p:cNvPr>
          <p:cNvSpPr/>
          <p:nvPr/>
        </p:nvSpPr>
        <p:spPr>
          <a:xfrm>
            <a:off x="6407352" y="3857191"/>
            <a:ext cx="4497048" cy="8289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5.Предоставлять ежеквартально отчет о расходовании гранта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19E7DF9-B382-4A5A-AF11-A46004366AFC}"/>
              </a:ext>
            </a:extLst>
          </p:cNvPr>
          <p:cNvSpPr/>
          <p:nvPr/>
        </p:nvSpPr>
        <p:spPr>
          <a:xfrm>
            <a:off x="6407352" y="4777271"/>
            <a:ext cx="4461880" cy="89943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Создать не менее 1-го рабочего места в течение 12 месяцев с момента получения гранта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0ED5EA6-3F54-486F-A046-D960B425992A}"/>
              </a:ext>
            </a:extLst>
          </p:cNvPr>
          <p:cNvSpPr/>
          <p:nvPr/>
        </p:nvSpPr>
        <p:spPr>
          <a:xfrm>
            <a:off x="6421452" y="5774795"/>
            <a:ext cx="4497048" cy="76404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Осуществлять деятельность в течение двух лет с момента получения гранта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8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549" y="127829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наставничества начинающих предпринимателей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AC7F511-24B9-4ED0-81D7-BCB3C8161FC2}"/>
              </a:ext>
            </a:extLst>
          </p:cNvPr>
          <p:cNvSpPr/>
          <p:nvPr/>
        </p:nvSpPr>
        <p:spPr>
          <a:xfrm>
            <a:off x="2234469" y="5265821"/>
            <a:ext cx="6808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Ищешь наставника или хочешь им стать?</a:t>
            </a:r>
          </a:p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(4742) 22-17-07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CA3B793-A783-4D4D-B90A-861372E8BF9B}"/>
              </a:ext>
            </a:extLst>
          </p:cNvPr>
          <p:cNvSpPr/>
          <p:nvPr/>
        </p:nvSpPr>
        <p:spPr>
          <a:xfrm>
            <a:off x="183260" y="272946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Успешный опыт собственника бизнеса / управления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крупной компании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Готовы делиться опытом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Умеют делиться опытом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Социально активные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Продолжающие развиваться и учиться новому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Готовы уделять необходимое время на общение с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наставляемым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6B759DC-81AF-4949-B87B-BB737095C9AA}"/>
              </a:ext>
            </a:extLst>
          </p:cNvPr>
          <p:cNvSpPr/>
          <p:nvPr/>
        </p:nvSpPr>
        <p:spPr>
          <a:xfrm>
            <a:off x="6279260" y="272946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использовать связи и ресурсы наставника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обсуждать идеи, задачи, стратегии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делиться проблемами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получать анализ своей деятельности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увидеть новые возможности, точки роста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Расширение сферы профессионального общения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Помощь в борьбе со страхами и преодолении</a:t>
            </a:r>
          </a:p>
          <a:p>
            <a:r>
              <a:rPr lang="ru-RU" sz="16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препятствий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E2D61D-0F5A-48C2-9CD2-AE5996D573A2}"/>
              </a:ext>
            </a:extLst>
          </p:cNvPr>
          <p:cNvSpPr txBox="1"/>
          <p:nvPr/>
        </p:nvSpPr>
        <p:spPr>
          <a:xfrm>
            <a:off x="454025" y="884270"/>
            <a:ext cx="10706866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38572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30</a:t>
            </a:r>
            <a:r>
              <a:rPr lang="ru-RU" altLang="ru-RU" sz="2800" b="1" dirty="0">
                <a:solidFill>
                  <a:srgbClr val="38572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наставников для более </a:t>
            </a:r>
            <a:r>
              <a:rPr lang="ru-RU" altLang="ru-RU" sz="4800" b="1" dirty="0">
                <a:solidFill>
                  <a:srgbClr val="38572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40</a:t>
            </a:r>
            <a:r>
              <a:rPr lang="ru-RU" altLang="ru-RU" sz="2800" b="1" dirty="0">
                <a:solidFill>
                  <a:srgbClr val="38572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наставляемых</a:t>
            </a:r>
            <a:endParaRPr lang="en-US" altLang="ru-RU" sz="2800" b="1" dirty="0">
              <a:solidFill>
                <a:srgbClr val="385723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9" name="Рисунок 8" descr="image2.jpeg">
            <a:extLst>
              <a:ext uri="{FF2B5EF4-FFF2-40B4-BE49-F238E27FC236}">
                <a16:creationId xmlns:a16="http://schemas.microsoft.com/office/drawing/2014/main" xmlns="" id="{1233947E-9E2D-4194-9C96-432DAF8C1C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7260" y="5059217"/>
            <a:ext cx="1425252" cy="145140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74F363A-DDA0-4497-B827-BA0BB15C64F7}"/>
              </a:ext>
            </a:extLst>
          </p:cNvPr>
          <p:cNvSpPr/>
          <p:nvPr/>
        </p:nvSpPr>
        <p:spPr>
          <a:xfrm>
            <a:off x="1328468" y="1715265"/>
            <a:ext cx="2579298" cy="8309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НАСТАВНИКИ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AFDDAFD-0BBD-4248-8651-3A912600D1F8}"/>
              </a:ext>
            </a:extLst>
          </p:cNvPr>
          <p:cNvSpPr/>
          <p:nvPr/>
        </p:nvSpPr>
        <p:spPr>
          <a:xfrm>
            <a:off x="8037611" y="1715265"/>
            <a:ext cx="2579298" cy="8309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ПОЛУЧАЮТ НАСТАВЛЯЕМЫЕ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1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Реестр социальных предприятий (2021 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47A919-E1CA-4B29-B7F3-4393682B878A}"/>
              </a:ext>
            </a:extLst>
          </p:cNvPr>
          <p:cNvSpPr/>
          <p:nvPr/>
        </p:nvSpPr>
        <p:spPr>
          <a:xfrm>
            <a:off x="634187" y="1318944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BE8907D-2246-492E-9166-92B1DC2B7242}"/>
              </a:ext>
            </a:extLst>
          </p:cNvPr>
          <p:cNvSpPr txBox="1"/>
          <p:nvPr/>
        </p:nvSpPr>
        <p:spPr>
          <a:xfrm>
            <a:off x="331246" y="705961"/>
            <a:ext cx="1056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До 1 мая 2021 года подача заявлений для признания субъекта МСП социальным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9CB281F-B0DC-49AB-A5FB-0320AA78CEB9}"/>
              </a:ext>
            </a:extLst>
          </p:cNvPr>
          <p:cNvSpPr/>
          <p:nvPr/>
        </p:nvSpPr>
        <p:spPr>
          <a:xfrm>
            <a:off x="331246" y="1340062"/>
            <a:ext cx="4437044" cy="1889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800000"/>
              </a:solidFill>
            </a:endParaRPr>
          </a:p>
          <a:p>
            <a:pPr algn="ctr"/>
            <a:r>
              <a:rPr lang="ru-RU" sz="2400" b="1" dirty="0">
                <a:solidFill>
                  <a:srgbClr val="385723"/>
                </a:solidFill>
                <a:latin typeface="Arial Narrow" panose="020B0606020202030204" pitchFamily="34" charset="0"/>
                <a:cs typeface="Arial" charset="0"/>
              </a:rPr>
              <a:t>Вы социальный предприниматель если: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не меньше половины сотрудников: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реализуете или производите товары для:</a:t>
            </a:r>
          </a:p>
          <a:p>
            <a:endParaRPr lang="ru-RU" sz="2400" b="1" dirty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C998C9F8-EBAE-466B-BBFF-EC2B4781BA3F}"/>
              </a:ext>
            </a:extLst>
          </p:cNvPr>
          <p:cNvSpPr/>
          <p:nvPr/>
        </p:nvSpPr>
        <p:spPr>
          <a:xfrm>
            <a:off x="5223795" y="1503295"/>
            <a:ext cx="621437" cy="48827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B4B7490F-B010-4433-9DB9-EEE309DB814F}"/>
              </a:ext>
            </a:extLst>
          </p:cNvPr>
          <p:cNvSpPr/>
          <p:nvPr/>
        </p:nvSpPr>
        <p:spPr>
          <a:xfrm>
            <a:off x="5155388" y="2455973"/>
            <a:ext cx="621437" cy="48827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230DD11-CB40-4C82-A3F5-D0FA52985FA8}"/>
              </a:ext>
            </a:extLst>
          </p:cNvPr>
          <p:cNvSpPr/>
          <p:nvPr/>
        </p:nvSpPr>
        <p:spPr>
          <a:xfrm>
            <a:off x="6163923" y="1358733"/>
            <a:ext cx="5885895" cy="1889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rgbClr val="800000"/>
              </a:solidFill>
            </a:endParaRPr>
          </a:p>
          <a:p>
            <a:r>
              <a:rPr lang="ru-RU" sz="2000" dirty="0">
                <a:solidFill>
                  <a:srgbClr val="800000"/>
                </a:solidFill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лица с ограниченными возможностями здоровья;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одинокие и многодетные родители;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пенсионеры и люди предпенсионного возраста;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выпускники детских домов;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малоимущие;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беженцы и вынужденные переселенцы</a:t>
            </a:r>
          </a:p>
          <a:p>
            <a:pPr lvl="0"/>
            <a:endParaRPr lang="ru-RU" sz="2000" dirty="0">
              <a:solidFill>
                <a:srgbClr val="800000"/>
              </a:solidFill>
            </a:endParaRPr>
          </a:p>
          <a:p>
            <a:pPr lvl="0"/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72A7D9F-557D-40F5-BF3B-123075943E53}"/>
              </a:ext>
            </a:extLst>
          </p:cNvPr>
          <p:cNvSpPr/>
          <p:nvPr/>
        </p:nvSpPr>
        <p:spPr>
          <a:xfrm>
            <a:off x="7757080" y="4086558"/>
            <a:ext cx="4730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Финансовой, информационной, имущественной, методической поддержки;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Содействия в развитии межрегионального сотрудничества, поиске деловых партнеров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Профессионального обучения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9C69CE-05FE-48A1-AAE3-69140AF99E10}"/>
              </a:ext>
            </a:extLst>
          </p:cNvPr>
          <p:cNvSpPr txBox="1"/>
          <p:nvPr/>
        </p:nvSpPr>
        <p:spPr>
          <a:xfrm>
            <a:off x="8112455" y="3495569"/>
            <a:ext cx="4526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ПОЛУЧАЕТЕ ВОЗМОЖНОСТЬ: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45725B0-0894-4449-891D-2F6544DFB607}"/>
              </a:ext>
            </a:extLst>
          </p:cNvPr>
          <p:cNvSpPr/>
          <p:nvPr/>
        </p:nvSpPr>
        <p:spPr>
          <a:xfrm>
            <a:off x="260283" y="3919623"/>
            <a:ext cx="6598087" cy="401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Образование: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частные детские сады, кружки,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доп.образование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7D9123E-5D70-4DF1-8615-54720CCB9E0B}"/>
              </a:ext>
            </a:extLst>
          </p:cNvPr>
          <p:cNvSpPr/>
          <p:nvPr/>
        </p:nvSpPr>
        <p:spPr>
          <a:xfrm>
            <a:off x="260282" y="4590960"/>
            <a:ext cx="6598087" cy="401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Поддержка материнства и детства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C5D902F-7E6A-4EF6-B74E-72D9CD1F3BBA}"/>
              </a:ext>
            </a:extLst>
          </p:cNvPr>
          <p:cNvSpPr/>
          <p:nvPr/>
        </p:nvSpPr>
        <p:spPr>
          <a:xfrm>
            <a:off x="260285" y="5128765"/>
            <a:ext cx="6598087" cy="57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Социальная адаптация: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социально-медицинские, психолого-педагогические услуги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C0D6507-F296-4EAE-9485-263DFB6976E8}"/>
              </a:ext>
            </a:extLst>
          </p:cNvPr>
          <p:cNvSpPr/>
          <p:nvPr/>
        </p:nvSpPr>
        <p:spPr>
          <a:xfrm>
            <a:off x="260285" y="5900431"/>
            <a:ext cx="6598087" cy="57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Производство и (или) реализация медицинской техники, протезно-ортопедических изделий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652DB9-BD91-41C2-9421-FC5C1AB27558}"/>
              </a:ext>
            </a:extLst>
          </p:cNvPr>
          <p:cNvSpPr txBox="1"/>
          <p:nvPr/>
        </p:nvSpPr>
        <p:spPr>
          <a:xfrm>
            <a:off x="260282" y="3278107"/>
            <a:ext cx="7496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  <a:latin typeface="Arial Narrow" panose="020B0606020202030204" pitchFamily="34" charset="0"/>
              </a:rPr>
              <a:t>СФЕРЫ ДЕЯТЕЛЬНОСТИ, СПОСОБСТВУЮЩИЕ РЕШЕНИЮ СОЦИАЛЬНЫХ ПРОБЛЕМ ОБЩЕСТВА ( не менее 50% в доходах):</a:t>
            </a:r>
          </a:p>
        </p:txBody>
      </p:sp>
    </p:spTree>
    <p:extLst>
      <p:ext uri="{BB962C8B-B14F-4D97-AF65-F5344CB8AC3E}">
        <p14:creationId xmlns:p14="http://schemas.microsoft.com/office/powerpoint/2010/main" val="96817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«Инвестиционный» (2021 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xmlns="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5" y="2011279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" y="1314051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0F2774-A977-451B-859B-4BB81C82A206}"/>
              </a:ext>
            </a:extLst>
          </p:cNvPr>
          <p:cNvSpPr txBox="1"/>
          <p:nvPr/>
        </p:nvSpPr>
        <p:spPr>
          <a:xfrm>
            <a:off x="856590" y="1358801"/>
            <a:ext cx="59063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до 15 млн. руб.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BF00CB-731D-42CD-B17F-D1E0949BCE57}"/>
              </a:ext>
            </a:extLst>
          </p:cNvPr>
          <p:cNvSpPr txBox="1"/>
          <p:nvPr/>
        </p:nvSpPr>
        <p:spPr>
          <a:xfrm>
            <a:off x="999815" y="3712399"/>
            <a:ext cx="430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Приоритетные отрасли:</a:t>
            </a:r>
            <a:endParaRPr lang="ru-RU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F3B34D-28CA-4FED-AF86-18A4984E3F2A}"/>
              </a:ext>
            </a:extLst>
          </p:cNvPr>
          <p:cNvSpPr txBox="1"/>
          <p:nvPr/>
        </p:nvSpPr>
        <p:spPr>
          <a:xfrm>
            <a:off x="121525" y="6096968"/>
            <a:ext cx="221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Инновационная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BE8907D-2246-492E-9166-92B1DC2B7242}"/>
              </a:ext>
            </a:extLst>
          </p:cNvPr>
          <p:cNvSpPr txBox="1"/>
          <p:nvPr/>
        </p:nvSpPr>
        <p:spPr>
          <a:xfrm>
            <a:off x="140563" y="786332"/>
            <a:ext cx="1033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Основная задача: реализация значимых для региона инвестиционных проектов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7DB00D6-E3BC-4522-88C6-AA1EA28A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4425711"/>
            <a:ext cx="2216746" cy="15624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xmlns="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" y="3438655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AE0B800-6F00-4CCB-94ED-3949CBDBD34E}"/>
              </a:ext>
            </a:extLst>
          </p:cNvPr>
          <p:cNvSpPr txBox="1"/>
          <p:nvPr/>
        </p:nvSpPr>
        <p:spPr>
          <a:xfrm>
            <a:off x="928162" y="2093567"/>
            <a:ext cx="3814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sz="2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119156C-5DED-47A7-9025-BDF34A7B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49" y="4425711"/>
            <a:ext cx="2216746" cy="156240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9EC4137-8B4D-497B-9692-F8C93B5093C0}"/>
              </a:ext>
            </a:extLst>
          </p:cNvPr>
          <p:cNvSpPr txBox="1"/>
          <p:nvPr/>
        </p:nvSpPr>
        <p:spPr>
          <a:xfrm>
            <a:off x="4995763" y="6061543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Обрабатывающие производства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39AA2A1A-34F4-48C0-B09A-21813DE7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6" y="4425711"/>
            <a:ext cx="2216746" cy="159321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EF45330-FA08-4147-B5E0-04AB2F8DBF00}"/>
              </a:ext>
            </a:extLst>
          </p:cNvPr>
          <p:cNvSpPr txBox="1"/>
          <p:nvPr/>
        </p:nvSpPr>
        <p:spPr>
          <a:xfrm>
            <a:off x="2558644" y="6096967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Внутренний и въездной туризм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81AB0BFA-BAEF-4481-8359-47D6C907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92" y="4425711"/>
            <a:ext cx="2305667" cy="15315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4741E94-EA11-4E1A-87F5-2D0E8520487A}"/>
              </a:ext>
            </a:extLst>
          </p:cNvPr>
          <p:cNvSpPr txBox="1"/>
          <p:nvPr/>
        </p:nvSpPr>
        <p:spPr>
          <a:xfrm>
            <a:off x="7432882" y="6000526"/>
            <a:ext cx="234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Шеринг (авто, самокаты, велосипеды)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B97FDA0-FBA9-4F23-ABF5-C1369D43F0EE}"/>
              </a:ext>
            </a:extLst>
          </p:cNvPr>
          <p:cNvSpPr txBox="1"/>
          <p:nvPr/>
        </p:nvSpPr>
        <p:spPr>
          <a:xfrm>
            <a:off x="3384137" y="1804105"/>
            <a:ext cx="4802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 – 30%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использование средств гранта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ввода в эксплуатацию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осуществление деятельности – 5 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создание 1 рабочего места на 2 млн. руб. гранта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671389E3-F1AB-4D73-9312-EDC6DA8A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257" y="4425711"/>
            <a:ext cx="2074253" cy="155358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6439A84-75A3-4C63-B164-45EA50772789}"/>
              </a:ext>
            </a:extLst>
          </p:cNvPr>
          <p:cNvSpPr txBox="1"/>
          <p:nvPr/>
        </p:nvSpPr>
        <p:spPr>
          <a:xfrm>
            <a:off x="9993256" y="6041414"/>
            <a:ext cx="2074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Социальная</a:t>
            </a:r>
          </a:p>
        </p:txBody>
      </p:sp>
    </p:spTree>
    <p:extLst>
      <p:ext uri="{BB962C8B-B14F-4D97-AF65-F5344CB8AC3E}">
        <p14:creationId xmlns:p14="http://schemas.microsoft.com/office/powerpoint/2010/main" val="106115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социальным предприятиям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xmlns="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1736822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" y="976214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0F2774-A977-451B-859B-4BB81C82A206}"/>
              </a:ext>
            </a:extLst>
          </p:cNvPr>
          <p:cNvSpPr txBox="1"/>
          <p:nvPr/>
        </p:nvSpPr>
        <p:spPr>
          <a:xfrm>
            <a:off x="835668" y="1031955"/>
            <a:ext cx="59063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от 100 до 500 тыс. руб.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BF00CB-731D-42CD-B17F-D1E0949BCE57}"/>
              </a:ext>
            </a:extLst>
          </p:cNvPr>
          <p:cNvSpPr txBox="1"/>
          <p:nvPr/>
        </p:nvSpPr>
        <p:spPr>
          <a:xfrm>
            <a:off x="936188" y="3033926"/>
            <a:ext cx="430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Направления расходования:</a:t>
            </a:r>
            <a:endParaRPr lang="ru-RU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F3B34D-28CA-4FED-AF86-18A4984E3F2A}"/>
              </a:ext>
            </a:extLst>
          </p:cNvPr>
          <p:cNvSpPr txBox="1"/>
          <p:nvPr/>
        </p:nvSpPr>
        <p:spPr>
          <a:xfrm>
            <a:off x="65781" y="567531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Аренда нежилых помещений</a:t>
            </a: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xmlns="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" y="2876136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AE0B800-6F00-4CCB-94ED-3949CBDBD34E}"/>
              </a:ext>
            </a:extLst>
          </p:cNvPr>
          <p:cNvSpPr txBox="1"/>
          <p:nvPr/>
        </p:nvSpPr>
        <p:spPr>
          <a:xfrm>
            <a:off x="880589" y="1628525"/>
            <a:ext cx="3814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EF45330-FA08-4147-B5E0-04AB2F8DBF00}"/>
              </a:ext>
            </a:extLst>
          </p:cNvPr>
          <p:cNvSpPr txBox="1"/>
          <p:nvPr/>
        </p:nvSpPr>
        <p:spPr>
          <a:xfrm>
            <a:off x="2428290" y="5683651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Ремонт, приобретение строительных материалов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B97FDA0-FBA9-4F23-ABF5-C1369D43F0EE}"/>
              </a:ext>
            </a:extLst>
          </p:cNvPr>
          <p:cNvSpPr txBox="1"/>
          <p:nvPr/>
        </p:nvSpPr>
        <p:spPr>
          <a:xfrm>
            <a:off x="2971183" y="1711500"/>
            <a:ext cx="65149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внесение в реестр социальных предприятий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прохождение обучения (не позднее чем за год до получения гранта)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осуществлять деятельность не менее 3-х 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50%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C6381D-A8F2-4DE5-BA01-BF928E8C24AA}"/>
              </a:ext>
            </a:extLst>
          </p:cNvPr>
          <p:cNvSpPr txBox="1"/>
          <p:nvPr/>
        </p:nvSpPr>
        <p:spPr>
          <a:xfrm>
            <a:off x="5101754" y="5560902"/>
            <a:ext cx="2216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Приобретение  и аренда основных средств для реализации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C54FA0-2E5D-4676-9C32-92838768D967}"/>
              </a:ext>
            </a:extLst>
          </p:cNvPr>
          <p:cNvSpPr txBox="1"/>
          <p:nvPr/>
        </p:nvSpPr>
        <p:spPr>
          <a:xfrm>
            <a:off x="9980073" y="557974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Оплата коммунальных услуг и услуг связи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7B3FB7-4D34-48CE-9500-337A84D47DBE}"/>
              </a:ext>
            </a:extLst>
          </p:cNvPr>
          <p:cNvSpPr txBox="1"/>
          <p:nvPr/>
        </p:nvSpPr>
        <p:spPr>
          <a:xfrm>
            <a:off x="7562995" y="5579749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Технологическое присоединение к инженерным сетям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3C1BE1-03B2-41E6-8139-08904ACE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4018508"/>
            <a:ext cx="2141964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8827533-A584-436C-80E8-38F9B40A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41" y="4018508"/>
            <a:ext cx="2216746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CA53961-C95F-4DF3-B8B1-140E0A72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77" y="4005594"/>
            <a:ext cx="2083582" cy="14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CF2B9ACB-F170-41B7-A408-8AE5B577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80" y="4018508"/>
            <a:ext cx="2362135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70E0B695-452A-4C22-8D92-8ADBEC6F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73" y="4047232"/>
            <a:ext cx="2211927" cy="14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86025" y="-11767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ru-RU" dirty="0">
              <a:solidFill>
                <a:srgbClr val="385723"/>
              </a:solidFill>
            </a:endParaRP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51B1F9B3-11BB-4960-BF0F-8729702E5478}"/>
              </a:ext>
            </a:extLst>
          </p:cNvPr>
          <p:cNvSpPr/>
          <p:nvPr/>
        </p:nvSpPr>
        <p:spPr>
          <a:xfrm>
            <a:off x="7048525" y="1037433"/>
            <a:ext cx="4674043" cy="945480"/>
          </a:xfrm>
          <a:prstGeom prst="parallelogram">
            <a:avLst/>
          </a:prstGeom>
          <a:solidFill>
            <a:srgbClr val="E4E4E4"/>
          </a:solidFill>
          <a:ln w="25400" cap="flat" cmpd="sng" algn="ctr">
            <a:noFill/>
            <a:prstDash val="solid"/>
          </a:ln>
          <a:effectLst>
            <a:outerShdw blurRad="63500" dist="76200" dir="1200000" sx="99000" sy="99000" algn="tl" rotWithShape="0">
              <a:prstClr val="black">
                <a:alpha val="38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8572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Содержит актуальный перечень мер региональной и федеральной поддержки </a:t>
            </a:r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9C130C69-AFF5-4DE8-861F-F8CAC84134FC}"/>
              </a:ext>
            </a:extLst>
          </p:cNvPr>
          <p:cNvSpPr/>
          <p:nvPr/>
        </p:nvSpPr>
        <p:spPr>
          <a:xfrm>
            <a:off x="7077630" y="3623094"/>
            <a:ext cx="4662113" cy="945480"/>
          </a:xfrm>
          <a:prstGeom prst="parallelogram">
            <a:avLst/>
          </a:prstGeom>
          <a:solidFill>
            <a:srgbClr val="E4E4E4"/>
          </a:solidFill>
          <a:ln w="25400" cap="flat" cmpd="sng" algn="ctr">
            <a:noFill/>
            <a:prstDash val="solid"/>
          </a:ln>
          <a:effectLst>
            <a:outerShdw blurRad="63500" dist="76200" dir="1200000" sx="99000" sy="99000" algn="tl" rotWithShape="0">
              <a:prstClr val="black">
                <a:alpha val="38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8572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Возможность создать личный кабинет и получать рассылку о мероприятиях</a:t>
            </a: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8246BAC1-E9AA-4AEF-B922-943AF914C07A}"/>
              </a:ext>
            </a:extLst>
          </p:cNvPr>
          <p:cNvSpPr/>
          <p:nvPr/>
        </p:nvSpPr>
        <p:spPr>
          <a:xfrm>
            <a:off x="7048525" y="2337112"/>
            <a:ext cx="4674043" cy="945480"/>
          </a:xfrm>
          <a:prstGeom prst="parallelogram">
            <a:avLst/>
          </a:prstGeom>
          <a:solidFill>
            <a:srgbClr val="E4E4E4"/>
          </a:solidFill>
          <a:ln w="25400" cap="flat" cmpd="sng" algn="ctr">
            <a:noFill/>
            <a:prstDash val="solid"/>
          </a:ln>
          <a:effectLst>
            <a:outerShdw blurRad="63500" dist="76200" dir="1200000" sx="99000" sy="99000" algn="tl" rotWithShape="0">
              <a:prstClr val="black">
                <a:alpha val="38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8572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Содержит календарь мероприятий с возможностью пройти регистрацию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BF2DC2-0B73-4F18-B82C-72B9B27EC52B}"/>
              </a:ext>
            </a:extLst>
          </p:cNvPr>
          <p:cNvSpPr/>
          <p:nvPr/>
        </p:nvSpPr>
        <p:spPr>
          <a:xfrm>
            <a:off x="6859501" y="4939993"/>
            <a:ext cx="5271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Липецкая  область </a:t>
            </a:r>
          </a:p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2016 года в группе </a:t>
            </a:r>
          </a:p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СУБЪЕКТОВ-ЛИДЕРОВ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EF3838-908E-4456-A4C0-DA07CB280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7" r="15942" b="4188"/>
          <a:stretch/>
        </p:blipFill>
        <p:spPr bwMode="auto">
          <a:xfrm>
            <a:off x="452257" y="806246"/>
            <a:ext cx="6009449" cy="35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C1227F-9BE3-407C-A814-962EF3379A1D}"/>
              </a:ext>
            </a:extLst>
          </p:cNvPr>
          <p:cNvSpPr/>
          <p:nvPr/>
        </p:nvSpPr>
        <p:spPr>
          <a:xfrm>
            <a:off x="0" y="127829"/>
            <a:ext cx="12349537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Портал по поддержке малого предпринимательства мойбизнес48.рус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5939C9C-24EC-46D9-AFD0-5636414B9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33605" r="19255" b="14821"/>
          <a:stretch/>
        </p:blipFill>
        <p:spPr bwMode="auto">
          <a:xfrm>
            <a:off x="383431" y="3465330"/>
            <a:ext cx="6078275" cy="26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176" y="3856796"/>
            <a:ext cx="2339342" cy="2382273"/>
          </a:xfrm>
          <a:prstGeom prst="rect">
            <a:avLst/>
          </a:prstGeom>
        </p:spPr>
      </p:pic>
      <p:pic>
        <p:nvPicPr>
          <p:cNvPr id="15" name="Рисунок 14" descr="image0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5" y="836712"/>
            <a:ext cx="2324869" cy="2382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1824" y="1681644"/>
            <a:ext cx="396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Сайт мойбизнес48.рус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5600" y="4653137"/>
            <a:ext cx="4866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Инстаграм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«МОЙ БИЗНЕС»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instagram.com/moybiznes48/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5" y="3861049"/>
            <a:ext cx="2353997" cy="2382273"/>
          </a:xfrm>
          <a:prstGeom prst="rect">
            <a:avLst/>
          </a:prstGeom>
        </p:spPr>
      </p:pic>
      <p:pic>
        <p:nvPicPr>
          <p:cNvPr id="3" name="Рисунок 2" descr="image1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2" y="856399"/>
            <a:ext cx="2342426" cy="2382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5540" y="4941169"/>
            <a:ext cx="4687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Vkontakte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«МОЙ БИЗНЕС»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vk.com/predprinimatel48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848" y="1570483"/>
            <a:ext cx="5944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«МОЙ БИЗНЕС»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facebook.com/groups/moybiznes48/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4891" y="106792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ru-RU" dirty="0">
              <a:solidFill>
                <a:srgbClr val="385723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7F7E05E6-358A-45B2-9BCA-2A75463BED8A}"/>
              </a:ext>
            </a:extLst>
          </p:cNvPr>
          <p:cNvSpPr/>
          <p:nvPr/>
        </p:nvSpPr>
        <p:spPr>
          <a:xfrm>
            <a:off x="1695619" y="1030541"/>
            <a:ext cx="8641169" cy="5489027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4" name="TextBox 54">
            <a:extLst>
              <a:ext uri="{FF2B5EF4-FFF2-40B4-BE49-F238E27FC236}">
                <a16:creationId xmlns:a16="http://schemas.microsoft.com/office/drawing/2014/main" xmlns="" id="{A4048C0E-AB9D-4E5E-89DF-BA372EB8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652" y="846848"/>
            <a:ext cx="1936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Обучение</a:t>
            </a:r>
          </a:p>
        </p:txBody>
      </p:sp>
      <p:sp>
        <p:nvSpPr>
          <p:cNvPr id="95" name="TextBox 54">
            <a:extLst>
              <a:ext uri="{FF2B5EF4-FFF2-40B4-BE49-F238E27FC236}">
                <a16:creationId xmlns:a16="http://schemas.microsoft.com/office/drawing/2014/main" xmlns="" id="{4A193772-DDA4-4DDA-9790-CA7C16E5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096" y="2771644"/>
            <a:ext cx="1887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Регистрация ИП/ООО</a:t>
            </a:r>
          </a:p>
        </p:txBody>
      </p:sp>
      <p:sp>
        <p:nvSpPr>
          <p:cNvPr id="96" name="TextBox 54">
            <a:extLst>
              <a:ext uri="{FF2B5EF4-FFF2-40B4-BE49-F238E27FC236}">
                <a16:creationId xmlns:a16="http://schemas.microsoft.com/office/drawing/2014/main" xmlns="" id="{A3586A7A-6A61-417B-A670-E32AB04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662" y="4203821"/>
            <a:ext cx="1561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Открытие счета</a:t>
            </a:r>
          </a:p>
        </p:txBody>
      </p:sp>
      <p:sp>
        <p:nvSpPr>
          <p:cNvPr id="97" name="TextBox 54">
            <a:extLst>
              <a:ext uri="{FF2B5EF4-FFF2-40B4-BE49-F238E27FC236}">
                <a16:creationId xmlns:a16="http://schemas.microsoft.com/office/drawing/2014/main" xmlns="" id="{5C2793A6-3595-4843-94F9-399AD99B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512" y="6263651"/>
            <a:ext cx="2286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Консультации</a:t>
            </a:r>
          </a:p>
        </p:txBody>
      </p:sp>
      <p:sp>
        <p:nvSpPr>
          <p:cNvPr id="98" name="TextBox 54">
            <a:extLst>
              <a:ext uri="{FF2B5EF4-FFF2-40B4-BE49-F238E27FC236}">
                <a16:creationId xmlns:a16="http://schemas.microsoft.com/office/drawing/2014/main" xmlns="" id="{0E5E9E88-288B-4ECB-903B-D66F3A7C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453" y="5369688"/>
            <a:ext cx="2847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Разрешительная документация</a:t>
            </a:r>
          </a:p>
        </p:txBody>
      </p:sp>
      <p:sp>
        <p:nvSpPr>
          <p:cNvPr id="99" name="TextBox 54">
            <a:extLst>
              <a:ext uri="{FF2B5EF4-FFF2-40B4-BE49-F238E27FC236}">
                <a16:creationId xmlns:a16="http://schemas.microsoft.com/office/drawing/2014/main" xmlns="" id="{45C11956-2CBE-4A1E-A4F5-37BC280E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1" y="2302141"/>
            <a:ext cx="2286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Гранты, субсидии</a:t>
            </a:r>
          </a:p>
        </p:txBody>
      </p:sp>
      <p:sp>
        <p:nvSpPr>
          <p:cNvPr id="100" name="TextBox 54">
            <a:extLst>
              <a:ext uri="{FF2B5EF4-FFF2-40B4-BE49-F238E27FC236}">
                <a16:creationId xmlns:a16="http://schemas.microsoft.com/office/drawing/2014/main" xmlns="" id="{4890172A-5C39-41BB-B848-71E34428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014" y="650909"/>
            <a:ext cx="2579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Выставки, бизнес-миссии</a:t>
            </a:r>
          </a:p>
        </p:txBody>
      </p:sp>
      <p:sp>
        <p:nvSpPr>
          <p:cNvPr id="101" name="TextBox 54">
            <a:extLst>
              <a:ext uri="{FF2B5EF4-FFF2-40B4-BE49-F238E27FC236}">
                <a16:creationId xmlns:a16="http://schemas.microsoft.com/office/drawing/2014/main" xmlns="" id="{233C669B-BA05-499C-BD79-32ECB14B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878" y="6211649"/>
            <a:ext cx="2513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Льготная аренда</a:t>
            </a:r>
          </a:p>
        </p:txBody>
      </p:sp>
      <p:sp>
        <p:nvSpPr>
          <p:cNvPr id="102" name="TextBox 54">
            <a:extLst>
              <a:ext uri="{FF2B5EF4-FFF2-40B4-BE49-F238E27FC236}">
                <a16:creationId xmlns:a16="http://schemas.microsoft.com/office/drawing/2014/main" xmlns="" id="{740659D0-1163-4D30-AB4C-0E12E390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373" y="3791392"/>
            <a:ext cx="228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Микрозаймы, гарантии</a:t>
            </a:r>
          </a:p>
        </p:txBody>
      </p:sp>
      <p:sp>
        <p:nvSpPr>
          <p:cNvPr id="103" name="TextBox 54">
            <a:extLst>
              <a:ext uri="{FF2B5EF4-FFF2-40B4-BE49-F238E27FC236}">
                <a16:creationId xmlns:a16="http://schemas.microsoft.com/office/drawing/2014/main" xmlns="" id="{6EAEACBA-6C5B-4F48-9477-A32FB04B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49" y="5430000"/>
            <a:ext cx="2277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Инженерно-консультационные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 услуги</a:t>
            </a:r>
          </a:p>
        </p:txBody>
      </p:sp>
      <p:sp>
        <p:nvSpPr>
          <p:cNvPr id="104" name="TextBox 54">
            <a:extLst>
              <a:ext uri="{FF2B5EF4-FFF2-40B4-BE49-F238E27FC236}">
                <a16:creationId xmlns:a16="http://schemas.microsoft.com/office/drawing/2014/main" xmlns="" id="{593FF5AD-3EBD-4B98-976A-48AFCFF3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" y="1253900"/>
            <a:ext cx="2579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Маркетинговые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 услуги</a:t>
            </a:r>
          </a:p>
        </p:txBody>
      </p:sp>
      <p:sp>
        <p:nvSpPr>
          <p:cNvPr id="105" name="TextBox 54">
            <a:extLst>
              <a:ext uri="{FF2B5EF4-FFF2-40B4-BE49-F238E27FC236}">
                <a16:creationId xmlns:a16="http://schemas.microsoft.com/office/drawing/2014/main" xmlns="" id="{BAD4D11B-2C88-47D6-9179-45E386E0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287" y="650909"/>
            <a:ext cx="1665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Выход на экспорт</a:t>
            </a:r>
          </a:p>
        </p:txBody>
      </p:sp>
      <p:sp>
        <p:nvSpPr>
          <p:cNvPr id="106" name="TextBox 54">
            <a:extLst>
              <a:ext uri="{FF2B5EF4-FFF2-40B4-BE49-F238E27FC236}">
                <a16:creationId xmlns:a16="http://schemas.microsoft.com/office/drawing/2014/main" xmlns="" id="{2AB7858E-4707-4C0F-AE44-57E797BD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549" y="1296961"/>
            <a:ext cx="2286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96C59"/>
                </a:solidFill>
                <a:latin typeface="Arial" panose="020B0604020202020204" pitchFamily="34" charset="0"/>
              </a:rPr>
              <a:t>Помощь в составлении бизнес-плана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9DD2BF3F-2E4E-4DC3-98B2-49FB2C2258B9}"/>
              </a:ext>
            </a:extLst>
          </p:cNvPr>
          <p:cNvGrpSpPr/>
          <p:nvPr/>
        </p:nvGrpSpPr>
        <p:grpSpPr>
          <a:xfrm>
            <a:off x="7838716" y="1024568"/>
            <a:ext cx="790554" cy="723050"/>
            <a:chOff x="6924727" y="686055"/>
            <a:chExt cx="801886" cy="801886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B9C5600D-4025-4C7C-9592-D7C1103D3DC8}"/>
                </a:ext>
              </a:extLst>
            </p:cNvPr>
            <p:cNvSpPr/>
            <p:nvPr/>
          </p:nvSpPr>
          <p:spPr>
            <a:xfrm>
              <a:off x="6924727" y="686055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783ADA5D-9A8B-4577-AE2C-B78324F0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42" y="768037"/>
              <a:ext cx="534128" cy="53412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9DB56FE8-4B5C-401F-95C0-F697E104A2C0}"/>
              </a:ext>
            </a:extLst>
          </p:cNvPr>
          <p:cNvGrpSpPr/>
          <p:nvPr/>
        </p:nvGrpSpPr>
        <p:grpSpPr>
          <a:xfrm>
            <a:off x="3880632" y="829638"/>
            <a:ext cx="790553" cy="723051"/>
            <a:chOff x="3331794" y="705831"/>
            <a:chExt cx="801886" cy="801886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xmlns="" id="{2F56FC7A-05C0-4F0A-AEF7-E1B06E3E6E1A}"/>
                </a:ext>
              </a:extLst>
            </p:cNvPr>
            <p:cNvSpPr/>
            <p:nvPr/>
          </p:nvSpPr>
          <p:spPr>
            <a:xfrm>
              <a:off x="3331794" y="705831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F8A7BFA-5126-4D9F-A0E1-BD00548D4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308" y="831882"/>
              <a:ext cx="593638" cy="593638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FACBB419-2947-487B-AA58-2102B0B37E72}"/>
              </a:ext>
            </a:extLst>
          </p:cNvPr>
          <p:cNvGrpSpPr/>
          <p:nvPr/>
        </p:nvGrpSpPr>
        <p:grpSpPr>
          <a:xfrm>
            <a:off x="5609469" y="505047"/>
            <a:ext cx="813468" cy="804383"/>
            <a:chOff x="5293873" y="411489"/>
            <a:chExt cx="801886" cy="801886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FD5D7A40-2837-43DA-BC6C-91B6CACB5C07}"/>
                </a:ext>
              </a:extLst>
            </p:cNvPr>
            <p:cNvSpPr/>
            <p:nvPr/>
          </p:nvSpPr>
          <p:spPr>
            <a:xfrm>
              <a:off x="5293873" y="411489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4182EA7F-5818-45AD-B8BE-7E613923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326" y="541357"/>
              <a:ext cx="514979" cy="514979"/>
            </a:xfrm>
            <a:prstGeom prst="rect">
              <a:avLst/>
            </a:prstGeom>
          </p:spPr>
        </p:pic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2C6C6E72-4B66-4E6A-A930-5C2AE6B92C38}"/>
              </a:ext>
            </a:extLst>
          </p:cNvPr>
          <p:cNvSpPr/>
          <p:nvPr/>
        </p:nvSpPr>
        <p:spPr>
          <a:xfrm>
            <a:off x="5080712" y="6060644"/>
            <a:ext cx="800076" cy="7434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79" dirty="0">
              <a:solidFill>
                <a:prstClr val="white"/>
              </a:solidFill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2631A1EC-0149-47CB-AA21-16B95584315E}"/>
              </a:ext>
            </a:extLst>
          </p:cNvPr>
          <p:cNvGrpSpPr/>
          <p:nvPr/>
        </p:nvGrpSpPr>
        <p:grpSpPr>
          <a:xfrm>
            <a:off x="2683192" y="5469876"/>
            <a:ext cx="800076" cy="723051"/>
            <a:chOff x="2840593" y="5777625"/>
            <a:chExt cx="801886" cy="801886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xmlns="" id="{EE08F37A-173A-4A73-9D8F-554CC1EEDE33}"/>
                </a:ext>
              </a:extLst>
            </p:cNvPr>
            <p:cNvSpPr/>
            <p:nvPr/>
          </p:nvSpPr>
          <p:spPr>
            <a:xfrm>
              <a:off x="2840593" y="5777625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C2044FDA-65F7-4A15-AD65-A7D11727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52" y="5894235"/>
              <a:ext cx="537767" cy="537767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F0277227-8D79-424E-9E83-6746BDDB2E41}"/>
              </a:ext>
            </a:extLst>
          </p:cNvPr>
          <p:cNvGrpSpPr/>
          <p:nvPr/>
        </p:nvGrpSpPr>
        <p:grpSpPr>
          <a:xfrm>
            <a:off x="7104544" y="5900172"/>
            <a:ext cx="734172" cy="681710"/>
            <a:chOff x="6200709" y="6110638"/>
            <a:chExt cx="801886" cy="801886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xmlns="" id="{A2BA212B-0D93-4E85-89BC-D7500C363570}"/>
                </a:ext>
              </a:extLst>
            </p:cNvPr>
            <p:cNvSpPr/>
            <p:nvPr/>
          </p:nvSpPr>
          <p:spPr>
            <a:xfrm>
              <a:off x="6200709" y="6110638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A83BBE1E-4BA0-4557-BA17-2AAB6205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738" y="6286972"/>
              <a:ext cx="500366" cy="500366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738BFF0D-FFE3-4581-A28B-48080C5B86C1}"/>
              </a:ext>
            </a:extLst>
          </p:cNvPr>
          <p:cNvGrpSpPr/>
          <p:nvPr/>
        </p:nvGrpSpPr>
        <p:grpSpPr>
          <a:xfrm>
            <a:off x="1512685" y="4250317"/>
            <a:ext cx="861986" cy="761742"/>
            <a:chOff x="1754825" y="4757953"/>
            <a:chExt cx="801886" cy="801886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xmlns="" id="{06E77B97-0AE3-41F4-BE20-D13537AAE2ED}"/>
                </a:ext>
              </a:extLst>
            </p:cNvPr>
            <p:cNvSpPr/>
            <p:nvPr/>
          </p:nvSpPr>
          <p:spPr>
            <a:xfrm>
              <a:off x="1754825" y="4757953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1146071C-445C-4970-B6C2-50DF1068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992" y="4865774"/>
              <a:ext cx="607139" cy="607139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64775760-BD0E-48B5-838D-891647EA1E87}"/>
              </a:ext>
            </a:extLst>
          </p:cNvPr>
          <p:cNvGrpSpPr/>
          <p:nvPr/>
        </p:nvGrpSpPr>
        <p:grpSpPr>
          <a:xfrm>
            <a:off x="1453791" y="2841637"/>
            <a:ext cx="837319" cy="761743"/>
            <a:chOff x="1489080" y="3308177"/>
            <a:chExt cx="801886" cy="801886"/>
          </a:xfrm>
        </p:grpSpPr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xmlns="" id="{A28D05E7-55F1-40A0-8B74-1E22AAB88F5E}"/>
                </a:ext>
              </a:extLst>
            </p:cNvPr>
            <p:cNvSpPr/>
            <p:nvPr/>
          </p:nvSpPr>
          <p:spPr>
            <a:xfrm>
              <a:off x="1489080" y="3308177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9B9C5B46-8B7B-468C-A574-48A6244E4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619" y="3450691"/>
              <a:ext cx="497942" cy="497942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6353F2EE-CEA1-4C07-BC3A-A75310606F06}"/>
              </a:ext>
            </a:extLst>
          </p:cNvPr>
          <p:cNvGrpSpPr/>
          <p:nvPr/>
        </p:nvGrpSpPr>
        <p:grpSpPr>
          <a:xfrm>
            <a:off x="9219915" y="1546288"/>
            <a:ext cx="795025" cy="693061"/>
            <a:chOff x="8209466" y="1674123"/>
            <a:chExt cx="801886" cy="801886"/>
          </a:xfrm>
        </p:grpSpPr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xmlns="" id="{78CA1556-8C16-47F7-A1FA-1AE181A84FD9}"/>
                </a:ext>
              </a:extLst>
            </p:cNvPr>
            <p:cNvSpPr/>
            <p:nvPr/>
          </p:nvSpPr>
          <p:spPr>
            <a:xfrm>
              <a:off x="8209466" y="1674123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4682D31-09D2-4010-8E97-DAA38C33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515" y="1757577"/>
              <a:ext cx="567788" cy="567788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1CDAE991-E37B-4F8F-8F50-49872428F0D9}"/>
              </a:ext>
            </a:extLst>
          </p:cNvPr>
          <p:cNvGrpSpPr/>
          <p:nvPr/>
        </p:nvGrpSpPr>
        <p:grpSpPr>
          <a:xfrm>
            <a:off x="9751362" y="4233272"/>
            <a:ext cx="792206" cy="761070"/>
            <a:chOff x="8491171" y="4666398"/>
            <a:chExt cx="801886" cy="801886"/>
          </a:xfrm>
        </p:grpSpPr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xmlns="" id="{D2468498-15C9-4286-A872-3BFEE8920F00}"/>
                </a:ext>
              </a:extLst>
            </p:cNvPr>
            <p:cNvSpPr/>
            <p:nvPr/>
          </p:nvSpPr>
          <p:spPr>
            <a:xfrm>
              <a:off x="8491171" y="4666398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7FC540D9-A1A2-4777-A972-58AC6E1C4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233" y="4792877"/>
              <a:ext cx="518139" cy="518139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D03EE7CA-D75D-4951-BC6C-645039BF094E}"/>
              </a:ext>
            </a:extLst>
          </p:cNvPr>
          <p:cNvGrpSpPr/>
          <p:nvPr/>
        </p:nvGrpSpPr>
        <p:grpSpPr>
          <a:xfrm>
            <a:off x="8746295" y="5354367"/>
            <a:ext cx="734173" cy="681710"/>
            <a:chOff x="7591397" y="5772769"/>
            <a:chExt cx="801886" cy="801886"/>
          </a:xfrm>
        </p:grpSpPr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xmlns="" id="{3DBED88B-FB8B-4025-9303-36695D93E821}"/>
                </a:ext>
              </a:extLst>
            </p:cNvPr>
            <p:cNvSpPr/>
            <p:nvPr/>
          </p:nvSpPr>
          <p:spPr>
            <a:xfrm>
              <a:off x="7591397" y="5772769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8539CED2-93BF-405C-82F9-2F4173F9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596" y="5925846"/>
              <a:ext cx="482853" cy="482853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84808C44-4A05-4D68-A960-739BF61541CC}"/>
              </a:ext>
            </a:extLst>
          </p:cNvPr>
          <p:cNvGrpSpPr/>
          <p:nvPr/>
        </p:nvGrpSpPr>
        <p:grpSpPr>
          <a:xfrm>
            <a:off x="2256878" y="1559864"/>
            <a:ext cx="795025" cy="693061"/>
            <a:chOff x="2008983" y="1572372"/>
            <a:chExt cx="801886" cy="801886"/>
          </a:xfrm>
        </p:grpSpPr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xmlns="" id="{068BF792-53ED-43DD-AB92-FEFE2C413726}"/>
                </a:ext>
              </a:extLst>
            </p:cNvPr>
            <p:cNvSpPr/>
            <p:nvPr/>
          </p:nvSpPr>
          <p:spPr>
            <a:xfrm>
              <a:off x="2008983" y="1572372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681C7250-22AE-4377-9776-11C029B8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345" y="1715247"/>
              <a:ext cx="464699" cy="464699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31A8E06B-5F1C-4901-98C5-FDB1DAA485EF}"/>
              </a:ext>
            </a:extLst>
          </p:cNvPr>
          <p:cNvGrpSpPr/>
          <p:nvPr/>
        </p:nvGrpSpPr>
        <p:grpSpPr>
          <a:xfrm>
            <a:off x="9893685" y="2841637"/>
            <a:ext cx="695102" cy="646331"/>
            <a:chOff x="8610409" y="3373249"/>
            <a:chExt cx="801886" cy="801886"/>
          </a:xfrm>
        </p:grpSpPr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xmlns="" id="{729F7486-10F9-4DD1-9E5C-21293F2763CA}"/>
                </a:ext>
              </a:extLst>
            </p:cNvPr>
            <p:cNvSpPr/>
            <p:nvPr/>
          </p:nvSpPr>
          <p:spPr>
            <a:xfrm>
              <a:off x="8610409" y="3373249"/>
              <a:ext cx="801886" cy="801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79" dirty="0">
                <a:solidFill>
                  <a:prstClr val="white"/>
                </a:solidFill>
              </a:endParaRPr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8FB4DBF6-2F24-4EEC-B6AC-A106A86C9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292" y="3509451"/>
              <a:ext cx="537768" cy="537768"/>
            </a:xfrm>
            <a:prstGeom prst="rect">
              <a:avLst/>
            </a:prstGeom>
          </p:spPr>
        </p:pic>
      </p:grpSp>
      <p:pic>
        <p:nvPicPr>
          <p:cNvPr id="1032" name="Picture 8" descr="Министерство финансов Магаданской области :: Новости :: Очередное заседание  комиссии по укреплению налоговой и бюджетной дисциплины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29" y="6069770"/>
            <a:ext cx="999241" cy="5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1786431" y="1651972"/>
            <a:ext cx="8287157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4 тыс. услуг для 2,4 тыс. СМСБ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596C59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11 </a:t>
            </a:r>
            <a:r>
              <a:rPr lang="en-US" sz="2400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920</a:t>
            </a:r>
            <a:r>
              <a:rPr lang="ru-RU" sz="2400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</a:t>
            </a:r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обращений на </a:t>
            </a:r>
          </a:p>
          <a:p>
            <a:pPr algn="ctr"/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«Горячую линию»</a:t>
            </a:r>
          </a:p>
          <a:p>
            <a:pPr algn="ctr"/>
            <a:endParaRPr lang="ru-RU" sz="2400" b="1" dirty="0">
              <a:solidFill>
                <a:srgbClr val="596C59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5 прямых эфиров по </a:t>
            </a:r>
          </a:p>
          <a:p>
            <a:pPr algn="ctr"/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антикризисной поддержке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596C59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Открыт филиал </a:t>
            </a:r>
          </a:p>
          <a:p>
            <a:pPr algn="ctr"/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 г. Ельце с ЦМИТ</a:t>
            </a:r>
          </a:p>
          <a:p>
            <a:pPr algn="ctr"/>
            <a:endParaRPr lang="ru-RU" sz="2400" b="1" dirty="0">
              <a:solidFill>
                <a:srgbClr val="596C59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algn="ctr"/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создан </a:t>
            </a:r>
            <a:r>
              <a:rPr lang="en-US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Telegram </a:t>
            </a:r>
            <a:r>
              <a:rPr lang="ru-RU" sz="2400" b="1" dirty="0">
                <a:solidFill>
                  <a:srgbClr val="596C5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канал</a:t>
            </a:r>
          </a:p>
        </p:txBody>
      </p:sp>
    </p:spTree>
    <p:extLst>
      <p:ext uri="{BB962C8B-B14F-4D97-AF65-F5344CB8AC3E}">
        <p14:creationId xmlns:p14="http://schemas.microsoft.com/office/powerpoint/2010/main" val="214727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зможно, это изображение (текст «6и3Heй mbl mbiz48 Haw TELEGRAM»)">
            <a:extLst>
              <a:ext uri="{FF2B5EF4-FFF2-40B4-BE49-F238E27FC236}">
                <a16:creationId xmlns:a16="http://schemas.microsoft.com/office/drawing/2014/main" xmlns="" id="{C0AA37C8-903E-4C0C-ABB8-41D1B08FE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9" r="787" b="-23855"/>
          <a:stretch/>
        </p:blipFill>
        <p:spPr bwMode="auto">
          <a:xfrm>
            <a:off x="2694000" y="1196752"/>
            <a:ext cx="6804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9814" y="2133600"/>
            <a:ext cx="8612372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4448175" y="4362445"/>
            <a:ext cx="2857501" cy="981078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dirty="0">
              <a:solidFill>
                <a:srgbClr val="385723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F49064-B9A0-4CE3-9DF4-6C1C1CC15290}"/>
              </a:ext>
            </a:extLst>
          </p:cNvPr>
          <p:cNvSpPr/>
          <p:nvPr/>
        </p:nvSpPr>
        <p:spPr>
          <a:xfrm>
            <a:off x="163033" y="70267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0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 и среднесписочная численность работников МСП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0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10.03.2021</a:t>
            </a:r>
            <a:r>
              <a:rPr lang="ru-RU" sz="20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данным Единого реестра субъектов МСП)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2B826C32-05E3-4144-9EEF-93B118783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995436"/>
              </p:ext>
            </p:extLst>
          </p:nvPr>
        </p:nvGraphicFramePr>
        <p:xfrm>
          <a:off x="109264" y="3572341"/>
          <a:ext cx="5848350" cy="30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4183A849-72B2-4EE8-AAEF-DD803837E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950177"/>
              </p:ext>
            </p:extLst>
          </p:nvPr>
        </p:nvGraphicFramePr>
        <p:xfrm>
          <a:off x="1" y="262137"/>
          <a:ext cx="6096000" cy="30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B56A0C8-0A06-4A62-9278-8CA41B397723}"/>
              </a:ext>
            </a:extLst>
          </p:cNvPr>
          <p:cNvSpPr/>
          <p:nvPr/>
        </p:nvSpPr>
        <p:spPr>
          <a:xfrm>
            <a:off x="-307148" y="698217"/>
            <a:ext cx="6412417" cy="574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0"/>
              </a:lnSpc>
            </a:pP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МСП, ед.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585A53-715C-4099-B751-A1D79B2CC82D}"/>
              </a:ext>
            </a:extLst>
          </p:cNvPr>
          <p:cNvSpPr txBox="1"/>
          <p:nvPr/>
        </p:nvSpPr>
        <p:spPr>
          <a:xfrm>
            <a:off x="-561886" y="3622902"/>
            <a:ext cx="6533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у МСП, чел</a:t>
            </a:r>
            <a:r>
              <a:rPr lang="ru-RU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5" name="Диаграмма 11">
            <a:extLst>
              <a:ext uri="{FF2B5EF4-FFF2-40B4-BE49-F238E27FC236}">
                <a16:creationId xmlns:a16="http://schemas.microsoft.com/office/drawing/2014/main" xmlns="" id="{5FFD672B-14AE-47B9-B7E1-AE9B82878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176938"/>
              </p:ext>
            </p:extLst>
          </p:nvPr>
        </p:nvGraphicFramePr>
        <p:xfrm>
          <a:off x="5822853" y="1196336"/>
          <a:ext cx="4491522" cy="524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D4680C5-6207-4716-9842-477B9FA127FB}"/>
              </a:ext>
            </a:extLst>
          </p:cNvPr>
          <p:cNvSpPr/>
          <p:nvPr/>
        </p:nvSpPr>
        <p:spPr>
          <a:xfrm>
            <a:off x="4338176" y="789894"/>
            <a:ext cx="5299832" cy="406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350"/>
              </a:lnSpc>
            </a:pPr>
            <a:r>
              <a:rPr lang="ru-RU" sz="1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среднесписочной численности </a:t>
            </a:r>
          </a:p>
          <a:p>
            <a:pPr algn="ctr">
              <a:lnSpc>
                <a:spcPts val="1350"/>
              </a:lnSpc>
            </a:pPr>
            <a:r>
              <a:rPr lang="ru-RU" sz="1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МСП по субъектам ЦФО, % к 10.01.2021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xmlns="" id="{07F935B3-0E6E-4168-8498-D874899EE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10486"/>
              </p:ext>
            </p:extLst>
          </p:nvPr>
        </p:nvGraphicFramePr>
        <p:xfrm>
          <a:off x="9575024" y="1351202"/>
          <a:ext cx="4491522" cy="532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73FA936-611B-43E8-9AB9-30661906A67E}"/>
              </a:ext>
            </a:extLst>
          </p:cNvPr>
          <p:cNvSpPr/>
          <p:nvPr/>
        </p:nvSpPr>
        <p:spPr>
          <a:xfrm>
            <a:off x="7971637" y="789894"/>
            <a:ext cx="5299832" cy="406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350"/>
              </a:lnSpc>
            </a:pPr>
            <a:r>
              <a:rPr lang="ru-RU" sz="1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субъектов  МСП </a:t>
            </a:r>
          </a:p>
          <a:p>
            <a:pPr algn="ctr">
              <a:lnSpc>
                <a:spcPts val="1350"/>
              </a:lnSpc>
            </a:pPr>
            <a:r>
              <a:rPr lang="ru-RU" sz="1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субъектам ЦФО, % к 10.01.2021</a:t>
            </a:r>
          </a:p>
        </p:txBody>
      </p:sp>
    </p:spTree>
    <p:extLst>
      <p:ext uri="{BB962C8B-B14F-4D97-AF65-F5344CB8AC3E}">
        <p14:creationId xmlns:p14="http://schemas.microsoft.com/office/powerpoint/2010/main" val="193166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4CE6BFC-7FEE-431F-98BE-8A2DAF40C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>
              <a:solidFill>
                <a:srgbClr val="38572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C7362-EDA6-4795-9CC4-CCBC04671FF7}"/>
              </a:ext>
            </a:extLst>
          </p:cNvPr>
          <p:cNvSpPr/>
          <p:nvPr/>
        </p:nvSpPr>
        <p:spPr>
          <a:xfrm>
            <a:off x="244550" y="68455"/>
            <a:ext cx="11865935" cy="574259"/>
          </a:xfrm>
          <a:prstGeom prst="rect">
            <a:avLst/>
          </a:prstGeom>
        </p:spPr>
        <p:txBody>
          <a:bodyPr wrap="square" lIns="91428" tIns="45715" rIns="91428" bIns="45715" anchor="ctr">
            <a:noAutofit/>
          </a:bodyPr>
          <a:lstStyle/>
          <a:p>
            <a:pPr>
              <a:lnSpc>
                <a:spcPts val="2500"/>
              </a:lnSpc>
              <a:defRPr/>
            </a:pPr>
            <a:endParaRPr lang="ru-RU" sz="2133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38D4D7-EA95-4F25-9BE9-4DCD9AB660E7}"/>
              </a:ext>
            </a:extLst>
          </p:cNvPr>
          <p:cNvSpPr/>
          <p:nvPr/>
        </p:nvSpPr>
        <p:spPr>
          <a:xfrm>
            <a:off x="224210" y="174833"/>
            <a:ext cx="11865935" cy="574259"/>
          </a:xfrm>
          <a:prstGeom prst="rect">
            <a:avLst/>
          </a:prstGeom>
        </p:spPr>
        <p:txBody>
          <a:bodyPr wrap="square" lIns="91428" tIns="45715" rIns="91428" bIns="45715" anchor="ctr">
            <a:no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бизнес в муниципальных образованиях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E62E86-2F7E-49C4-94DD-BE16DE72B031}"/>
              </a:ext>
            </a:extLst>
          </p:cNvPr>
          <p:cNvSpPr/>
          <p:nvPr/>
        </p:nvSpPr>
        <p:spPr>
          <a:xfrm>
            <a:off x="1711111" y="723937"/>
            <a:ext cx="3808412" cy="574259"/>
          </a:xfrm>
          <a:prstGeom prst="rect">
            <a:avLst/>
          </a:prstGeom>
        </p:spPr>
        <p:txBody>
          <a:bodyPr wrap="square" lIns="91428" tIns="45715" rIns="91428" bIns="45715" anchor="ctr">
            <a:no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субъектов МСП 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10.03.2021, % к 10.01.2021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BEF973F-149E-4FD9-BBE3-FF33C8395E31}"/>
              </a:ext>
            </a:extLst>
          </p:cNvPr>
          <p:cNvSpPr/>
          <p:nvPr/>
        </p:nvSpPr>
        <p:spPr>
          <a:xfrm>
            <a:off x="7039647" y="713629"/>
            <a:ext cx="3808412" cy="574259"/>
          </a:xfrm>
          <a:prstGeom prst="rect">
            <a:avLst/>
          </a:prstGeom>
        </p:spPr>
        <p:txBody>
          <a:bodyPr wrap="square" lIns="91428" tIns="45715" rIns="91428" bIns="45715" anchor="ctr">
            <a:no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1 000 жителей на 10.03.2021, ед.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75604946-772B-404B-BFB8-F7A69AE9C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510977"/>
              </p:ext>
            </p:extLst>
          </p:nvPr>
        </p:nvGraphicFramePr>
        <p:xfrm>
          <a:off x="6457765" y="1255775"/>
          <a:ext cx="5106400" cy="56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5A11D879-359E-446D-9BCA-47121A743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627584"/>
              </p:ext>
            </p:extLst>
          </p:nvPr>
        </p:nvGraphicFramePr>
        <p:xfrm>
          <a:off x="861175" y="1242616"/>
          <a:ext cx="5508283" cy="544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10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72926-2F9B-4914-9663-13C4F54E968C}"/>
              </a:ext>
            </a:extLst>
          </p:cNvPr>
          <p:cNvSpPr txBox="1"/>
          <p:nvPr/>
        </p:nvSpPr>
        <p:spPr>
          <a:xfrm>
            <a:off x="-332072" y="135224"/>
            <a:ext cx="1246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«Малый бизнес и поддержка предпринимательской инициативы»</a:t>
            </a:r>
            <a:endParaRPr lang="en-US" altLang="ru-RU" sz="2400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2ECE99-FF69-41F3-9418-A47B5E530CE6}"/>
              </a:ext>
            </a:extLst>
          </p:cNvPr>
          <p:cNvSpPr txBox="1"/>
          <p:nvPr/>
        </p:nvSpPr>
        <p:spPr>
          <a:xfrm>
            <a:off x="286483" y="874921"/>
            <a:ext cx="4848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проекты:</a:t>
            </a:r>
            <a:endParaRPr lang="en-US" altLang="ru-RU" sz="2800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B26843A-3D87-446F-95B8-D9D99BA5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0369"/>
              </p:ext>
            </p:extLst>
          </p:nvPr>
        </p:nvGraphicFramePr>
        <p:xfrm>
          <a:off x="-282574" y="1676173"/>
          <a:ext cx="585006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69">
                  <a:extLst>
                    <a:ext uri="{9D8B030D-6E8A-4147-A177-3AD203B41FA5}">
                      <a16:colId xmlns:a16="http://schemas.microsoft.com/office/drawing/2014/main" xmlns="" val="2723718922"/>
                    </a:ext>
                  </a:extLst>
                </a:gridCol>
                <a:gridCol w="5351893">
                  <a:extLst>
                    <a:ext uri="{9D8B030D-6E8A-4147-A177-3AD203B41FA5}">
                      <a16:colId xmlns:a16="http://schemas.microsoft.com/office/drawing/2014/main" xmlns="" val="2362756565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3857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▪  «</a:t>
                      </a:r>
                      <a:r>
                        <a:rPr lang="ru-RU" sz="2000" b="1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благоприятных условий для осуществления деятельности самозанятыми гражданами» (Самозанятые)</a:t>
                      </a:r>
                    </a:p>
                    <a:p>
                      <a:endParaRPr lang="ru-RU" sz="2000" b="0" kern="1200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2000" b="0" kern="1200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0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▪  «</a:t>
                      </a:r>
                      <a:r>
                        <a:rPr lang="ru-RU" sz="2000" b="1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условий для легкого старта и комфортного ведения бизнеса» (Вовлечение</a:t>
                      </a:r>
                      <a:r>
                        <a:rPr lang="ru-RU" sz="2000" b="0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2000" b="0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27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2000" b="0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0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▪ «</a:t>
                      </a:r>
                      <a:r>
                        <a:rPr lang="ru-RU" sz="20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Акселерация субъектов малого и среднего предпринимательства»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90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664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5651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FEFB42-38DF-4DF9-A751-5F916F7909B8}"/>
              </a:ext>
            </a:extLst>
          </p:cNvPr>
          <p:cNvSpPr txBox="1"/>
          <p:nvPr/>
        </p:nvSpPr>
        <p:spPr>
          <a:xfrm>
            <a:off x="7313661" y="856677"/>
            <a:ext cx="3615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2021 год, </a:t>
            </a:r>
            <a:r>
              <a:rPr lang="ru-RU" altLang="ru-RU" sz="20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E14ED1-3DFE-47F8-B2A3-4EE3ED3BDDE8}"/>
              </a:ext>
            </a:extLst>
          </p:cNvPr>
          <p:cNvSpPr/>
          <p:nvPr/>
        </p:nvSpPr>
        <p:spPr>
          <a:xfrm>
            <a:off x="5732336" y="1979801"/>
            <a:ext cx="1314415" cy="5536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2,57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4D77F73-7158-4FB3-A413-5F699B053369}"/>
              </a:ext>
            </a:extLst>
          </p:cNvPr>
          <p:cNvSpPr/>
          <p:nvPr/>
        </p:nvSpPr>
        <p:spPr>
          <a:xfrm>
            <a:off x="5732336" y="3429000"/>
            <a:ext cx="1314416" cy="5536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28,68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808D63C-0FCD-4802-80AA-FB1CAD4ECEDF}"/>
              </a:ext>
            </a:extLst>
          </p:cNvPr>
          <p:cNvSpPr/>
          <p:nvPr/>
        </p:nvSpPr>
        <p:spPr>
          <a:xfrm>
            <a:off x="5732336" y="4840504"/>
            <a:ext cx="1314416" cy="5536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147,82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359458FA-5CB4-4926-B6D6-F59450223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379582"/>
              </p:ext>
            </p:extLst>
          </p:nvPr>
        </p:nvGraphicFramePr>
        <p:xfrm>
          <a:off x="7935985" y="1842827"/>
          <a:ext cx="3615655" cy="382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4A34B3-9A04-4E56-9B84-0DF9EA351E26}"/>
              </a:ext>
            </a:extLst>
          </p:cNvPr>
          <p:cNvSpPr txBox="1"/>
          <p:nvPr/>
        </p:nvSpPr>
        <p:spPr>
          <a:xfrm>
            <a:off x="9019896" y="3222490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179,1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xmlns="" id="{87B366FB-445E-45C8-A037-15CD9BA924D8}"/>
              </a:ext>
            </a:extLst>
          </p:cNvPr>
          <p:cNvCxnSpPr>
            <a:cxnSpLocks/>
          </p:cNvCxnSpPr>
          <p:nvPr/>
        </p:nvCxnSpPr>
        <p:spPr>
          <a:xfrm rot="10800000">
            <a:off x="7122260" y="2256638"/>
            <a:ext cx="3167253" cy="198450"/>
          </a:xfrm>
          <a:prstGeom prst="bentConnector3">
            <a:avLst>
              <a:gd name="adj1" fmla="val 1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xmlns="" id="{04C77F19-3335-4F93-AD1B-D0AF30D3B0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2256" y="2916536"/>
            <a:ext cx="3345472" cy="81656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94738F2F-DC21-471D-B9B0-A5BD667FB1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31310" y="4319140"/>
            <a:ext cx="2606026" cy="81492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4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9411C24-2985-4A50-B275-CBA0E323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32EDDCB2-218D-4C97-9CE1-D305ABCBCAC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D28089-E63E-4C26-9950-8970CE683F1C}"/>
              </a:ext>
            </a:extLst>
          </p:cNvPr>
          <p:cNvSpPr txBox="1"/>
          <p:nvPr/>
        </p:nvSpPr>
        <p:spPr>
          <a:xfrm>
            <a:off x="3195057" y="285102"/>
            <a:ext cx="6044836" cy="733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247499">
              <a:lnSpc>
                <a:spcPts val="2500"/>
              </a:lnSpc>
              <a:defRPr/>
            </a:pPr>
            <a:r>
              <a:rPr lang="ru-RU" sz="28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самозанятых</a:t>
            </a:r>
          </a:p>
          <a:p>
            <a:pPr algn="ctr" defTabSz="247499">
              <a:lnSpc>
                <a:spcPts val="2500"/>
              </a:lnSpc>
              <a:defRPr/>
            </a:pPr>
            <a:r>
              <a:rPr lang="ru-RU" sz="28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0E1B55-E7C2-4076-A101-DB3EE01B7110}"/>
              </a:ext>
            </a:extLst>
          </p:cNvPr>
          <p:cNvSpPr txBox="1"/>
          <p:nvPr/>
        </p:nvSpPr>
        <p:spPr>
          <a:xfrm>
            <a:off x="99102" y="795820"/>
            <a:ext cx="11561459" cy="36933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Действует на территории области с 1 июля 2020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967603-1979-496A-99C4-F77103BF08B3}"/>
              </a:ext>
            </a:extLst>
          </p:cNvPr>
          <p:cNvSpPr txBox="1"/>
          <p:nvPr/>
        </p:nvSpPr>
        <p:spPr>
          <a:xfrm>
            <a:off x="541367" y="1280243"/>
            <a:ext cx="6957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Налоговый вычет 10 000 руб.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Фиксированная налоговая ставка до 2028 года </a:t>
            </a:r>
          </a:p>
          <a:p>
            <a:pPr algn="just"/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от реализации товаров (работ, услуг, имущественных прав) физическим лицам</a:t>
            </a:r>
          </a:p>
          <a:p>
            <a:pPr algn="just"/>
            <a:r>
              <a:rPr lang="ru-RU" sz="1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от реализации товаров (работ, услуг, имущественных прав) индивидуальным предпринимателям и юридическим лицам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BF7640-2453-440C-AED1-06AFAAD7E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995"/>
            <a:ext cx="622361" cy="600980"/>
          </a:xfrm>
          <a:prstGeom prst="rect">
            <a:avLst/>
          </a:prstGeom>
        </p:spPr>
      </p:pic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56878D79-A47B-4DCF-A0F0-15A4E665B633}"/>
              </a:ext>
            </a:extLst>
          </p:cNvPr>
          <p:cNvSpPr/>
          <p:nvPr/>
        </p:nvSpPr>
        <p:spPr>
          <a:xfrm>
            <a:off x="1310890" y="2435907"/>
            <a:ext cx="604830" cy="589022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024714-758C-47CE-AE9B-BC8C577AAFE6}"/>
              </a:ext>
            </a:extLst>
          </p:cNvPr>
          <p:cNvSpPr txBox="1"/>
          <p:nvPr/>
        </p:nvSpPr>
        <p:spPr>
          <a:xfrm>
            <a:off x="4544711" y="2993876"/>
            <a:ext cx="292584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51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Микрозайм</a:t>
            </a: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«САМОЗАНЯТЫЙ» </a:t>
            </a:r>
          </a:p>
          <a:p>
            <a:pPr algn="ctr">
              <a:spcAft>
                <a:spcPts val="0"/>
              </a:spcAft>
            </a:pPr>
            <a:endParaRPr lang="ru-RU" sz="1600" kern="51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 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500</a:t>
            </a: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тыс. руб.</a:t>
            </a:r>
          </a:p>
          <a:p>
            <a:pPr algn="ctr">
              <a:spcAft>
                <a:spcPts val="0"/>
              </a:spcAft>
            </a:pP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 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24</a:t>
            </a: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месяцев</a:t>
            </a:r>
          </a:p>
          <a:p>
            <a:pPr algn="ctr">
              <a:spcAft>
                <a:spcPts val="0"/>
              </a:spcAft>
            </a:pP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2,125% -  6,375% </a:t>
            </a:r>
          </a:p>
          <a:p>
            <a:pPr algn="ctr">
              <a:spcAft>
                <a:spcPts val="0"/>
              </a:spcAft>
            </a:pPr>
            <a:endParaRPr lang="ru-RU" sz="1600" b="1" kern="51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транспортных средств, пополнение оборотных средств, оплату работ и услуг, необходимых для ведения деятельности.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551B42-DEDF-4444-A81C-12E369C4160D}"/>
              </a:ext>
            </a:extLst>
          </p:cNvPr>
          <p:cNvSpPr txBox="1"/>
          <p:nvPr/>
        </p:nvSpPr>
        <p:spPr>
          <a:xfrm>
            <a:off x="150383" y="3004807"/>
            <a:ext cx="29258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СОЦКОНТРАКТ </a:t>
            </a:r>
          </a:p>
          <a:p>
            <a:pPr algn="ctr">
              <a:spcAft>
                <a:spcPts val="0"/>
              </a:spcAft>
            </a:pPr>
            <a:endParaRPr lang="ru-RU" sz="1600" kern="51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 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250</a:t>
            </a: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тыс. руб.</a:t>
            </a:r>
          </a:p>
          <a:p>
            <a:pPr algn="ctr">
              <a:spcAft>
                <a:spcPts val="0"/>
              </a:spcAft>
            </a:pP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 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12</a:t>
            </a: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месяцев</a:t>
            </a:r>
          </a:p>
          <a:p>
            <a:pPr algn="ctr">
              <a:spcAft>
                <a:spcPts val="0"/>
              </a:spcAft>
            </a:pPr>
            <a:endParaRPr lang="ru-RU" sz="1600" kern="51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открытие собственного бизнеса</a:t>
            </a:r>
          </a:p>
          <a:p>
            <a:pPr algn="ctr">
              <a:spcAft>
                <a:spcPts val="0"/>
              </a:spcAft>
            </a:pPr>
            <a:endParaRPr lang="ru-RU" sz="1600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B21CDC-4F34-4413-A280-D4207DA51D24}"/>
              </a:ext>
            </a:extLst>
          </p:cNvPr>
          <p:cNvSpPr txBox="1"/>
          <p:nvPr/>
        </p:nvSpPr>
        <p:spPr>
          <a:xfrm>
            <a:off x="-1948" y="4953722"/>
            <a:ext cx="4263892" cy="95409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решения по организации бизнеса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центром «Мой Бизнес» и центром компетенции АПК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Опытный наставник от бизнеса</a:t>
            </a:r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xmlns="" id="{A862E55C-25F4-42D4-8496-949AC3BE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19" y="2828741"/>
            <a:ext cx="786176" cy="8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CA56F52-2C85-4422-A824-9FE78C4DAFB7}"/>
              </a:ext>
            </a:extLst>
          </p:cNvPr>
          <p:cNvSpPr/>
          <p:nvPr/>
        </p:nvSpPr>
        <p:spPr>
          <a:xfrm>
            <a:off x="5705218" y="2441061"/>
            <a:ext cx="604830" cy="589022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47E19D-BAE6-4D5D-82A2-87053A055206}"/>
              </a:ext>
            </a:extLst>
          </p:cNvPr>
          <p:cNvSpPr txBox="1"/>
          <p:nvPr/>
        </p:nvSpPr>
        <p:spPr>
          <a:xfrm>
            <a:off x="6337350" y="674606"/>
            <a:ext cx="6100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Информация о плательщиках налога на профессиональный доход, зарегистрированных в Липецкой области на </a:t>
            </a:r>
            <a:r>
              <a:rPr lang="en-US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12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.0</a:t>
            </a:r>
            <a:r>
              <a:rPr lang="en-US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r>
              <a:rPr lang="ru-RU" sz="1600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.2021</a:t>
            </a:r>
          </a:p>
        </p:txBody>
      </p:sp>
      <p:graphicFrame>
        <p:nvGraphicFramePr>
          <p:cNvPr id="20" name="Диаграмма 11">
            <a:extLst>
              <a:ext uri="{FF2B5EF4-FFF2-40B4-BE49-F238E27FC236}">
                <a16:creationId xmlns:a16="http://schemas.microsoft.com/office/drawing/2014/main" xmlns="" id="{1D8CAE76-BE9E-494B-AC5B-107F98FAA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74228"/>
              </p:ext>
            </p:extLst>
          </p:nvPr>
        </p:nvGraphicFramePr>
        <p:xfrm>
          <a:off x="7703808" y="1413891"/>
          <a:ext cx="4529581" cy="544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4B9C1791-AED0-41B8-9F55-258A07D357B4}"/>
              </a:ext>
            </a:extLst>
          </p:cNvPr>
          <p:cNvSpPr txBox="1"/>
          <p:nvPr/>
        </p:nvSpPr>
        <p:spPr>
          <a:xfrm>
            <a:off x="11042456" y="4953722"/>
            <a:ext cx="1569493" cy="7308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Всего 8 889</a:t>
            </a:r>
          </a:p>
          <a:p>
            <a:endParaRPr lang="ru-RU" sz="1200" b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549" y="127829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физ. лица – плательщика НПД </a:t>
            </a: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</p:spPr>
        <p:txBody>
          <a:bodyPr/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32EDDCB2-218D-4C97-9CE1-D305ABCBCAC5}" type="slidenum">
              <a:rPr lang="ru-RU"/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6</a:t>
            </a:fld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-836773" y="4565278"/>
            <a:ext cx="255866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5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B483DD4-1B15-4B77-B764-7ED10CF0EB05}"/>
              </a:ext>
            </a:extLst>
          </p:cNvPr>
          <p:cNvSpPr txBox="1"/>
          <p:nvPr/>
        </p:nvSpPr>
        <p:spPr>
          <a:xfrm flipH="1">
            <a:off x="244549" y="853660"/>
            <a:ext cx="10639761" cy="198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754D00B-3F6F-4CCD-BFC3-99A2A38F532E}"/>
              </a:ext>
            </a:extLst>
          </p:cNvPr>
          <p:cNvSpPr/>
          <p:nvPr/>
        </p:nvSpPr>
        <p:spPr>
          <a:xfrm>
            <a:off x="531112" y="1046519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ЛЕГАЛЬНАЯ РАБОТА БЕЗ СТАТУСА ИП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736B009-4F9C-44E8-A604-EE22A5732230}"/>
              </a:ext>
            </a:extLst>
          </p:cNvPr>
          <p:cNvSpPr/>
          <p:nvPr/>
        </p:nvSpPr>
        <p:spPr>
          <a:xfrm>
            <a:off x="4377031" y="1017376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ВЫГОДНЫЕ НАЛОГОВЫЕ СТАВКИ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(4% — с доходов от физлиц,  6% — с доходов от юрлиц и ИП)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62E5D10-4CC4-492F-B547-5E3FCA10F705}"/>
              </a:ext>
            </a:extLst>
          </p:cNvPr>
          <p:cNvSpPr/>
          <p:nvPr/>
        </p:nvSpPr>
        <p:spPr>
          <a:xfrm>
            <a:off x="8174683" y="1030730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РЕГИСТРАЦИЯ ЧЕРЕЗ ИНТЕРНЕТ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(Через мобильное приложение «Мой налог»)</a:t>
            </a:r>
          </a:p>
          <a:p>
            <a:pPr lvl="0" algn="ctr">
              <a:lnSpc>
                <a:spcPts val="2500"/>
              </a:lnSpc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01A91DE-9F55-4145-887E-2B72F2E19855}"/>
              </a:ext>
            </a:extLst>
          </p:cNvPr>
          <p:cNvSpPr/>
          <p:nvPr/>
        </p:nvSpPr>
        <p:spPr>
          <a:xfrm>
            <a:off x="531112" y="2969876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СЧИТАТЬ НАЛОГ К УПЛАТЕ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(Налог начисляется автоматически в приложении)</a:t>
            </a:r>
          </a:p>
          <a:p>
            <a:pPr lvl="0" algn="ctr">
              <a:lnSpc>
                <a:spcPts val="2500"/>
              </a:lnSpc>
              <a:defRPr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713EF3C-8129-48DB-8AC9-475B6442330E}"/>
              </a:ext>
            </a:extLst>
          </p:cNvPr>
          <p:cNvSpPr/>
          <p:nvPr/>
        </p:nvSpPr>
        <p:spPr>
          <a:xfrm>
            <a:off x="4377031" y="2998496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ОТЧЕТОВ И ДЕКЛАРАЦИЙ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(Учет доходов ведется автоматически в мобильном приложении)</a:t>
            </a:r>
          </a:p>
          <a:p>
            <a:pPr lvl="0" algn="ctr">
              <a:lnSpc>
                <a:spcPts val="2500"/>
              </a:lnSpc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DF59D3EA-2996-4800-A6B1-C0EFDF5F1669}"/>
              </a:ext>
            </a:extLst>
          </p:cNvPr>
          <p:cNvSpPr/>
          <p:nvPr/>
        </p:nvSpPr>
        <p:spPr>
          <a:xfrm>
            <a:off x="8174683" y="2986352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 ФОРМИРУЕТСЯ В ПРИЛОЖЕНИИ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требуется ККТ. Чек можно сформировать в мобильном приложении «Мой налог»)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DBD0BEED-3BB6-4146-A49A-5ADC6E16AC6E}"/>
              </a:ext>
            </a:extLst>
          </p:cNvPr>
          <p:cNvSpPr/>
          <p:nvPr/>
        </p:nvSpPr>
        <p:spPr>
          <a:xfrm>
            <a:off x="531112" y="4939160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НЕ ПЛАТИТЬ СТРАХОВЫЕ ВЗНОСЫ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(Пенсионное страхование осуществляется в добровольном порядке)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E1C584D-5AC1-4EB8-86A1-D2FB5F16743D}"/>
              </a:ext>
            </a:extLst>
          </p:cNvPr>
          <p:cNvSpPr/>
          <p:nvPr/>
        </p:nvSpPr>
        <p:spPr>
          <a:xfrm>
            <a:off x="4352897" y="4939160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НАЛОГОВЫЙ ВЫЧЕТ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(Сумма вычета — 10 000 рублей)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FEA5EE1-8505-4906-937E-D44C4E97FEF9}"/>
              </a:ext>
            </a:extLst>
          </p:cNvPr>
          <p:cNvSpPr/>
          <p:nvPr/>
        </p:nvSpPr>
        <p:spPr>
          <a:xfrm>
            <a:off x="8174683" y="4939160"/>
            <a:ext cx="3437938" cy="15954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СОВМЕЩЕНИЕ С РАБОТОЙ ПО ТРУДОВОМУ ДОГОВОРУ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7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E1925D8-6573-4492-A402-C7818FD4DE9B}"/>
              </a:ext>
            </a:extLst>
          </p:cNvPr>
          <p:cNvSpPr/>
          <p:nvPr/>
        </p:nvSpPr>
        <p:spPr>
          <a:xfrm>
            <a:off x="244549" y="127829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73FBB080-49E9-432C-B2B1-6A48CBCB1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84646"/>
              </p:ext>
            </p:extLst>
          </p:nvPr>
        </p:nvGraphicFramePr>
        <p:xfrm>
          <a:off x="442452" y="778904"/>
          <a:ext cx="11021414" cy="5241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5601">
                  <a:extLst>
                    <a:ext uri="{9D8B030D-6E8A-4147-A177-3AD203B41FA5}">
                      <a16:colId xmlns:a16="http://schemas.microsoft.com/office/drawing/2014/main" xmlns="" val="1405010838"/>
                    </a:ext>
                  </a:extLst>
                </a:gridCol>
                <a:gridCol w="3453542">
                  <a:extLst>
                    <a:ext uri="{9D8B030D-6E8A-4147-A177-3AD203B41FA5}">
                      <a16:colId xmlns:a16="http://schemas.microsoft.com/office/drawing/2014/main" xmlns="" val="3632681302"/>
                    </a:ext>
                  </a:extLst>
                </a:gridCol>
                <a:gridCol w="4352271">
                  <a:extLst>
                    <a:ext uri="{9D8B030D-6E8A-4147-A177-3AD203B41FA5}">
                      <a16:colId xmlns:a16="http://schemas.microsoft.com/office/drawing/2014/main" xmlns="" val="90593477"/>
                    </a:ext>
                  </a:extLst>
                </a:gridCol>
              </a:tblGrid>
              <a:tr h="208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Самозанятый</a:t>
                      </a:r>
                      <a:endParaRPr lang="ru-RU" sz="1600" b="1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</a:t>
                      </a:r>
                      <a:endParaRPr lang="ru-RU" sz="1600" b="1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347433"/>
                  </a:ext>
                </a:extLst>
              </a:tr>
              <a:tr h="7151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Регистрация 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в ИФНС, через мобильное приложение "Мой налог"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Регистрация в ИФНС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398799"/>
                  </a:ext>
                </a:extLst>
              </a:tr>
              <a:tr h="53775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 деятельности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товаров или услуг своего производства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Любые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0255788"/>
                  </a:ext>
                </a:extLst>
              </a:tr>
              <a:tr h="18300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Госпошлина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 руб.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23273"/>
                  </a:ext>
                </a:extLst>
              </a:tr>
              <a:tr h="3603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Системы налогообложения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НПД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УСН, патент, ОСН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8937427"/>
                  </a:ext>
                </a:extLst>
              </a:tr>
              <a:tr h="7151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Ставка налога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при работе с физлицами;                                6% при работе с юрлицами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УСН 15% (доходы-расходы); УСН 6%  (доходы);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ПСН 6% (от потенциального дохода)                                         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2987590"/>
                  </a:ext>
                </a:extLst>
              </a:tr>
              <a:tr h="53775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Страховые взносы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обязанности платить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40874 + 1% от годовой суммы дохода, превышающего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300 000 руб., при УСН и ПСН)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050652"/>
                  </a:ext>
                </a:extLst>
              </a:tr>
              <a:tr h="3603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Лимит доходов в год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</a:t>
                      </a:r>
                      <a:r>
                        <a:rPr lang="ru-RU" sz="1400" u="none" strike="noStrike" dirty="0" err="1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УСН - 150 </a:t>
                      </a:r>
                      <a:r>
                        <a:rPr lang="ru-RU" sz="1400" u="none" strike="noStrike" kern="1200" dirty="0" err="1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                                                                                             ПСН - 60 </a:t>
                      </a:r>
                      <a:r>
                        <a:rPr lang="ru-RU" sz="1400" u="none" strike="noStrike" kern="1200" dirty="0" err="1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079324"/>
                  </a:ext>
                </a:extLst>
              </a:tr>
              <a:tr h="3603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Онлайн-касса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обязательна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обязательна до 01.07.2021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отсутствии наемных работников)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7991282"/>
                  </a:ext>
                </a:extLst>
              </a:tr>
              <a:tr h="53775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Бухгалтерский учет и отчетность 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ведет учет и не сдает отчетность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УСН -ведет учет и сдает отчетность;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ПСН – ведет учет доходов, не сдает отчетность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1244773"/>
                  </a:ext>
                </a:extLst>
              </a:tr>
              <a:tr h="3603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Наемный труд</a:t>
                      </a: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вправе нанимать работников</a:t>
                      </a:r>
                      <a:endParaRPr lang="ru-RU" sz="1400" b="0" i="0" u="none" strike="noStrike" dirty="0">
                        <a:solidFill>
                          <a:srgbClr val="3857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6" marR="6776" marT="6776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Вправе нанимать работников (до 100 человек)</a:t>
                      </a:r>
                    </a:p>
                  </a:txBody>
                  <a:tcPr marL="6776" marR="6776" marT="677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329717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1" y="6229178"/>
            <a:ext cx="1077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5723"/>
                </a:solidFill>
              </a:rPr>
              <a:t>* </a:t>
            </a:r>
            <a:r>
              <a:rPr lang="ru-RU" sz="1200" dirty="0">
                <a:solidFill>
                  <a:srgbClr val="385723"/>
                </a:solidFill>
              </a:rPr>
              <a:t>Можно рекомендовать ИП выбрать наиболее удобную систему налогообложения на сайте УФНС ссылка: </a:t>
            </a:r>
            <a:r>
              <a:rPr lang="en-US" sz="1200" dirty="0"/>
              <a:t>https://www.nalog.ru/rn77/service/mp/#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2665A5-D81D-4572-B4DB-DB1DB86F638E}"/>
              </a:ext>
            </a:extLst>
          </p:cNvPr>
          <p:cNvSpPr txBox="1"/>
          <p:nvPr/>
        </p:nvSpPr>
        <p:spPr>
          <a:xfrm>
            <a:off x="4654324" y="250697"/>
            <a:ext cx="6746941" cy="369332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Действует на территории области с 1 июля 2020 г.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24770B85-1E3E-4C7A-B0E8-1EEB027CF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</p:spPr>
        <p:txBody>
          <a:bodyPr/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32EDDCB2-218D-4C97-9CE1-D305ABCBCAC5}" type="slidenum">
              <a:rPr lang="ru-RU"/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51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800AD21-CA30-4A5A-BD7B-3A8C36DDF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>
              <a:solidFill>
                <a:srgbClr val="38572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1DC64B-0B02-4F8F-9981-7AF7AD8825F6}"/>
              </a:ext>
            </a:extLst>
          </p:cNvPr>
          <p:cNvSpPr/>
          <p:nvPr/>
        </p:nvSpPr>
        <p:spPr>
          <a:xfrm>
            <a:off x="183412" y="131510"/>
            <a:ext cx="11764545" cy="57057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для применения НПД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(наиболее распространенные)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C1E2B9C-50CC-4444-8AF3-8ED1579E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46441"/>
              </p:ext>
            </p:extLst>
          </p:nvPr>
        </p:nvGraphicFramePr>
        <p:xfrm>
          <a:off x="562708" y="964642"/>
          <a:ext cx="11123525" cy="552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8F3561-81FF-4D49-A1CE-3A2A25ACBB34}"/>
              </a:ext>
            </a:extLst>
          </p:cNvPr>
          <p:cNvSpPr txBox="1"/>
          <p:nvPr/>
        </p:nvSpPr>
        <p:spPr>
          <a:xfrm>
            <a:off x="6231326" y="6488580"/>
            <a:ext cx="6109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* </a:t>
            </a:r>
            <a:r>
              <a:rPr lang="ru-RU" sz="1600" i="1" dirty="0">
                <a:solidFill>
                  <a:srgbClr val="385723"/>
                </a:solidFill>
              </a:rPr>
              <a:t>Процент самозанятых, оказывающих услугу (по данным УФНС)</a:t>
            </a:r>
          </a:p>
        </p:txBody>
      </p:sp>
    </p:spTree>
    <p:extLst>
      <p:ext uri="{BB962C8B-B14F-4D97-AF65-F5344CB8AC3E}">
        <p14:creationId xmlns:p14="http://schemas.microsoft.com/office/powerpoint/2010/main" val="457877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FFF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B41010"/>
      </a:accent2>
      <a:accent3>
        <a:srgbClr val="139884"/>
      </a:accent3>
      <a:accent4>
        <a:srgbClr val="385723"/>
      </a:accent4>
      <a:accent5>
        <a:srgbClr val="008000"/>
      </a:accent5>
      <a:accent6>
        <a:srgbClr val="A6D08A"/>
      </a:accent6>
      <a:hlink>
        <a:srgbClr val="375623"/>
      </a:hlink>
      <a:folHlink>
        <a:srgbClr val="37562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55A11"/>
    </a:accent1>
    <a:accent2>
      <a:srgbClr val="B41010"/>
    </a:accent2>
    <a:accent3>
      <a:srgbClr val="139884"/>
    </a:accent3>
    <a:accent4>
      <a:srgbClr val="385723"/>
    </a:accent4>
    <a:accent5>
      <a:srgbClr val="008000"/>
    </a:accent5>
    <a:accent6>
      <a:srgbClr val="A6D08A"/>
    </a:accent6>
    <a:hlink>
      <a:srgbClr val="375623"/>
    </a:hlink>
    <a:folHlink>
      <a:srgbClr val="375623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13679</TotalTime>
  <Words>1745</Words>
  <Application>Microsoft Office PowerPoint</Application>
  <PresentationFormat>Произвольный</PresentationFormat>
  <Paragraphs>420</Paragraphs>
  <Slides>21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57_Голубые тона</vt:lpstr>
      <vt:lpstr>Специальное оформление</vt:lpstr>
      <vt:lpstr>1_Тема Office</vt:lpstr>
      <vt:lpstr>2_Тема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Королёва Ирина Владимировна</dc:creator>
  <cp:lastModifiedBy>Терехова Наталия Николаевна</cp:lastModifiedBy>
  <cp:revision>1113</cp:revision>
  <cp:lastPrinted>2021-03-16T16:07:43Z</cp:lastPrinted>
  <dcterms:created xsi:type="dcterms:W3CDTF">2019-02-08T11:57:28Z</dcterms:created>
  <dcterms:modified xsi:type="dcterms:W3CDTF">2021-03-19T05:57:17Z</dcterms:modified>
</cp:coreProperties>
</file>