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6"/>
  </p:notesMasterIdLst>
  <p:sldIdLst>
    <p:sldId id="749" r:id="rId2"/>
    <p:sldId id="751" r:id="rId3"/>
    <p:sldId id="754" r:id="rId4"/>
    <p:sldId id="753" r:id="rId5"/>
  </p:sldIdLst>
  <p:sldSz cx="12192000" cy="6858000"/>
  <p:notesSz cx="6797675" cy="9926638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Gotham Pro" panose="0200050304000002000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9F9F9"/>
    <a:srgbClr val="F24336"/>
    <a:srgbClr val="FFFF00"/>
    <a:srgbClr val="40C3E2"/>
    <a:srgbClr val="F3B73F"/>
    <a:srgbClr val="D93333"/>
    <a:srgbClr val="FFA015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 autoAdjust="0"/>
  </p:normalViewPr>
  <p:slideViewPr>
    <p:cSldViewPr snapToGrid="0">
      <p:cViewPr varScale="1">
        <p:scale>
          <a:sx n="113" d="100"/>
          <a:sy n="113" d="100"/>
        </p:scale>
        <p:origin x="8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19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0970" tIns="45484" rIns="90970" bIns="454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0970" tIns="45484" rIns="90970" bIns="454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C77BC67-5CC0-4825-8087-219931EF98F5}" type="datetimeFigureOut">
              <a:rPr lang="en-US"/>
              <a:pPr>
                <a:defRPr/>
              </a:pPr>
              <a:t>4/7/2022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70" tIns="45484" rIns="90970" bIns="4548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0970" tIns="45484" rIns="90970" bIns="45484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8055"/>
          </a:xfrm>
          <a:prstGeom prst="rect">
            <a:avLst/>
          </a:prstGeom>
        </p:spPr>
        <p:txBody>
          <a:bodyPr vert="horz" lIns="90970" tIns="45484" rIns="90970" bIns="454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8055"/>
          </a:xfrm>
          <a:prstGeom prst="rect">
            <a:avLst/>
          </a:prstGeom>
        </p:spPr>
        <p:txBody>
          <a:bodyPr vert="horz" lIns="90970" tIns="45484" rIns="90970" bIns="454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7BA796E-7212-49CF-ADEF-A9B0C04EE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10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ru-RU" noProof="0" dirty="0"/>
              <a:t>Рис.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74470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  <a:custGeom>
            <a:avLst/>
            <a:gdLst>
              <a:gd name="connsiteX0" fmla="*/ 267462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4183383 h 6857999"/>
              <a:gd name="connsiteX3" fmla="*/ 9517384 w 12192000"/>
              <a:gd name="connsiteY3" fmla="*/ 6857999 h 6857999"/>
              <a:gd name="connsiteX4" fmla="*/ 0 w 12192000"/>
              <a:gd name="connsiteY4" fmla="*/ 6857999 h 6857999"/>
              <a:gd name="connsiteX5" fmla="*/ 0 w 12192000"/>
              <a:gd name="connsiteY5" fmla="*/ 267462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7999">
                <a:moveTo>
                  <a:pt x="2674620" y="0"/>
                </a:moveTo>
                <a:lnTo>
                  <a:pt x="12192000" y="0"/>
                </a:lnTo>
                <a:lnTo>
                  <a:pt x="12192000" y="4183383"/>
                </a:lnTo>
                <a:lnTo>
                  <a:pt x="9517384" y="6857999"/>
                </a:lnTo>
                <a:lnTo>
                  <a:pt x="0" y="6857999"/>
                </a:lnTo>
                <a:lnTo>
                  <a:pt x="0" y="2674620"/>
                </a:lnTo>
                <a:close/>
              </a:path>
            </a:pathLst>
          </a:custGeom>
          <a:solidFill>
            <a:srgbClr val="E1E9EA">
              <a:alpha val="70000"/>
            </a:srgbClr>
          </a:solidFill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26602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A5B6B-15C3-48F0-B18F-80911D395626}" type="datetimeFigureOut">
              <a:rPr lang="en-US"/>
              <a:pPr>
                <a:defRPr/>
              </a:pPr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E3FDF-0CD2-4177-9DE7-78382F4DDF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9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235765" y="1837360"/>
            <a:ext cx="6882539" cy="2323974"/>
          </a:xfrm>
          <a:custGeom>
            <a:avLst/>
            <a:gdLst>
              <a:gd name="connsiteX0" fmla="*/ 0 w 6882539"/>
              <a:gd name="connsiteY0" fmla="*/ 0 h 2323974"/>
              <a:gd name="connsiteX1" fmla="*/ 6882539 w 6882539"/>
              <a:gd name="connsiteY1" fmla="*/ 0 h 2323974"/>
              <a:gd name="connsiteX2" fmla="*/ 6882539 w 6882539"/>
              <a:gd name="connsiteY2" fmla="*/ 2323974 h 2323974"/>
              <a:gd name="connsiteX3" fmla="*/ 0 w 6882539"/>
              <a:gd name="connsiteY3" fmla="*/ 2323974 h 2323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82539" h="2323974">
                <a:moveTo>
                  <a:pt x="0" y="0"/>
                </a:moveTo>
                <a:lnTo>
                  <a:pt x="6882539" y="0"/>
                </a:lnTo>
                <a:lnTo>
                  <a:pt x="6882539" y="2323974"/>
                </a:lnTo>
                <a:lnTo>
                  <a:pt x="0" y="232397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33413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8795" y="-4973"/>
            <a:ext cx="12200794" cy="4861390"/>
          </a:xfrm>
          <a:custGeom>
            <a:avLst/>
            <a:gdLst>
              <a:gd name="connsiteX0" fmla="*/ 0 w 12200794"/>
              <a:gd name="connsiteY0" fmla="*/ 0 h 4861390"/>
              <a:gd name="connsiteX1" fmla="*/ 12200794 w 12200794"/>
              <a:gd name="connsiteY1" fmla="*/ 0 h 4861390"/>
              <a:gd name="connsiteX2" fmla="*/ 12200794 w 12200794"/>
              <a:gd name="connsiteY2" fmla="*/ 3450615 h 4861390"/>
              <a:gd name="connsiteX3" fmla="*/ 6100397 w 12200794"/>
              <a:gd name="connsiteY3" fmla="*/ 4861390 h 4861390"/>
              <a:gd name="connsiteX4" fmla="*/ 0 w 12200794"/>
              <a:gd name="connsiteY4" fmla="*/ 3450615 h 4861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0794" h="4861390">
                <a:moveTo>
                  <a:pt x="0" y="0"/>
                </a:moveTo>
                <a:lnTo>
                  <a:pt x="12200794" y="0"/>
                </a:lnTo>
                <a:lnTo>
                  <a:pt x="12200794" y="3450615"/>
                </a:lnTo>
                <a:lnTo>
                  <a:pt x="6100397" y="4861390"/>
                </a:lnTo>
                <a:lnTo>
                  <a:pt x="0" y="345061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63531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004096" y="3548269"/>
            <a:ext cx="7231951" cy="2521226"/>
          </a:xfrm>
          <a:custGeom>
            <a:avLst/>
            <a:gdLst>
              <a:gd name="connsiteX0" fmla="*/ 0 w 7231951"/>
              <a:gd name="connsiteY0" fmla="*/ 0 h 2521226"/>
              <a:gd name="connsiteX1" fmla="*/ 7231951 w 7231951"/>
              <a:gd name="connsiteY1" fmla="*/ 0 h 2521226"/>
              <a:gd name="connsiteX2" fmla="*/ 7231951 w 7231951"/>
              <a:gd name="connsiteY2" fmla="*/ 2521226 h 2521226"/>
              <a:gd name="connsiteX3" fmla="*/ 0 w 7231951"/>
              <a:gd name="connsiteY3" fmla="*/ 2521226 h 252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31951" h="2521226">
                <a:moveTo>
                  <a:pt x="0" y="0"/>
                </a:moveTo>
                <a:lnTo>
                  <a:pt x="7231951" y="0"/>
                </a:lnTo>
                <a:lnTo>
                  <a:pt x="7231951" y="2521226"/>
                </a:lnTo>
                <a:lnTo>
                  <a:pt x="0" y="2521226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54229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091605" y="-741419"/>
            <a:ext cx="7161847" cy="7370830"/>
          </a:xfrm>
          <a:custGeom>
            <a:avLst/>
            <a:gdLst>
              <a:gd name="connsiteX0" fmla="*/ 2787816 w 7161847"/>
              <a:gd name="connsiteY0" fmla="*/ 7152549 h 7370830"/>
              <a:gd name="connsiteX1" fmla="*/ 2787817 w 7161847"/>
              <a:gd name="connsiteY1" fmla="*/ 7152549 h 7370830"/>
              <a:gd name="connsiteX2" fmla="*/ 2787816 w 7161847"/>
              <a:gd name="connsiteY2" fmla="*/ 7152550 h 7370830"/>
              <a:gd name="connsiteX3" fmla="*/ 1391706 w 7161847"/>
              <a:gd name="connsiteY3" fmla="*/ 6138863 h 7370830"/>
              <a:gd name="connsiteX4" fmla="*/ 1391707 w 7161847"/>
              <a:gd name="connsiteY4" fmla="*/ 6138863 h 7370830"/>
              <a:gd name="connsiteX5" fmla="*/ 1391707 w 7161847"/>
              <a:gd name="connsiteY5" fmla="*/ 6138864 h 7370830"/>
              <a:gd name="connsiteX6" fmla="*/ 6563752 w 7161847"/>
              <a:gd name="connsiteY6" fmla="*/ 5372121 h 7370830"/>
              <a:gd name="connsiteX7" fmla="*/ 6835791 w 7161847"/>
              <a:gd name="connsiteY7" fmla="*/ 5484803 h 7370830"/>
              <a:gd name="connsiteX8" fmla="*/ 6835790 w 7161847"/>
              <a:gd name="connsiteY8" fmla="*/ 5484804 h 7370830"/>
              <a:gd name="connsiteX9" fmla="*/ 6835790 w 7161847"/>
              <a:gd name="connsiteY9" fmla="*/ 6028882 h 7370830"/>
              <a:gd name="connsiteX10" fmla="*/ 6013108 w 7161847"/>
              <a:gd name="connsiteY10" fmla="*/ 6851562 h 7370830"/>
              <a:gd name="connsiteX11" fmla="*/ 5469030 w 7161847"/>
              <a:gd name="connsiteY11" fmla="*/ 6851562 h 7370830"/>
              <a:gd name="connsiteX12" fmla="*/ 5469030 w 7161847"/>
              <a:gd name="connsiteY12" fmla="*/ 6851564 h 7370830"/>
              <a:gd name="connsiteX13" fmla="*/ 5469031 w 7161847"/>
              <a:gd name="connsiteY13" fmla="*/ 6307485 h 7370830"/>
              <a:gd name="connsiteX14" fmla="*/ 6291713 w 7161847"/>
              <a:gd name="connsiteY14" fmla="*/ 5484803 h 7370830"/>
              <a:gd name="connsiteX15" fmla="*/ 6563752 w 7161847"/>
              <a:gd name="connsiteY15" fmla="*/ 5372121 h 7370830"/>
              <a:gd name="connsiteX16" fmla="*/ 6620795 w 7161847"/>
              <a:gd name="connsiteY16" fmla="*/ 4143997 h 7370830"/>
              <a:gd name="connsiteX17" fmla="*/ 6892834 w 7161847"/>
              <a:gd name="connsiteY17" fmla="*/ 4256679 h 7370830"/>
              <a:gd name="connsiteX18" fmla="*/ 6892832 w 7161847"/>
              <a:gd name="connsiteY18" fmla="*/ 4256681 h 7370830"/>
              <a:gd name="connsiteX19" fmla="*/ 6892832 w 7161847"/>
              <a:gd name="connsiteY19" fmla="*/ 4800759 h 7370830"/>
              <a:gd name="connsiteX20" fmla="*/ 4814590 w 7161847"/>
              <a:gd name="connsiteY20" fmla="*/ 6879000 h 7370830"/>
              <a:gd name="connsiteX21" fmla="*/ 4270513 w 7161847"/>
              <a:gd name="connsiteY21" fmla="*/ 6879000 h 7370830"/>
              <a:gd name="connsiteX22" fmla="*/ 4270514 w 7161847"/>
              <a:gd name="connsiteY22" fmla="*/ 6879001 h 7370830"/>
              <a:gd name="connsiteX23" fmla="*/ 4270514 w 7161847"/>
              <a:gd name="connsiteY23" fmla="*/ 6334923 h 7370830"/>
              <a:gd name="connsiteX24" fmla="*/ 6348755 w 7161847"/>
              <a:gd name="connsiteY24" fmla="*/ 4256680 h 7370830"/>
              <a:gd name="connsiteX25" fmla="*/ 6620795 w 7161847"/>
              <a:gd name="connsiteY25" fmla="*/ 4143997 h 7370830"/>
              <a:gd name="connsiteX26" fmla="*/ 2866468 w 7161847"/>
              <a:gd name="connsiteY26" fmla="*/ 3040604 h 7370830"/>
              <a:gd name="connsiteX27" fmla="*/ 3138506 w 7161847"/>
              <a:gd name="connsiteY27" fmla="*/ 3153287 h 7370830"/>
              <a:gd name="connsiteX28" fmla="*/ 3138505 w 7161847"/>
              <a:gd name="connsiteY28" fmla="*/ 3153287 h 7370830"/>
              <a:gd name="connsiteX29" fmla="*/ 3138506 w 7161847"/>
              <a:gd name="connsiteY29" fmla="*/ 3697364 h 7370830"/>
              <a:gd name="connsiteX30" fmla="*/ 656759 w 7161847"/>
              <a:gd name="connsiteY30" fmla="*/ 6179110 h 7370830"/>
              <a:gd name="connsiteX31" fmla="*/ 173034 w 7161847"/>
              <a:gd name="connsiteY31" fmla="*/ 6228409 h 7370830"/>
              <a:gd name="connsiteX32" fmla="*/ 112681 w 7161847"/>
              <a:gd name="connsiteY32" fmla="*/ 6179110 h 7370830"/>
              <a:gd name="connsiteX33" fmla="*/ 63383 w 7161847"/>
              <a:gd name="connsiteY33" fmla="*/ 6118759 h 7370830"/>
              <a:gd name="connsiteX34" fmla="*/ 112682 w 7161847"/>
              <a:gd name="connsiteY34" fmla="*/ 5635033 h 7370830"/>
              <a:gd name="connsiteX35" fmla="*/ 2594428 w 7161847"/>
              <a:gd name="connsiteY35" fmla="*/ 3153287 h 7370830"/>
              <a:gd name="connsiteX36" fmla="*/ 2866468 w 7161847"/>
              <a:gd name="connsiteY36" fmla="*/ 3040604 h 7370830"/>
              <a:gd name="connsiteX37" fmla="*/ 5359755 w 7161847"/>
              <a:gd name="connsiteY37" fmla="*/ 2993060 h 7370830"/>
              <a:gd name="connsiteX38" fmla="*/ 5631795 w 7161847"/>
              <a:gd name="connsiteY38" fmla="*/ 3105742 h 7370830"/>
              <a:gd name="connsiteX39" fmla="*/ 5631794 w 7161847"/>
              <a:gd name="connsiteY39" fmla="*/ 3105743 h 7370830"/>
              <a:gd name="connsiteX40" fmla="*/ 5631794 w 7161847"/>
              <a:gd name="connsiteY40" fmla="*/ 3649821 h 7370830"/>
              <a:gd name="connsiteX41" fmla="*/ 2023465 w 7161847"/>
              <a:gd name="connsiteY41" fmla="*/ 7258148 h 7370830"/>
              <a:gd name="connsiteX42" fmla="*/ 1539739 w 7161847"/>
              <a:gd name="connsiteY42" fmla="*/ 7307446 h 7370830"/>
              <a:gd name="connsiteX43" fmla="*/ 1479387 w 7161847"/>
              <a:gd name="connsiteY43" fmla="*/ 7258149 h 7370830"/>
              <a:gd name="connsiteX44" fmla="*/ 1479387 w 7161847"/>
              <a:gd name="connsiteY44" fmla="*/ 7258149 h 7370830"/>
              <a:gd name="connsiteX45" fmla="*/ 1430089 w 7161847"/>
              <a:gd name="connsiteY45" fmla="*/ 7197796 h 7370830"/>
              <a:gd name="connsiteX46" fmla="*/ 1479388 w 7161847"/>
              <a:gd name="connsiteY46" fmla="*/ 6714071 h 7370830"/>
              <a:gd name="connsiteX47" fmla="*/ 5087717 w 7161847"/>
              <a:gd name="connsiteY47" fmla="*/ 3105742 h 7370830"/>
              <a:gd name="connsiteX48" fmla="*/ 5359755 w 7161847"/>
              <a:gd name="connsiteY48" fmla="*/ 2993060 h 7370830"/>
              <a:gd name="connsiteX49" fmla="*/ 6668184 w 7161847"/>
              <a:gd name="connsiteY49" fmla="*/ 2887461 h 7370830"/>
              <a:gd name="connsiteX50" fmla="*/ 6940223 w 7161847"/>
              <a:gd name="connsiteY50" fmla="*/ 3000143 h 7370830"/>
              <a:gd name="connsiteX51" fmla="*/ 6940223 w 7161847"/>
              <a:gd name="connsiteY51" fmla="*/ 3000144 h 7370830"/>
              <a:gd name="connsiteX52" fmla="*/ 6940223 w 7161847"/>
              <a:gd name="connsiteY52" fmla="*/ 3544221 h 7370830"/>
              <a:gd name="connsiteX53" fmla="*/ 3331893 w 7161847"/>
              <a:gd name="connsiteY53" fmla="*/ 7152549 h 7370830"/>
              <a:gd name="connsiteX54" fmla="*/ 2848167 w 7161847"/>
              <a:gd name="connsiteY54" fmla="*/ 7201847 h 7370830"/>
              <a:gd name="connsiteX55" fmla="*/ 2787817 w 7161847"/>
              <a:gd name="connsiteY55" fmla="*/ 7152549 h 7370830"/>
              <a:gd name="connsiteX56" fmla="*/ 2738519 w 7161847"/>
              <a:gd name="connsiteY56" fmla="*/ 7092198 h 7370830"/>
              <a:gd name="connsiteX57" fmla="*/ 2787816 w 7161847"/>
              <a:gd name="connsiteY57" fmla="*/ 6608472 h 7370830"/>
              <a:gd name="connsiteX58" fmla="*/ 6396146 w 7161847"/>
              <a:gd name="connsiteY58" fmla="*/ 3000143 h 7370830"/>
              <a:gd name="connsiteX59" fmla="*/ 6668184 w 7161847"/>
              <a:gd name="connsiteY59" fmla="*/ 2887461 h 7370830"/>
              <a:gd name="connsiteX60" fmla="*/ 5272076 w 7161847"/>
              <a:gd name="connsiteY60" fmla="*/ 1873775 h 7370830"/>
              <a:gd name="connsiteX61" fmla="*/ 5544115 w 7161847"/>
              <a:gd name="connsiteY61" fmla="*/ 1986458 h 7370830"/>
              <a:gd name="connsiteX62" fmla="*/ 5544114 w 7161847"/>
              <a:gd name="connsiteY62" fmla="*/ 1986458 h 7370830"/>
              <a:gd name="connsiteX63" fmla="*/ 5544114 w 7161847"/>
              <a:gd name="connsiteY63" fmla="*/ 2530536 h 7370830"/>
              <a:gd name="connsiteX64" fmla="*/ 1935786 w 7161847"/>
              <a:gd name="connsiteY64" fmla="*/ 6138863 h 7370830"/>
              <a:gd name="connsiteX65" fmla="*/ 1452059 w 7161847"/>
              <a:gd name="connsiteY65" fmla="*/ 6188161 h 7370830"/>
              <a:gd name="connsiteX66" fmla="*/ 1391707 w 7161847"/>
              <a:gd name="connsiteY66" fmla="*/ 6138863 h 7370830"/>
              <a:gd name="connsiteX67" fmla="*/ 1342409 w 7161847"/>
              <a:gd name="connsiteY67" fmla="*/ 6078511 h 7370830"/>
              <a:gd name="connsiteX68" fmla="*/ 1391708 w 7161847"/>
              <a:gd name="connsiteY68" fmla="*/ 5594786 h 7370830"/>
              <a:gd name="connsiteX69" fmla="*/ 5000037 w 7161847"/>
              <a:gd name="connsiteY69" fmla="*/ 1986457 h 7370830"/>
              <a:gd name="connsiteX70" fmla="*/ 5272076 w 7161847"/>
              <a:gd name="connsiteY70" fmla="*/ 1873775 h 7370830"/>
              <a:gd name="connsiteX71" fmla="*/ 6777126 w 7161847"/>
              <a:gd name="connsiteY71" fmla="*/ 1542420 h 7370830"/>
              <a:gd name="connsiteX72" fmla="*/ 7049166 w 7161847"/>
              <a:gd name="connsiteY72" fmla="*/ 1655103 h 7370830"/>
              <a:gd name="connsiteX73" fmla="*/ 7049164 w 7161847"/>
              <a:gd name="connsiteY73" fmla="*/ 1655103 h 7370830"/>
              <a:gd name="connsiteX74" fmla="*/ 7049164 w 7161847"/>
              <a:gd name="connsiteY74" fmla="*/ 2199181 h 7370830"/>
              <a:gd name="connsiteX75" fmla="*/ 6226482 w 7161847"/>
              <a:gd name="connsiteY75" fmla="*/ 3021861 h 7370830"/>
              <a:gd name="connsiteX76" fmla="*/ 5682406 w 7161847"/>
              <a:gd name="connsiteY76" fmla="*/ 3021861 h 7370830"/>
              <a:gd name="connsiteX77" fmla="*/ 5682405 w 7161847"/>
              <a:gd name="connsiteY77" fmla="*/ 3021862 h 7370830"/>
              <a:gd name="connsiteX78" fmla="*/ 5682405 w 7161847"/>
              <a:gd name="connsiteY78" fmla="*/ 2477784 h 7370830"/>
              <a:gd name="connsiteX79" fmla="*/ 6505087 w 7161847"/>
              <a:gd name="connsiteY79" fmla="*/ 1655102 h 7370830"/>
              <a:gd name="connsiteX80" fmla="*/ 6777126 w 7161847"/>
              <a:gd name="connsiteY80" fmla="*/ 1542420 h 7370830"/>
              <a:gd name="connsiteX81" fmla="*/ 6635544 w 7161847"/>
              <a:gd name="connsiteY81" fmla="*/ 453955 h 7370830"/>
              <a:gd name="connsiteX82" fmla="*/ 6907582 w 7161847"/>
              <a:gd name="connsiteY82" fmla="*/ 566637 h 7370830"/>
              <a:gd name="connsiteX83" fmla="*/ 6907582 w 7161847"/>
              <a:gd name="connsiteY83" fmla="*/ 566638 h 7370830"/>
              <a:gd name="connsiteX84" fmla="*/ 6907582 w 7161847"/>
              <a:gd name="connsiteY84" fmla="*/ 1110716 h 7370830"/>
              <a:gd name="connsiteX85" fmla="*/ 6084900 w 7161847"/>
              <a:gd name="connsiteY85" fmla="*/ 1933396 h 7370830"/>
              <a:gd name="connsiteX86" fmla="*/ 5540823 w 7161847"/>
              <a:gd name="connsiteY86" fmla="*/ 1933395 h 7370830"/>
              <a:gd name="connsiteX87" fmla="*/ 5540823 w 7161847"/>
              <a:gd name="connsiteY87" fmla="*/ 1933397 h 7370830"/>
              <a:gd name="connsiteX88" fmla="*/ 5540823 w 7161847"/>
              <a:gd name="connsiteY88" fmla="*/ 1389319 h 7370830"/>
              <a:gd name="connsiteX89" fmla="*/ 6363505 w 7161847"/>
              <a:gd name="connsiteY89" fmla="*/ 566637 h 7370830"/>
              <a:gd name="connsiteX90" fmla="*/ 6635544 w 7161847"/>
              <a:gd name="connsiteY90" fmla="*/ 453955 h 7370830"/>
              <a:gd name="connsiteX91" fmla="*/ 4320554 w 7161847"/>
              <a:gd name="connsiteY91" fmla="*/ 370272 h 7370830"/>
              <a:gd name="connsiteX92" fmla="*/ 4592593 w 7161847"/>
              <a:gd name="connsiteY92" fmla="*/ 482954 h 7370830"/>
              <a:gd name="connsiteX93" fmla="*/ 4592592 w 7161847"/>
              <a:gd name="connsiteY93" fmla="*/ 482955 h 7370830"/>
              <a:gd name="connsiteX94" fmla="*/ 4592592 w 7161847"/>
              <a:gd name="connsiteY94" fmla="*/ 1027032 h 7370830"/>
              <a:gd name="connsiteX95" fmla="*/ 984263 w 7161847"/>
              <a:gd name="connsiteY95" fmla="*/ 4635359 h 7370830"/>
              <a:gd name="connsiteX96" fmla="*/ 440184 w 7161847"/>
              <a:gd name="connsiteY96" fmla="*/ 4635359 h 7370830"/>
              <a:gd name="connsiteX97" fmla="*/ 440186 w 7161847"/>
              <a:gd name="connsiteY97" fmla="*/ 4635359 h 7370830"/>
              <a:gd name="connsiteX98" fmla="*/ 440186 w 7161847"/>
              <a:gd name="connsiteY98" fmla="*/ 4091282 h 7370830"/>
              <a:gd name="connsiteX99" fmla="*/ 4048515 w 7161847"/>
              <a:gd name="connsiteY99" fmla="*/ 482954 h 7370830"/>
              <a:gd name="connsiteX100" fmla="*/ 4320554 w 7161847"/>
              <a:gd name="connsiteY100" fmla="*/ 370272 h 7370830"/>
              <a:gd name="connsiteX101" fmla="*/ 5907766 w 7161847"/>
              <a:gd name="connsiteY101" fmla="*/ 0 h 7370830"/>
              <a:gd name="connsiteX102" fmla="*/ 6179803 w 7161847"/>
              <a:gd name="connsiteY102" fmla="*/ 112683 h 7370830"/>
              <a:gd name="connsiteX103" fmla="*/ 6179804 w 7161847"/>
              <a:gd name="connsiteY103" fmla="*/ 112683 h 7370830"/>
              <a:gd name="connsiteX104" fmla="*/ 6179804 w 7161847"/>
              <a:gd name="connsiteY104" fmla="*/ 656761 h 7370830"/>
              <a:gd name="connsiteX105" fmla="*/ 3698057 w 7161847"/>
              <a:gd name="connsiteY105" fmla="*/ 3138507 h 7370830"/>
              <a:gd name="connsiteX106" fmla="*/ 3153979 w 7161847"/>
              <a:gd name="connsiteY106" fmla="*/ 3138507 h 7370830"/>
              <a:gd name="connsiteX107" fmla="*/ 3153980 w 7161847"/>
              <a:gd name="connsiteY107" fmla="*/ 3138507 h 7370830"/>
              <a:gd name="connsiteX108" fmla="*/ 3153980 w 7161847"/>
              <a:gd name="connsiteY108" fmla="*/ 2594430 h 7370830"/>
              <a:gd name="connsiteX109" fmla="*/ 5635727 w 7161847"/>
              <a:gd name="connsiteY109" fmla="*/ 112683 h 7370830"/>
              <a:gd name="connsiteX110" fmla="*/ 5907766 w 7161847"/>
              <a:gd name="connsiteY110" fmla="*/ 0 h 7370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7161847" h="7370830">
                <a:moveTo>
                  <a:pt x="2787816" y="7152549"/>
                </a:moveTo>
                <a:lnTo>
                  <a:pt x="2787817" y="7152549"/>
                </a:lnTo>
                <a:lnTo>
                  <a:pt x="2787816" y="7152550"/>
                </a:lnTo>
                <a:close/>
                <a:moveTo>
                  <a:pt x="1391706" y="6138863"/>
                </a:moveTo>
                <a:lnTo>
                  <a:pt x="1391707" y="6138863"/>
                </a:lnTo>
                <a:lnTo>
                  <a:pt x="1391707" y="6138864"/>
                </a:lnTo>
                <a:close/>
                <a:moveTo>
                  <a:pt x="6563752" y="5372121"/>
                </a:moveTo>
                <a:cubicBezTo>
                  <a:pt x="6662211" y="5372121"/>
                  <a:pt x="6760669" y="5409682"/>
                  <a:pt x="6835791" y="5484803"/>
                </a:cubicBezTo>
                <a:lnTo>
                  <a:pt x="6835790" y="5484804"/>
                </a:lnTo>
                <a:cubicBezTo>
                  <a:pt x="6986034" y="5635048"/>
                  <a:pt x="6986034" y="5878639"/>
                  <a:pt x="6835790" y="6028882"/>
                </a:cubicBezTo>
                <a:lnTo>
                  <a:pt x="6013108" y="6851562"/>
                </a:lnTo>
                <a:cubicBezTo>
                  <a:pt x="5862865" y="7001806"/>
                  <a:pt x="5619274" y="7001806"/>
                  <a:pt x="5469030" y="6851562"/>
                </a:cubicBezTo>
                <a:lnTo>
                  <a:pt x="5469030" y="6851564"/>
                </a:lnTo>
                <a:cubicBezTo>
                  <a:pt x="5318788" y="6701320"/>
                  <a:pt x="5318788" y="6457729"/>
                  <a:pt x="5469031" y="6307485"/>
                </a:cubicBezTo>
                <a:lnTo>
                  <a:pt x="6291713" y="5484803"/>
                </a:lnTo>
                <a:cubicBezTo>
                  <a:pt x="6366835" y="5409682"/>
                  <a:pt x="6465294" y="5372121"/>
                  <a:pt x="6563752" y="5372121"/>
                </a:cubicBezTo>
                <a:close/>
                <a:moveTo>
                  <a:pt x="6620795" y="4143997"/>
                </a:moveTo>
                <a:cubicBezTo>
                  <a:pt x="6719254" y="4143997"/>
                  <a:pt x="6817711" y="4181559"/>
                  <a:pt x="6892834" y="4256679"/>
                </a:cubicBezTo>
                <a:lnTo>
                  <a:pt x="6892832" y="4256681"/>
                </a:lnTo>
                <a:cubicBezTo>
                  <a:pt x="7043075" y="4406924"/>
                  <a:pt x="7043075" y="4650516"/>
                  <a:pt x="6892832" y="4800759"/>
                </a:cubicBezTo>
                <a:lnTo>
                  <a:pt x="4814590" y="6879000"/>
                </a:lnTo>
                <a:cubicBezTo>
                  <a:pt x="4664347" y="7029243"/>
                  <a:pt x="4420756" y="7029243"/>
                  <a:pt x="4270513" y="6879000"/>
                </a:cubicBezTo>
                <a:lnTo>
                  <a:pt x="4270514" y="6879001"/>
                </a:lnTo>
                <a:cubicBezTo>
                  <a:pt x="4120269" y="6728758"/>
                  <a:pt x="4120270" y="6485166"/>
                  <a:pt x="4270514" y="6334923"/>
                </a:cubicBezTo>
                <a:lnTo>
                  <a:pt x="6348755" y="4256680"/>
                </a:lnTo>
                <a:cubicBezTo>
                  <a:pt x="6423877" y="4181559"/>
                  <a:pt x="6522336" y="4143997"/>
                  <a:pt x="6620795" y="4143997"/>
                </a:cubicBezTo>
                <a:close/>
                <a:moveTo>
                  <a:pt x="2866468" y="3040604"/>
                </a:moveTo>
                <a:cubicBezTo>
                  <a:pt x="2964925" y="3040604"/>
                  <a:pt x="3063384" y="3078165"/>
                  <a:pt x="3138506" y="3153287"/>
                </a:cubicBezTo>
                <a:lnTo>
                  <a:pt x="3138505" y="3153287"/>
                </a:lnTo>
                <a:cubicBezTo>
                  <a:pt x="3288749" y="3303531"/>
                  <a:pt x="3288749" y="3547122"/>
                  <a:pt x="3138506" y="3697364"/>
                </a:cubicBezTo>
                <a:lnTo>
                  <a:pt x="656759" y="6179110"/>
                </a:lnTo>
                <a:cubicBezTo>
                  <a:pt x="525295" y="6310573"/>
                  <a:pt x="322364" y="6327006"/>
                  <a:pt x="173034" y="6228409"/>
                </a:cubicBezTo>
                <a:lnTo>
                  <a:pt x="112681" y="6179110"/>
                </a:lnTo>
                <a:lnTo>
                  <a:pt x="63383" y="6118759"/>
                </a:lnTo>
                <a:cubicBezTo>
                  <a:pt x="-35214" y="5969429"/>
                  <a:pt x="-18781" y="5766496"/>
                  <a:pt x="112682" y="5635033"/>
                </a:cubicBezTo>
                <a:lnTo>
                  <a:pt x="2594428" y="3153287"/>
                </a:lnTo>
                <a:cubicBezTo>
                  <a:pt x="2669551" y="3078166"/>
                  <a:pt x="2768009" y="3040604"/>
                  <a:pt x="2866468" y="3040604"/>
                </a:cubicBezTo>
                <a:close/>
                <a:moveTo>
                  <a:pt x="5359755" y="2993060"/>
                </a:moveTo>
                <a:cubicBezTo>
                  <a:pt x="5458214" y="2993061"/>
                  <a:pt x="5556673" y="3030621"/>
                  <a:pt x="5631795" y="3105742"/>
                </a:cubicBezTo>
                <a:lnTo>
                  <a:pt x="5631794" y="3105743"/>
                </a:lnTo>
                <a:cubicBezTo>
                  <a:pt x="5782037" y="3255986"/>
                  <a:pt x="5782037" y="3499578"/>
                  <a:pt x="5631794" y="3649821"/>
                </a:cubicBezTo>
                <a:lnTo>
                  <a:pt x="2023465" y="7258148"/>
                </a:lnTo>
                <a:cubicBezTo>
                  <a:pt x="1892002" y="7389611"/>
                  <a:pt x="1689070" y="7406044"/>
                  <a:pt x="1539739" y="7307446"/>
                </a:cubicBezTo>
                <a:lnTo>
                  <a:pt x="1479387" y="7258149"/>
                </a:lnTo>
                <a:lnTo>
                  <a:pt x="1479387" y="7258149"/>
                </a:lnTo>
                <a:lnTo>
                  <a:pt x="1430089" y="7197796"/>
                </a:lnTo>
                <a:cubicBezTo>
                  <a:pt x="1331492" y="7048467"/>
                  <a:pt x="1347925" y="6845534"/>
                  <a:pt x="1479388" y="6714071"/>
                </a:cubicBezTo>
                <a:lnTo>
                  <a:pt x="5087717" y="3105742"/>
                </a:lnTo>
                <a:cubicBezTo>
                  <a:pt x="5162838" y="3030621"/>
                  <a:pt x="5261296" y="2993060"/>
                  <a:pt x="5359755" y="2993060"/>
                </a:cubicBezTo>
                <a:close/>
                <a:moveTo>
                  <a:pt x="6668184" y="2887461"/>
                </a:moveTo>
                <a:cubicBezTo>
                  <a:pt x="6766643" y="2887461"/>
                  <a:pt x="6865102" y="2925021"/>
                  <a:pt x="6940223" y="3000143"/>
                </a:cubicBezTo>
                <a:lnTo>
                  <a:pt x="6940223" y="3000144"/>
                </a:lnTo>
                <a:cubicBezTo>
                  <a:pt x="7090466" y="3150387"/>
                  <a:pt x="7090466" y="3393978"/>
                  <a:pt x="6940223" y="3544221"/>
                </a:cubicBezTo>
                <a:lnTo>
                  <a:pt x="3331893" y="7152549"/>
                </a:lnTo>
                <a:cubicBezTo>
                  <a:pt x="3200432" y="7284013"/>
                  <a:pt x="2997498" y="7300445"/>
                  <a:pt x="2848167" y="7201847"/>
                </a:cubicBezTo>
                <a:lnTo>
                  <a:pt x="2787817" y="7152549"/>
                </a:lnTo>
                <a:lnTo>
                  <a:pt x="2738519" y="7092198"/>
                </a:lnTo>
                <a:cubicBezTo>
                  <a:pt x="2639922" y="6942867"/>
                  <a:pt x="2656354" y="6739935"/>
                  <a:pt x="2787816" y="6608472"/>
                </a:cubicBezTo>
                <a:lnTo>
                  <a:pt x="6396146" y="3000143"/>
                </a:lnTo>
                <a:cubicBezTo>
                  <a:pt x="6471268" y="2925022"/>
                  <a:pt x="6569726" y="2887461"/>
                  <a:pt x="6668184" y="2887461"/>
                </a:cubicBezTo>
                <a:close/>
                <a:moveTo>
                  <a:pt x="5272076" y="1873775"/>
                </a:moveTo>
                <a:cubicBezTo>
                  <a:pt x="5370534" y="1873776"/>
                  <a:pt x="5468993" y="1911336"/>
                  <a:pt x="5544115" y="1986458"/>
                </a:cubicBezTo>
                <a:lnTo>
                  <a:pt x="5544114" y="1986458"/>
                </a:lnTo>
                <a:cubicBezTo>
                  <a:pt x="5694357" y="2136701"/>
                  <a:pt x="5694357" y="2380293"/>
                  <a:pt x="5544114" y="2530536"/>
                </a:cubicBezTo>
                <a:lnTo>
                  <a:pt x="1935786" y="6138863"/>
                </a:lnTo>
                <a:cubicBezTo>
                  <a:pt x="1804322" y="6270326"/>
                  <a:pt x="1601389" y="6286759"/>
                  <a:pt x="1452059" y="6188161"/>
                </a:cubicBezTo>
                <a:lnTo>
                  <a:pt x="1391707" y="6138863"/>
                </a:lnTo>
                <a:lnTo>
                  <a:pt x="1342409" y="6078511"/>
                </a:lnTo>
                <a:cubicBezTo>
                  <a:pt x="1243812" y="5929182"/>
                  <a:pt x="1260245" y="5726249"/>
                  <a:pt x="1391708" y="5594786"/>
                </a:cubicBezTo>
                <a:lnTo>
                  <a:pt x="5000037" y="1986457"/>
                </a:lnTo>
                <a:cubicBezTo>
                  <a:pt x="5075158" y="1911336"/>
                  <a:pt x="5173617" y="1873775"/>
                  <a:pt x="5272076" y="1873775"/>
                </a:cubicBezTo>
                <a:close/>
                <a:moveTo>
                  <a:pt x="6777126" y="1542420"/>
                </a:moveTo>
                <a:cubicBezTo>
                  <a:pt x="6875585" y="1542420"/>
                  <a:pt x="6974043" y="1579981"/>
                  <a:pt x="7049166" y="1655103"/>
                </a:cubicBezTo>
                <a:lnTo>
                  <a:pt x="7049164" y="1655103"/>
                </a:lnTo>
                <a:cubicBezTo>
                  <a:pt x="7199409" y="1805346"/>
                  <a:pt x="7199409" y="2048937"/>
                  <a:pt x="7049164" y="2199181"/>
                </a:cubicBezTo>
                <a:lnTo>
                  <a:pt x="6226482" y="3021861"/>
                </a:lnTo>
                <a:cubicBezTo>
                  <a:pt x="6076239" y="3172104"/>
                  <a:pt x="5832649" y="3172104"/>
                  <a:pt x="5682406" y="3021861"/>
                </a:cubicBezTo>
                <a:lnTo>
                  <a:pt x="5682405" y="3021862"/>
                </a:lnTo>
                <a:cubicBezTo>
                  <a:pt x="5532162" y="2871619"/>
                  <a:pt x="5532163" y="2628028"/>
                  <a:pt x="5682405" y="2477784"/>
                </a:cubicBezTo>
                <a:lnTo>
                  <a:pt x="6505087" y="1655102"/>
                </a:lnTo>
                <a:cubicBezTo>
                  <a:pt x="6580210" y="1579981"/>
                  <a:pt x="6678669" y="1542420"/>
                  <a:pt x="6777126" y="1542420"/>
                </a:cubicBezTo>
                <a:close/>
                <a:moveTo>
                  <a:pt x="6635544" y="453955"/>
                </a:moveTo>
                <a:cubicBezTo>
                  <a:pt x="6734003" y="453955"/>
                  <a:pt x="6832461" y="491516"/>
                  <a:pt x="6907582" y="566637"/>
                </a:cubicBezTo>
                <a:lnTo>
                  <a:pt x="6907582" y="566638"/>
                </a:lnTo>
                <a:cubicBezTo>
                  <a:pt x="7057826" y="716881"/>
                  <a:pt x="7057826" y="960472"/>
                  <a:pt x="6907582" y="1110716"/>
                </a:cubicBezTo>
                <a:lnTo>
                  <a:pt x="6084900" y="1933396"/>
                </a:lnTo>
                <a:cubicBezTo>
                  <a:pt x="5934657" y="2083639"/>
                  <a:pt x="5691065" y="2083639"/>
                  <a:pt x="5540823" y="1933395"/>
                </a:cubicBezTo>
                <a:lnTo>
                  <a:pt x="5540823" y="1933397"/>
                </a:lnTo>
                <a:cubicBezTo>
                  <a:pt x="5390580" y="1783154"/>
                  <a:pt x="5390580" y="1539563"/>
                  <a:pt x="5540823" y="1389319"/>
                </a:cubicBezTo>
                <a:lnTo>
                  <a:pt x="6363505" y="566637"/>
                </a:lnTo>
                <a:cubicBezTo>
                  <a:pt x="6438626" y="491516"/>
                  <a:pt x="6537086" y="453955"/>
                  <a:pt x="6635544" y="453955"/>
                </a:cubicBezTo>
                <a:close/>
                <a:moveTo>
                  <a:pt x="4320554" y="370272"/>
                </a:moveTo>
                <a:cubicBezTo>
                  <a:pt x="4419011" y="370272"/>
                  <a:pt x="4517471" y="407832"/>
                  <a:pt x="4592593" y="482954"/>
                </a:cubicBezTo>
                <a:lnTo>
                  <a:pt x="4592592" y="482955"/>
                </a:lnTo>
                <a:cubicBezTo>
                  <a:pt x="4742835" y="633198"/>
                  <a:pt x="4742835" y="876789"/>
                  <a:pt x="4592592" y="1027032"/>
                </a:cubicBezTo>
                <a:lnTo>
                  <a:pt x="984263" y="4635359"/>
                </a:lnTo>
                <a:cubicBezTo>
                  <a:pt x="834019" y="4785603"/>
                  <a:pt x="590428" y="4785602"/>
                  <a:pt x="440184" y="4635359"/>
                </a:cubicBezTo>
                <a:lnTo>
                  <a:pt x="440186" y="4635359"/>
                </a:lnTo>
                <a:cubicBezTo>
                  <a:pt x="289942" y="4485117"/>
                  <a:pt x="289942" y="4241525"/>
                  <a:pt x="440186" y="4091282"/>
                </a:cubicBezTo>
                <a:lnTo>
                  <a:pt x="4048515" y="482954"/>
                </a:lnTo>
                <a:cubicBezTo>
                  <a:pt x="4123637" y="407832"/>
                  <a:pt x="4222095" y="370272"/>
                  <a:pt x="4320554" y="370272"/>
                </a:cubicBezTo>
                <a:close/>
                <a:moveTo>
                  <a:pt x="5907766" y="0"/>
                </a:moveTo>
                <a:cubicBezTo>
                  <a:pt x="6006224" y="0"/>
                  <a:pt x="6104683" y="37562"/>
                  <a:pt x="6179803" y="112683"/>
                </a:cubicBezTo>
                <a:lnTo>
                  <a:pt x="6179804" y="112683"/>
                </a:lnTo>
                <a:cubicBezTo>
                  <a:pt x="6330047" y="262927"/>
                  <a:pt x="6330047" y="506518"/>
                  <a:pt x="6179804" y="656761"/>
                </a:cubicBezTo>
                <a:lnTo>
                  <a:pt x="3698057" y="3138507"/>
                </a:lnTo>
                <a:cubicBezTo>
                  <a:pt x="3547813" y="3288750"/>
                  <a:pt x="3304221" y="3288750"/>
                  <a:pt x="3153979" y="3138507"/>
                </a:cubicBezTo>
                <a:lnTo>
                  <a:pt x="3153980" y="3138507"/>
                </a:lnTo>
                <a:cubicBezTo>
                  <a:pt x="3003736" y="2988265"/>
                  <a:pt x="3003737" y="2744673"/>
                  <a:pt x="3153980" y="2594430"/>
                </a:cubicBezTo>
                <a:lnTo>
                  <a:pt x="5635727" y="112683"/>
                </a:lnTo>
                <a:cubicBezTo>
                  <a:pt x="5710849" y="37561"/>
                  <a:pt x="5809307" y="0"/>
                  <a:pt x="5907766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06552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874644" y="1866827"/>
            <a:ext cx="5009322" cy="4028823"/>
          </a:xfrm>
          <a:custGeom>
            <a:avLst/>
            <a:gdLst>
              <a:gd name="connsiteX0" fmla="*/ 0 w 5009322"/>
              <a:gd name="connsiteY0" fmla="*/ 0 h 4028823"/>
              <a:gd name="connsiteX1" fmla="*/ 5009322 w 5009322"/>
              <a:gd name="connsiteY1" fmla="*/ 0 h 4028823"/>
              <a:gd name="connsiteX2" fmla="*/ 5009322 w 5009322"/>
              <a:gd name="connsiteY2" fmla="*/ 4028823 h 4028823"/>
              <a:gd name="connsiteX3" fmla="*/ 0 w 5009322"/>
              <a:gd name="connsiteY3" fmla="*/ 4028823 h 402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9322" h="4028823">
                <a:moveTo>
                  <a:pt x="0" y="0"/>
                </a:moveTo>
                <a:lnTo>
                  <a:pt x="5009322" y="0"/>
                </a:lnTo>
                <a:lnTo>
                  <a:pt x="5009322" y="4028823"/>
                </a:lnTo>
                <a:lnTo>
                  <a:pt x="0" y="402882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28318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088623" y="1862531"/>
            <a:ext cx="6128803" cy="2132998"/>
          </a:xfrm>
          <a:custGeom>
            <a:avLst/>
            <a:gdLst>
              <a:gd name="connsiteX0" fmla="*/ 0 w 6128803"/>
              <a:gd name="connsiteY0" fmla="*/ 0 h 2132998"/>
              <a:gd name="connsiteX1" fmla="*/ 6128803 w 6128803"/>
              <a:gd name="connsiteY1" fmla="*/ 0 h 2132998"/>
              <a:gd name="connsiteX2" fmla="*/ 6128803 w 6128803"/>
              <a:gd name="connsiteY2" fmla="*/ 2132998 h 2132998"/>
              <a:gd name="connsiteX3" fmla="*/ 0 w 6128803"/>
              <a:gd name="connsiteY3" fmla="*/ 2132998 h 2132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28803" h="2132998">
                <a:moveTo>
                  <a:pt x="0" y="0"/>
                </a:moveTo>
                <a:lnTo>
                  <a:pt x="6128803" y="0"/>
                </a:lnTo>
                <a:lnTo>
                  <a:pt x="6128803" y="2132998"/>
                </a:lnTo>
                <a:lnTo>
                  <a:pt x="0" y="2132998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71942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8423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EB9925-F48F-43CB-9CEB-054F594744E4}" type="datetimeFigureOut">
              <a:rPr lang="en-US"/>
              <a:pPr>
                <a:defRPr/>
              </a:pPr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DF1B19-48F5-445F-8455-2250435BD2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3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11" Type="http://schemas.openxmlformats.org/officeDocument/2006/relationships/image" Target="../media/image10.jpeg"/><Relationship Id="rId5" Type="http://schemas.openxmlformats.org/officeDocument/2006/relationships/image" Target="../media/image5.jpeg"/><Relationship Id="rId10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12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11" Type="http://schemas.openxmlformats.org/officeDocument/2006/relationships/image" Target="../media/image17.jpeg"/><Relationship Id="rId5" Type="http://schemas.openxmlformats.org/officeDocument/2006/relationships/image" Target="../media/image12.jpeg"/><Relationship Id="rId10" Type="http://schemas.openxmlformats.org/officeDocument/2006/relationships/hyperlink" Target="https://trudvsem.ru/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16.jpeg"/><Relationship Id="rId1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.png"/><Relationship Id="rId7" Type="http://schemas.openxmlformats.org/officeDocument/2006/relationships/image" Target="../media/image20.jpeg"/><Relationship Id="rId12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11" Type="http://schemas.microsoft.com/office/2007/relationships/hdphoto" Target="../media/hdphoto2.wdp"/><Relationship Id="rId5" Type="http://schemas.openxmlformats.org/officeDocument/2006/relationships/hyperlink" Target="https://trudvsem.ru/EMPLOYER" TargetMode="External"/><Relationship Id="rId10" Type="http://schemas.openxmlformats.org/officeDocument/2006/relationships/image" Target="../media/image23.jpeg"/><Relationship Id="rId4" Type="http://schemas.openxmlformats.org/officeDocument/2006/relationships/image" Target="../media/image3.png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Равнобедренный треугольник 46"/>
          <p:cNvSpPr/>
          <p:nvPr/>
        </p:nvSpPr>
        <p:spPr>
          <a:xfrm rot="10800000">
            <a:off x="7908814" y="5863924"/>
            <a:ext cx="936104" cy="936104"/>
          </a:xfrm>
          <a:prstGeom prst="triangle">
            <a:avLst>
              <a:gd name="adj" fmla="val 10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Равнобедренный треугольник 45"/>
          <p:cNvSpPr/>
          <p:nvPr/>
        </p:nvSpPr>
        <p:spPr>
          <a:xfrm rot="10800000">
            <a:off x="3965802" y="5863924"/>
            <a:ext cx="1083770" cy="936104"/>
          </a:xfrm>
          <a:prstGeom prst="triangle">
            <a:avLst>
              <a:gd name="adj" fmla="val 10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Равнобедренный треугольник 44"/>
          <p:cNvSpPr/>
          <p:nvPr/>
        </p:nvSpPr>
        <p:spPr>
          <a:xfrm rot="10800000">
            <a:off x="173388" y="5863925"/>
            <a:ext cx="936104" cy="936104"/>
          </a:xfrm>
          <a:prstGeom prst="triangle">
            <a:avLst>
              <a:gd name="adj" fmla="val 100000"/>
            </a:avLst>
          </a:prstGeom>
          <a:solidFill>
            <a:srgbClr val="B3D9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-19531" y="713520"/>
            <a:ext cx="11763296" cy="871023"/>
          </a:xfrm>
          <a:prstGeom prst="rect">
            <a:avLst/>
          </a:prstGeom>
          <a:solidFill>
            <a:srgbClr val="D7EB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CC7F5E-C1AE-4659-A913-E6B09AC38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241" y="116993"/>
            <a:ext cx="6985147" cy="668303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7E1FBBB-A8DA-4081-B6D7-4FE97AA079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33"/>
            <a:ext cx="2603152" cy="557953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3333750"/>
            <a:ext cx="188913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 descr="http://oskol-zan.ru/uploads/image/novosty_i_obyavlenya/firmenniy_leybl_(mal.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-2628"/>
            <a:ext cx="1210254" cy="60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1998" y="753546"/>
            <a:ext cx="11920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БЕСПЛАТНОЕ ПРОФЕССИОНАЛЬНОЕ ОБУЧЕНИЕ И ДОПОЛНИТЕЛЬНОЕ </a:t>
            </a:r>
          </a:p>
          <a:p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ПРОФЕССИОНАЛЬНОЕ ОБРАЗОВАНИЕ ОТДЕЛЬНЫХ КАТЕГОРИЙ ГРАЖДАН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73388" y="1783854"/>
            <a:ext cx="3345295" cy="129614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965804" y="1783854"/>
            <a:ext cx="3465936" cy="129614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908814" y="1783854"/>
            <a:ext cx="3617839" cy="129614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1329448" y="1852913"/>
            <a:ext cx="936104" cy="93610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5230719" y="1842921"/>
            <a:ext cx="936104" cy="93610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9249681" y="1831440"/>
            <a:ext cx="936104" cy="93610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1204552" y="1852913"/>
            <a:ext cx="691124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400" b="1" spc="-5" dirty="0">
                <a:solidFill>
                  <a:schemeClr val="bg1"/>
                </a:solidFill>
                <a:latin typeface="+mj-lt"/>
                <a:cs typeface="Carlito"/>
              </a:rPr>
              <a:t>1</a:t>
            </a:r>
            <a:endParaRPr lang="ru-RU" sz="44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19649" y="1926253"/>
            <a:ext cx="691124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400" b="1" spc="-5" dirty="0">
                <a:solidFill>
                  <a:schemeClr val="bg1"/>
                </a:solidFill>
                <a:latin typeface="+mj-lt"/>
                <a:cs typeface="Carlito"/>
              </a:rPr>
              <a:t>1</a:t>
            </a:r>
            <a:endParaRPr lang="ru-RU" sz="44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1441652" y="1965117"/>
            <a:ext cx="711696" cy="711696"/>
          </a:xfrm>
          <a:prstGeom prst="ellipse">
            <a:avLst/>
          </a:prstGeom>
          <a:solidFill>
            <a:srgbClr val="B3D9F3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/>
              <a:t>1</a:t>
            </a:r>
          </a:p>
        </p:txBody>
      </p:sp>
      <p:sp>
        <p:nvSpPr>
          <p:cNvPr id="39" name="Овал 38"/>
          <p:cNvSpPr/>
          <p:nvPr/>
        </p:nvSpPr>
        <p:spPr>
          <a:xfrm>
            <a:off x="5357193" y="1943644"/>
            <a:ext cx="711696" cy="71169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/>
              <a:t>2</a:t>
            </a:r>
          </a:p>
        </p:txBody>
      </p:sp>
      <p:sp>
        <p:nvSpPr>
          <p:cNvPr id="40" name="Овал 39"/>
          <p:cNvSpPr/>
          <p:nvPr/>
        </p:nvSpPr>
        <p:spPr>
          <a:xfrm>
            <a:off x="9361885" y="1943644"/>
            <a:ext cx="711696" cy="71169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/>
              <a:t>3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73389" y="2840244"/>
            <a:ext cx="3345294" cy="3327474"/>
          </a:xfrm>
          <a:prstGeom prst="rect">
            <a:avLst/>
          </a:prstGeom>
          <a:solidFill>
            <a:srgbClr val="B3D9F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ОБУЧЕНИЕ ПО ЗАКОНУ О ЗАНЯТОСТИ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3965803" y="2847327"/>
            <a:ext cx="3465937" cy="33203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ОБУЧЕНИЕ В РАМКАХ НАЦИОНАЛЬНОГО ПРОЕКТА «ДЕМОГРАФИЯ»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7908814" y="2861479"/>
            <a:ext cx="3617840" cy="33274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ОБУЧЕНИЕ РАБОТНИКОВ ПРОМЫШЛЕННЫХ ПРЕДПРИЯТИЙ, НАХОДЯЩИХСЯ ПОД РИСКОМ УВОЛЬНЕНИЯ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46035" y="2655340"/>
            <a:ext cx="1682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1 000 человек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20857" y="2676813"/>
            <a:ext cx="1682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2 281 человек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070657" y="2653734"/>
            <a:ext cx="148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990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191288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CC7F5E-C1AE-4659-A913-E6B09AC38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326" y="144133"/>
            <a:ext cx="6451523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7E1FBBB-A8DA-4081-B6D7-4FE97AA079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33"/>
            <a:ext cx="2603152" cy="557953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3333750"/>
            <a:ext cx="188913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03152" y="221661"/>
            <a:ext cx="9474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ПРОФЕССИОНАЛЬНОЕ ОБУЧЕНИЕ И ДОПОЛНИТЕЛЬНОЕ ПРОФЕССИОНАЛЬНОЕ ОБРАЗОВАНИЕ ПО ЗАКОНУ О ЗАНЯТОСТИ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8338" y="8987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19785" y="2429734"/>
            <a:ext cx="395531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355600" algn="l"/>
              </a:tabLst>
              <a:defRPr/>
            </a:pPr>
            <a:r>
              <a:rPr lang="ru-RU" sz="1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cs typeface="+mn-cs"/>
              </a:rPr>
              <a:t>ЖЕНЩИНЫ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+mn-cs"/>
              </a:rPr>
              <a:t>, </a:t>
            </a:r>
            <a:r>
              <a:rPr lang="ru-RU" sz="1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cs typeface="+mn-cs"/>
              </a:rPr>
              <a:t>НАХОДЯЩИЕСЯ В ОТПУСКЕ ПО УХОДУ ЗА РЕБЕНКОМ ДО 3 ЛЕТ 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+mn-cs"/>
              </a:rPr>
              <a:t>(</a:t>
            </a:r>
            <a:r>
              <a:rPr lang="ru-RU" sz="1200" i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+mn-cs"/>
              </a:rPr>
              <a:t>РАБОТАЮЩИЕ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+mn-cs"/>
              </a:rPr>
              <a:t>) с оплатой медосмотра, проезда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19785" y="3290221"/>
            <a:ext cx="395531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355600" algn="l"/>
              </a:tabLst>
              <a:defRPr/>
            </a:pPr>
            <a:r>
              <a:rPr lang="ru-RU" sz="1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cs typeface="+mn-cs"/>
              </a:rPr>
              <a:t>ПЕНСИОНЕРЫ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+mn-cs"/>
              </a:rPr>
              <a:t>  - НЕРАБОТАЮЩИЕ с оплатой медосмотра, проезда</a:t>
            </a:r>
          </a:p>
        </p:txBody>
      </p:sp>
      <p:pic>
        <p:nvPicPr>
          <p:cNvPr id="2060" name="Picture 12" descr="https://static.vecteezy.com/system/resources/previews/000/683/504/original/mom-reading-to-daughter-in-flat-styl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20" y="3144160"/>
            <a:ext cx="659717" cy="65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gbusokirzhach.social33.ru/upload/medialibrary/0af/1.-Logotip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1" y="2199484"/>
            <a:ext cx="860310" cy="95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9785" y="1409037"/>
            <a:ext cx="3955312" cy="83099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БЕЗРАБОТНЫЕ ГРАЖДАНЕ, ЗАРЕГИСТРИРОВАННЫЕ </a:t>
            </a:r>
          </a:p>
          <a:p>
            <a:r>
              <a:rPr lang="ru-RU" sz="1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В ЦЕНТРЕ ЗАНЯТОСТИ НАСЕЛЕНИЯ 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(с выплатой пособия по безработице в период выплаты, оплатой медосмотра, проезда , проживания, суточных) </a:t>
            </a:r>
            <a:endParaRPr lang="ru-RU" sz="1200" b="1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2050" name="Picture 2" descr="https://rossaprimavera.ru/static/files/c84c2e2f9a6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4" y="1439606"/>
            <a:ext cx="871421" cy="6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878828" y="1596204"/>
            <a:ext cx="6096000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ОБРАТИТЬСЯ В ЦЕНТР ЗАНЯТОСТИ НАСЕЛЕНИЯ:</a:t>
            </a:r>
          </a:p>
          <a:p>
            <a:pPr marL="457200" lvl="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ПО МЕСТУ ЖИТЕЛЬСТВА  - ДЛЯ БЕЗРАБОТНЫХ ГРАЖДАН </a:t>
            </a:r>
          </a:p>
          <a:p>
            <a:pPr marL="457200" lvl="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ВНЕ ЗАВИСИМОСТИ ОТ МЕСТА ЖИТЕЛЬСТВА -  ОСТАЛЬНЫЕ КАТЕГОРИИ ГРАЖДАН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69107" y="3022769"/>
            <a:ext cx="6083021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endParaRPr lang="ru-RU" sz="12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marL="171450" indent="-171450">
              <a:buFontTx/>
              <a:buChar char="-"/>
            </a:pP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ПОДБОР ОБРАЗОВАТЕЛЬНОЙ ОРГАНИЗАЦИИ ЧЕРЕЗ  ЗАКУПОЧНЫЕ ПРОЦЕДУРЫ</a:t>
            </a:r>
          </a:p>
          <a:p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В РАМКАХ ФЕДЕРАЛЬНОГО ЗАКОНА  ОТ 05.04.2013 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N 44-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ФЗ </a:t>
            </a:r>
            <a:r>
              <a:rPr lang="ru-RU" sz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(ДЕЙСТВУЮЩИЙ)</a:t>
            </a:r>
          </a:p>
          <a:p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-  СЕРТИФИКАТЫ ГРАЖДАНАМ </a:t>
            </a:r>
            <a:r>
              <a:rPr lang="ru-RU" sz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(СО 2-ГО ПОЛУГОДИЯ 2022 ГОДА)</a:t>
            </a:r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919785" y="4328858"/>
            <a:ext cx="3945128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ГРАЖДАНЕ, НАХОДЯЩИЕСЯ ПОД РИСКОМ УВОЛЬНЕНИЯ И ЗАРЕГИСТРИРОВАННЫЕ В ПОИСКЕ ПОДХОДЯЩЕЙ РАБОТЫ В ЦЕНТРЕ ЗАНЯТОСТИ НАСЕЛЕНИЯ 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(планируемые к увольнению, в режиме неполного рабочего дня (смены) и (или) неполной рабочей недели; в простое; при несостоятельности (банкротстве) работодателя; в отпусках без сохранения з/п)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61199" y="5113688"/>
            <a:ext cx="6106523" cy="1200329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r>
              <a:rPr lang="ru-RU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ГРЯЗИНСКИЙ ОТДЕЛ ОКУ </a:t>
            </a:r>
            <a:r>
              <a:rPr lang="ru-RU" sz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«ЦЕНТР ЗАНЯТОСТИ НАСЕЛЕНИЯ ЛИПЕЦКОЙ ОБЛАСТИ»: </a:t>
            </a:r>
          </a:p>
          <a:p>
            <a:endParaRPr lang="ru-RU" sz="12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+7 (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47461) 2 26 86</a:t>
            </a:r>
            <a:endParaRPr lang="ru-RU" sz="12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+7 (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47461) 2 42 71</a:t>
            </a:r>
          </a:p>
          <a:p>
            <a:r>
              <a:rPr lang="en-US" sz="1200" dirty="0"/>
              <a:t>grczn48@yandex.ru</a:t>
            </a:r>
            <a:endParaRPr lang="ru-RU" sz="12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19827" y="960324"/>
            <a:ext cx="40564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КТО МОЖЕТ ПРОЙТИ ОБУЧЕНИЕ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89326" y="986484"/>
            <a:ext cx="58494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КАК ПРОЙТИ ОБУЧЕНИЕ: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861199" y="2472581"/>
            <a:ext cx="15103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b="1" dirty="0">
                <a:solidFill>
                  <a:srgbClr val="D93333">
                    <a:lumMod val="60000"/>
                    <a:lumOff val="40000"/>
                  </a:srgbClr>
                </a:solidFill>
              </a:rPr>
              <a:t>МЕХАНИЗМЫ: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893168" y="4478297"/>
            <a:ext cx="12983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b="1" dirty="0">
                <a:solidFill>
                  <a:srgbClr val="D93333">
                    <a:lumMod val="60000"/>
                    <a:lumOff val="40000"/>
                  </a:srgbClr>
                </a:solidFill>
              </a:rPr>
              <a:t>КОНТАКТЫ: </a:t>
            </a:r>
          </a:p>
        </p:txBody>
      </p:sp>
      <p:pic>
        <p:nvPicPr>
          <p:cNvPr id="24" name="Picture 4" descr="https://cdn.simplesite.com/i/b2/9c/284571207739481266/i284571214474918446._szw1280h1280_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191" y="4478297"/>
            <a:ext cx="460135" cy="42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t4.depositphotos.com/27867620/30734/v/1600/depositphotos_307346556-stock-illustration-service-web-icon-vector-illustration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2" t="15420" r="12363" b="18479"/>
          <a:stretch/>
        </p:blipFill>
        <p:spPr bwMode="auto">
          <a:xfrm>
            <a:off x="5326751" y="2503214"/>
            <a:ext cx="462575" cy="43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://oskol-zan.ru/uploads/image/novosty_i_obyavlenya/firmenniy_leybl_(mal.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-2628"/>
            <a:ext cx="1210254" cy="60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919785" y="5963601"/>
            <a:ext cx="3945128" cy="830997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ГРАЖДАНЕ, ИСПЫТЫВАЮЩИЕ ТРУДНОСТИ В ПОИСКЕ РАБОТЫ И ЗАРЕГИСТРИРОВАННЫЕ В ПОИСКЕ ПОДХОДЯЩЕЙ РАБОТЫ В ЦЕНТРЕ ЗАНЯТОСТИ НАСЕЛЕНИЯ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3325" y="3871972"/>
            <a:ext cx="4878421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В 2022 ГОДУ ДОПОЛНИТЕЛЬНО</a:t>
            </a:r>
          </a:p>
        </p:txBody>
      </p:sp>
      <p:pic>
        <p:nvPicPr>
          <p:cNvPr id="15" name="Picture 2" descr="https://phonoteka.org/uploads/posts/2021-05/1621731904_7-phonoteka_org-p-stress-fon-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2" y="4779997"/>
            <a:ext cx="815641" cy="64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4" descr="https://static.tildacdn.com/tild6265-6534-4539-b963-393237306136/Asset_2_1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cdn2.vectorstock.com/i/1000x1000/39/26/businessman-worried-avatar-character-icon-vector-30263926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3" t="11982" r="14999" b="11035"/>
          <a:stretch/>
        </p:blipFill>
        <p:spPr bwMode="auto">
          <a:xfrm>
            <a:off x="134233" y="5949460"/>
            <a:ext cx="695325" cy="81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0135974" y="1039705"/>
            <a:ext cx="1840568" cy="369332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103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1779271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CC7F5E-C1AE-4659-A913-E6B09AC38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477" y="-2574"/>
            <a:ext cx="6451523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7E1FBBB-A8DA-4081-B6D7-4FE97AA079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647"/>
            <a:ext cx="2860158" cy="646982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3333750"/>
            <a:ext cx="188913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60159" y="141647"/>
            <a:ext cx="8625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ПРОФЕССИОНАЛЬНОЕ ОБУЧЕНИЕ И ДОПОЛНИТЕЛЬНОЕ 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ПРОФЕССИОНАЛЬНОЕ ОБРАЗОВАНИЕ В РАМКАХ НАЦПРОЕКТА «ДЕМОГРАФИЯ»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8338" y="8987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5511621" y="1540203"/>
            <a:ext cx="6421445" cy="2181247"/>
          </a:xfrm>
          <a:prstGeom prst="flowChartProcess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355600" algn="l"/>
              </a:tabLst>
              <a:defRPr/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ГРАЖДАН, КОТОРЫЕ </a:t>
            </a:r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 ДАТЫ ОКОНЧАНИЯ ВОЕННОЙ СЛУЖБЫ ПО ПРИЗЫВУ НЕ ЯВЛЯЮТСЯ ЗАНЯТЫМИ 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 СООТВЕТСТВИИ С ЗАКОНОДАТЕЛЬСТВОМ О ЗАНЯТОСТИ НАСЕЛЕНИЯ </a:t>
            </a:r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 ТЕЧЕНИЕ 4 МЕСЯЦЕВ И БОЛЕЕ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55600" algn="l"/>
              </a:tabLst>
              <a:defRPr/>
            </a:pP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355600" algn="l"/>
              </a:tabLst>
              <a:defRPr/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ГРАЖДАН, КОТОРЫЕ </a:t>
            </a:r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 ДАТЫ ВЫДАЧИ ИМ ДОКУМЕНТА ОБ ОБРАЗОВАНИИ И (ИЛИ) (КВАЛИФИКАЦИИ) НЕ ЯВЛЯЮТСЯ ЗАНЯТЫМИ 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 СООТВЕТСТВИИ С ЗАКОНОДАТЕЛЬСТВОМ О ЗАНЯТОСТИ НАСЕЛЕНИЯ </a:t>
            </a:r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 ТЕЧЕНИЕ 4 МЕСЯЦЕВ И БОЛЕЕ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55600" algn="l"/>
              </a:tabLst>
              <a:defRPr/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355600" algn="l"/>
              </a:tabLst>
              <a:defRPr/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ГРАЖДАН, </a:t>
            </a:r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ЗАВЕРШАЮЩИХ ОБУЧЕНИЕ ПО ОБРАЗОВАТЕЛЬНЫМ ПРОГРАММАМ СРЕДНЕГО ПРОФЕССИОНАЛЬНОГО ИЛИ ВЫСШЕГО ОБРАЗОВАНИЯ В ТЕКУЩЕМ КАЛЕНДАРНОМ ГОДУ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ОБРАТИВШИХСЯ В ОРГАНЫ СЛУЖБЫ ЗАНЯТОСТИ, ДЛЯ КОТОРЫХ </a:t>
            </a:r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ОТСУТСТВУЕТ ПОДХОДЯЩАЯ РАБОТА 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ПО ПОЛУЧЕННОЙ ПРОФЕССИИ (СПЕЦИАЛЬНОСТИ).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7998" y="2788766"/>
            <a:ext cx="389573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355600" algn="l"/>
              </a:tabLst>
              <a:defRPr/>
            </a:pPr>
            <a:r>
              <a:rPr lang="ru-RU" sz="1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cs typeface="+mn-cs"/>
              </a:rPr>
              <a:t>ЖЕНЩИНЫ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+mn-cs"/>
              </a:rPr>
              <a:t>, НАХОДЯЩИЕСЯ В ОТПУСКЕ ПО УХОДУ ЗА РЕБЕНКОМ ДО 3 ЛЕТ (</a:t>
            </a:r>
            <a:r>
              <a:rPr lang="ru-RU" sz="1200" i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+mn-cs"/>
              </a:rPr>
              <a:t>РАБОТАЮЩИЕ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+mn-cs"/>
              </a:rPr>
              <a:t>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61740" y="3360151"/>
            <a:ext cx="3882839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355600" algn="l"/>
              </a:tabLst>
              <a:defRPr/>
            </a:pPr>
            <a:r>
              <a:rPr lang="ru-RU" sz="1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cs typeface="+mn-cs"/>
              </a:rPr>
              <a:t>ПРЕДПЕНСИОНЕРЫ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+mn-cs"/>
              </a:rPr>
              <a:t>  - </a:t>
            </a:r>
            <a:r>
              <a:rPr lang="ru-RU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+mn-cs"/>
              </a:rPr>
              <a:t>РАБОТАЮЩИЕ И НЕРАБОТАЮЩИЕ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+mn-cs"/>
              </a:rPr>
              <a:t> (ЗА 5 ЛЕТ ДО НАСТУПЛЕНИЯ ПРАВА НА СТРАХОВУЮ ПЕНСИЮ ПО СТАРОСТИ)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tabLst>
                <a:tab pos="355600" algn="l"/>
              </a:tabLst>
              <a:defRPr/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+mn-cs"/>
              </a:rPr>
              <a:t> </a:t>
            </a:r>
          </a:p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355600" algn="l"/>
              </a:tabLst>
              <a:defRPr/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+mn-cs"/>
              </a:rPr>
              <a:t>ГРАЖДАНЕ В ВОЗРАСТЕ </a:t>
            </a:r>
            <a:r>
              <a:rPr lang="ru-RU" sz="1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cs typeface="+mn-cs"/>
              </a:rPr>
              <a:t>50 ЛЕТ И СТАРШЕ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+mn-cs"/>
              </a:rPr>
              <a:t> (</a:t>
            </a:r>
            <a:r>
              <a:rPr lang="ru-RU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+mn-cs"/>
              </a:rPr>
              <a:t>РАБОТАЮЩИЕ И НЕРАБОТАЮЩИЕ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+mn-cs"/>
              </a:rPr>
              <a:t>)</a:t>
            </a:r>
          </a:p>
        </p:txBody>
      </p:sp>
      <p:pic>
        <p:nvPicPr>
          <p:cNvPr id="2056" name="Picture 8" descr="https://sovet-bankira.ru/wp-content/uploads/2019/07/img001-min.jp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2387" y="696544"/>
            <a:ext cx="831660" cy="48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static.vecteezy.com/system/resources/previews/000/683/504/original/mom-reading-to-daughter-in-flat-styl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6" y="1945375"/>
            <a:ext cx="1134537" cy="113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gbusokirzhach.social33.ru/upload/medialibrary/0af/1.-Logotip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" t="16359" b="11472"/>
          <a:stretch/>
        </p:blipFill>
        <p:spPr bwMode="auto">
          <a:xfrm>
            <a:off x="127941" y="3311491"/>
            <a:ext cx="1106166" cy="90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511622" y="1215219"/>
            <a:ext cx="6421444" cy="276999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D93333">
                    <a:lumMod val="60000"/>
                    <a:lumOff val="40000"/>
                  </a:srgbClr>
                </a:solidFill>
                <a:latin typeface="+mn-lt"/>
              </a:rPr>
              <a:t>МОЛОДЕЖЬ В ВОЗРАСТЕ ДО 35 ЛЕТ ВКЛЮЧИТЕЛЬНО, ОТНОСЯЩАЯСЯ К КАТЕГОРИЯМ:</a:t>
            </a:r>
            <a:endParaRPr lang="ru-RU" sz="1200" dirty="0">
              <a:latin typeface="+mn-lt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940" y="12890"/>
            <a:ext cx="841802" cy="6046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1740" y="1219616"/>
            <a:ext cx="3882839" cy="646331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БЕЗРАБОТНЫЕ ГРАЖДАНЕ, ЗАРЕГИСТРИРОВАННЫЕ В ОРГАНАХ СЛУЖБЫ ЗАНЯТОСТИ 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(с выплатой пособия в период выплаты)</a:t>
            </a:r>
          </a:p>
        </p:txBody>
      </p:sp>
      <p:pic>
        <p:nvPicPr>
          <p:cNvPr id="2050" name="Picture 2" descr="https://rossaprimavera.ru/static/files/c84c2e2f9a60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6" r="23122"/>
          <a:stretch/>
        </p:blipFill>
        <p:spPr bwMode="auto">
          <a:xfrm>
            <a:off x="79247" y="1053208"/>
            <a:ext cx="1109305" cy="90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446206" y="5618163"/>
            <a:ext cx="10520977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457200" lvl="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ПОДАТЬ ЗАЯВЛЕНИЕ 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НА ПРОХОЖДЕНИЕ ОБУЧЕНИЯ  НА ПОРТАЛЕ </a:t>
            </a:r>
            <a:r>
              <a:rPr lang="ru-RU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ru-RU" sz="1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«РАБОТА В РОССИИ» </a:t>
            </a: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hlinkClick r:id="rId10"/>
              </a:rPr>
              <a:t>HTTPS://TRUDVSEM.RU</a:t>
            </a:r>
            <a:r>
              <a:rPr lang="ru-RU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 (</a:t>
            </a:r>
            <a:r>
              <a:rPr lang="en-US" sz="1400" b="1" dirty="0">
                <a:solidFill>
                  <a:schemeClr val="accent4">
                    <a:lumMod val="75000"/>
                  </a:schemeClr>
                </a:solidFill>
              </a:rPr>
              <a:t>https://trudvsem.ru/educational-programs/?_regionIds=1490490e-49c5-421c-9572-5673ba5d80c8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</a:rPr>
              <a:t>)</a:t>
            </a:r>
            <a:endParaRPr lang="ru-RU" sz="140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709858" y="898769"/>
            <a:ext cx="45817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КТО МОЖЕТ ПОДАТЬ ЗАЯВКУ НА ОБУЧЕНИЕ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90340" y="5304180"/>
            <a:ext cx="322081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КАК ПРОЙТИ ОБУЧЕНИЕ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51523" y="6185309"/>
            <a:ext cx="10515660" cy="52322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КОНТАКТЫ : </a:t>
            </a:r>
            <a:r>
              <a:rPr lang="ru-RU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ГРЯЗИНСКИЙ ОТДЕЛ </a:t>
            </a:r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ОКУ </a:t>
            </a:r>
            <a:r>
              <a:rPr lang="ru-RU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«ЦЕНТР ЗАНЯТОСТИ НАСЕЛЕНИЯ ЛИПЕЦКОЙ ОБЛАСТИ»: </a:t>
            </a:r>
          </a:p>
          <a:p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+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</a:rPr>
              <a:t>7 (47461) 2 26 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86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, 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+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7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</a:rPr>
              <a:t>(47461) 2 42 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71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, </a:t>
            </a:r>
            <a:r>
              <a:rPr lang="en-US" sz="1400" dirty="0" smtClean="0"/>
              <a:t>grczn48@yandex.ru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1" name="Picture 4" descr="https://cdn.simplesite.com/i/b2/9c/284571207739481266/i284571214474918446._szw1280h1280_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15" y="6211512"/>
            <a:ext cx="540123" cy="49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2" descr="https://e7.pngegg.com/pngimages/539/803/png-clipart-business-industry-document-assurance-agency-ltd-business-text-servic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4" descr="https://e7.pngegg.com/pngimages/539/803/png-clipart-business-industry-document-assurance-agency-ltd-business-text-service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6" descr="https://e7.pngegg.com/pngimages/539/803/png-clipart-business-industry-document-assurance-agency-ltd-business-text-service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8" descr="https://e7.pngegg.com/pngimages/539/803/png-clipart-business-industry-document-assurance-agency-ltd-business-text-service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70" t="13296" r="36615" b="13100"/>
          <a:stretch/>
        </p:blipFill>
        <p:spPr bwMode="auto">
          <a:xfrm>
            <a:off x="422001" y="5679718"/>
            <a:ext cx="4955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258362" y="4688921"/>
            <a:ext cx="3886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РАБОТНИКИ, НАХОДЯЩИЕСЯ ПОД РИСКОМ УВОЛЬНЕНИЯ</a:t>
            </a:r>
          </a:p>
        </p:txBody>
      </p:sp>
      <p:pic>
        <p:nvPicPr>
          <p:cNvPr id="28" name="Picture 2" descr="https://phonoteka.org/uploads/posts/2021-05/1621731904_7-phonoteka_org-p-stress-fon-7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3" y="4544850"/>
            <a:ext cx="815641" cy="64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255431" y="2019379"/>
            <a:ext cx="3889148" cy="646331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355600" algn="l"/>
              </a:tabLst>
              <a:defRPr/>
            </a:pPr>
            <a:r>
              <a:rPr lang="ru-RU" sz="1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cs typeface="+mn-cs"/>
              </a:rPr>
              <a:t>ЖЕНЩИНЫ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+mn-cs"/>
              </a:rPr>
              <a:t>, НЕ СОСТОЯЩИЕ В ТРУДОВЫХ ОТНОШЕНИЯХ И ИМЕЮЩИЕ ДЕТЕЙ В ВОЗРАСТЕ ОТ 0 ДО 7 ЛЕТ ВКЛЮЧИТЕЛЬНО (</a:t>
            </a:r>
            <a:r>
              <a:rPr lang="ru-RU" sz="1200" i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+mn-cs"/>
              </a:rPr>
              <a:t>НЕРАБОТАЮЩИЕ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+mn-cs"/>
              </a:rPr>
              <a:t>)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511621" y="3765591"/>
            <a:ext cx="6421444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355600" algn="l"/>
              </a:tabLst>
              <a:defRPr/>
            </a:pPr>
            <a:r>
              <a:rPr lang="ru-RU" sz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ГРАЖДАН</a:t>
            </a:r>
            <a:r>
              <a:rPr lang="ru-RU" sz="1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, НЕ ИМЕЮЩИХ СРЕДНЕГО ПРОФЕССИОНАЛЬНОГО ИЛИ ВЫСШЕГО ОБРАЗОВАНИЯ, </a:t>
            </a:r>
            <a:r>
              <a:rPr lang="ru-RU" sz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И </a:t>
            </a:r>
            <a:r>
              <a:rPr lang="ru-RU" sz="1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НЕ ОБУЧАЮЩИХСЯ</a:t>
            </a:r>
            <a:r>
              <a:rPr lang="ru-RU" sz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 ПО ОБРАЗОВАТЕЛЬНЫМ ПРОГРАММАМ СРЕДНЕГО ПРОФЕССИОНАЛЬНОГО ИЛИ ВЫСШЕГО ОБРАЗОВАНИЯ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55600" algn="l"/>
              </a:tabLst>
              <a:defRPr/>
            </a:pP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355600" algn="l"/>
              </a:tabLst>
              <a:defRPr/>
            </a:pPr>
            <a:r>
              <a:rPr lang="ru-RU" sz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ГРАЖДАН</a:t>
            </a:r>
            <a:r>
              <a:rPr lang="ru-RU" sz="1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, НАХОДЯЩИХСЯ ПОД РИСКОМ УВОЛЬНЕНИЯ</a:t>
            </a:r>
            <a:r>
              <a:rPr lang="ru-RU" sz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 (ПЛАНИРУЕМЫХ К УВОЛЬНЕНИЮ В СВЯЗИ С ЛИКВИДАЦИЕЙ ОРГАНИЗАЦИИ ЛИБО СОКРАЩЕНИЕМ ШТАТА ИЛИ ЧИСЛЕННОСТИ РАБОТНИКОВ ОРГАНИЗАЦИИ)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825561" y="696544"/>
            <a:ext cx="1673856" cy="369332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205 программ</a:t>
            </a:r>
          </a:p>
        </p:txBody>
      </p:sp>
    </p:spTree>
    <p:extLst>
      <p:ext uri="{BB962C8B-B14F-4D97-AF65-F5344CB8AC3E}">
        <p14:creationId xmlns:p14="http://schemas.microsoft.com/office/powerpoint/2010/main" val="4263710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CC7F5E-C1AE-4659-A913-E6B09AC38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807" y="-212058"/>
            <a:ext cx="6451523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7E1FBBB-A8DA-4081-B6D7-4FE97AA079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33"/>
            <a:ext cx="2356892" cy="557953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3333750"/>
            <a:ext cx="188913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56892" y="44133"/>
            <a:ext cx="10118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СУБСИДИЯ РАБОТОДАТЕЛЯМ – ПРОМЫШЛЕННЫМ ПРЕДПРИЯТИЯМ НА ОБУЧЕНИЕ РАБОТНИКОВ В ЦЕЛЯХ СОХРАНЕНИЯ ИХ ЗАНЯТОСТИ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8338" y="8987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30336" y="1364963"/>
            <a:ext cx="4254408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355600" algn="l"/>
              </a:tabLst>
              <a:defRPr/>
            </a:pPr>
            <a:r>
              <a:rPr lang="ru-RU" sz="1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cs typeface="+mn-cs"/>
              </a:rPr>
              <a:t>РАБОТОДАТЕЛЬ – ПРОМЫШЛЕННОЕ ПРЕДПРИЯТИЕ (ВИД ЭК. ДЕЯТЕЛЬНОСТИ  «ОБРАБАТЫВАЮЩИЕ ПРОИЗВОДСТВА»): ИП , ЮР.ЛИЦО (в том числе ГУП и МУП)</a:t>
            </a:r>
            <a:r>
              <a:rPr lang="ru-RU" sz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cs typeface="+mn-cs"/>
              </a:rPr>
              <a:t>, </a:t>
            </a:r>
            <a:r>
              <a:rPr lang="ru-RU" sz="1200" dirty="0">
                <a:latin typeface="Calibri"/>
                <a:cs typeface="+mn-cs"/>
              </a:rPr>
              <a:t>КОТОРЫЙ ВВЕЛ РЕЖИМ</a:t>
            </a:r>
            <a:r>
              <a:rPr lang="ru-RU" sz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cs typeface="+mn-cs"/>
              </a:rPr>
              <a:t> 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alibri"/>
                <a:cs typeface="+mn-cs"/>
              </a:rPr>
              <a:t>НЕПОЛНОГО РАБОЧЕГО ВРЕМЕНИ, ПРОСТОЙ, ВРЕМЕННУЮ ПРИОСТАНОВКУ РАБОТ, ПРЕДОСТАВИЛ ОТПУСКА БЕЗ СОХРАНЕНИЯ ЗАРАБОТНОЙ ПЛАТЫ, ПРОВОДИТ МЕРОПРИЯТИЯ ПО ВЫСВОБОЖДЕНИЮ РАБОТНИКОВ И ИМЕЕТ ОБ ЭТОМ СВЕДЕНИЯ НА ПОРТАЛЕ «РАБОТА В РОССИИ» </a:t>
            </a:r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Calibri"/>
                <a:cs typeface="+mn-cs"/>
              </a:rPr>
              <a:t>(</a:t>
            </a:r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Calibri"/>
                <a:cs typeface="+mn-cs"/>
                <a:hlinkClick r:id="rId5"/>
              </a:rPr>
              <a:t>HTTPS://TRUDVSEM.RU/EMPLOYER</a:t>
            </a:r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Calibri"/>
                <a:cs typeface="+mn-cs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2520" y="3681384"/>
            <a:ext cx="4254410" cy="52322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РАБОТНИКИ, НАХОДЯЩИЕСЯ ПОД РИСКОМ УВОЛЬНЕНИЯ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9882" y="3373607"/>
            <a:ext cx="3220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КОГО ОБУЧАЕМ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2900" y="4286059"/>
            <a:ext cx="4261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РАЗМЕР СУБСИДИИ НА ОБУЧЕНИЕ РАБОТНИКОВ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2900" y="4810308"/>
            <a:ext cx="4261845" cy="52322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НЕ БОЛЕЕ 59 580 РУБЛЕЙ  ЗА КУРС ОБУЧЕНИЯ ОДНОГО РАБОТНИКА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9681" y="5387122"/>
            <a:ext cx="322081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ФОРМА СУБСИДИИ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70703" y="841743"/>
            <a:ext cx="40564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КТО МОЖЕТ ПОДАТЬ ЗАЯВКУ НА ПОЛУЧЕНИЕ СУБСИДИИ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9882" y="5665752"/>
            <a:ext cx="4234955" cy="30777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АВАНСОВЫЙ ПЛАТЕЖ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64944" y="991336"/>
            <a:ext cx="322081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КАК ПОЛУЧИТЬ СУБСИДИЮ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3069" y="6007109"/>
            <a:ext cx="322081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КОНТАКТЫ</a:t>
            </a:r>
          </a:p>
        </p:txBody>
      </p:sp>
      <p:pic>
        <p:nvPicPr>
          <p:cNvPr id="1026" name="Picture 2" descr="https://stklab.ru/wp-content/uploads/2021/06/stk-lab-ur-inf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859" y="1076142"/>
            <a:ext cx="616279" cy="57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cdn.simplesite.com/i/b2/9c/284571207739481266/i284571214474918446._szw1280h1280_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83" y="6295686"/>
            <a:ext cx="530643" cy="48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t3.depositphotos.com/2485347/16052/v/1600/depositphotos_160525304-stock-illustration-icon-businessman-in-suit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13"/>
          <a:stretch/>
        </p:blipFill>
        <p:spPr bwMode="auto">
          <a:xfrm>
            <a:off x="17995" y="959792"/>
            <a:ext cx="670703" cy="67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us.123rf.com/450wm/fromod/fromod2004/fromod200400016/144667146-builder-color-icon-construction-worker-isolated-vector-illustration.jpg?ver=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" y="3781007"/>
            <a:ext cx="630659" cy="63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buh.ru/upload/iblock/dd7/dd7aba306efd993e1dc497eab796d493.jpg"/>
          <p:cNvPicPr>
            <a:picLocks noChangeAspect="1" noChangeArrowheads="1"/>
          </p:cNvPicPr>
          <p:nvPr/>
        </p:nvPicPr>
        <p:blipFill rotWithShape="1">
          <a:blip r:embed="rId10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017" t="10804" r="17941" b="21060"/>
          <a:stretch/>
        </p:blipFill>
        <p:spPr bwMode="auto">
          <a:xfrm>
            <a:off x="101910" y="4631147"/>
            <a:ext cx="584791" cy="68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s://static.tildacdn.com/tild3038-3461-4236-b930-343830653136/_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8" y="5382690"/>
            <a:ext cx="624419" cy="62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584417" y="483270"/>
            <a:ext cx="2446215" cy="830997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accent4">
                    <a:lumMod val="75000"/>
                  </a:schemeClr>
                </a:solidFill>
              </a:rPr>
              <a:t>ПРОГРАММЫ И ОБРАЗОВАТЕЛЬНЫЕ </a:t>
            </a:r>
          </a:p>
          <a:p>
            <a:r>
              <a:rPr lang="ru-RU" sz="1200" dirty="0">
                <a:solidFill>
                  <a:schemeClr val="accent4">
                    <a:lumMod val="75000"/>
                  </a:schemeClr>
                </a:solidFill>
              </a:rPr>
              <a:t>ОРГАНИЗАЦИИ НА ВЫБОР </a:t>
            </a:r>
          </a:p>
          <a:p>
            <a:r>
              <a:rPr lang="ru-RU" sz="1200" dirty="0">
                <a:solidFill>
                  <a:schemeClr val="accent4">
                    <a:lumMod val="75000"/>
                  </a:schemeClr>
                </a:solidFill>
              </a:rPr>
              <a:t>РАБОТОДАТЕЛЯ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727211" y="1364963"/>
            <a:ext cx="6303421" cy="452431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457200" lvl="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УПРАВЛЕНИЕ СОЦИАЛЬНОЙ ПОЛИТИКИ ЛИПЕЦКОЙ ОБЛАСТИ РАЗМЕЩАЕТ ИНФОРМАЦИЮ О ПРОВЕДЕНИИ ОТБОРА НА СВОЕМ САЙТЕ И ЕДИНОМ ПОРТАЛЕ БЮДЖЕТНОЙ СИСТЕМЫ  (5 календарных дней)</a:t>
            </a:r>
          </a:p>
          <a:p>
            <a:pPr marL="457200" lvl="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1200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РАБОТОДАТЕЛЬ  УЧАСТВУЕТ  В ОТБОРЕ ЗАЯВОК НА ПОЛУЧЕНИЕ СУБСИДИИ: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СОБИРАЕТ ПАКЕТ ДОКУМЕНТОВ, НЕОБХОДИМЫЙ ДЛЯ ПОЛУЧЕНИЯ СУБСИДИИ (согласие участника отбора на публикацию (размещение) на едином портале и на сайте Управления информации об участнике отбора; справка об отсутствии задолженности по выплате з/п на дату подачи документов; копии документа о введении режима неполного рабочего времени, простоя, временной приостановки работ, предоставление отпусков без сохранения заработной платы, проведение мероприятий по высвобождению работников; списка работников; расчета субсидии)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1200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marL="457200" lvl="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ОБРАЩАЕТСЯ В БЛИЖАЙШИЙ ЦЕНТР ЗАНЯТОСТИ НАСЕЛЕНИЯ</a:t>
            </a:r>
          </a:p>
          <a:p>
            <a:pPr marL="457200" lvl="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ЗАКЛЮЧАЕТ С ЦЕНТРОМ ЗАНЯТОСТИ НАСЕЛЕНИЯ ДОГОВОР О ВЗАИМОДЕЙСТВИИ ПО ОРГАНИЗАЦИИ ПРОФЕССИОНАЛЬНОГО ОБУЧЕНИЯ И ДОПОЛНИТЕЛЬНОГО ПРОФЕССИОНАЛЬНОГО ОБРАЗОВАНИЯ  И ПРЕДСТАВЛЯЕТ ЗАЯВКУ С ДОКУМЕНТАМИ</a:t>
            </a:r>
          </a:p>
          <a:p>
            <a:pPr marL="457200" lvl="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1200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marL="457200" lvl="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ЦЕНТР ЗАНЯТОСТИ СОВМЕСТНО С УПРАВЛЕНИЕМ РАССМАТРИВАЕТ ДОКУМЕНТЫ </a:t>
            </a:r>
          </a:p>
          <a:p>
            <a:pPr marL="457200" lvl="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1200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marL="457200" lvl="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ЦЕНТР ЗАНЯТОСТИ НАСЕЛЕНИЯ  ЗАКЛЮЧАЕТ СОГЛАШЕНИЕ О ПРЕДОСТАВЛЕНИИ СУБСИДИИ</a:t>
            </a:r>
          </a:p>
          <a:p>
            <a:pPr marL="457200" lvl="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1200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marL="457200" lvl="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ВЫДАЕТ СУБСИДИЮ  НА ФИНАНСОВОЕ ОБЕСПЕЧЕНИЕ ЗАТРАТ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30336" y="6314009"/>
            <a:ext cx="11287713" cy="46166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</a:rPr>
              <a:t>ГРЯЗИНСКИЙ ОТДЕЛ ОКУ «ЦЕНТР ЗАНЯТОСТИ НАСЕЛЕНИЯ ЛИПЕЦКОЙ ОБЛАСТИ»         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г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Грязи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, ул. 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Советская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, д.61</a:t>
            </a:r>
          </a:p>
          <a:p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ТЕЛ.: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+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7 (47461) 2 26 86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, +7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(47461) 2 42 71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1200" dirty="0" smtClean="0"/>
              <a:t>grczn48@yandex.ru</a:t>
            </a:r>
            <a:endParaRPr lang="ru-RU" sz="1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523265"/>
      </p:ext>
    </p:extLst>
  </p:cSld>
  <p:clrMapOvr>
    <a:masterClrMapping/>
  </p:clrMapOvr>
</p:sld>
</file>

<file path=ppt/theme/theme1.xml><?xml version="1.0" encoding="utf-8"?>
<a:theme xmlns:a="http://schemas.openxmlformats.org/drawingml/2006/main" name="Lipeck">
  <a:themeElements>
    <a:clrScheme name="Липецкая Област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93333"/>
      </a:accent1>
      <a:accent2>
        <a:srgbClr val="F2AC44"/>
      </a:accent2>
      <a:accent3>
        <a:srgbClr val="92D050"/>
      </a:accent3>
      <a:accent4>
        <a:srgbClr val="007FAC"/>
      </a:accent4>
      <a:accent5>
        <a:srgbClr val="007FAC"/>
      </a:accent5>
      <a:accent6>
        <a:srgbClr val="00668A"/>
      </a:accent6>
      <a:hlink>
        <a:srgbClr val="0563C1"/>
      </a:hlink>
      <a:folHlink>
        <a:srgbClr val="954F72"/>
      </a:folHlink>
    </a:clrScheme>
    <a:fontScheme name="ЛО">
      <a:majorFont>
        <a:latin typeface="Gotham Pr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ЛО шаблон презентации_УСП ЛО (Старшее поколение)! — копия</Template>
  <TotalTime>3354</TotalTime>
  <Words>906</Words>
  <Application>Microsoft Office PowerPoint</Application>
  <PresentationFormat>Широкоэкранный</PresentationFormat>
  <Paragraphs>92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Calibri</vt:lpstr>
      <vt:lpstr>Wingdings</vt:lpstr>
      <vt:lpstr>Carlito</vt:lpstr>
      <vt:lpstr>Times New Roman</vt:lpstr>
      <vt:lpstr>Arial</vt:lpstr>
      <vt:lpstr>Gotham Pro</vt:lpstr>
      <vt:lpstr>Lipeck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Мисюрев Алексей Владимирович</dc:creator>
  <cp:lastModifiedBy>User10</cp:lastModifiedBy>
  <cp:revision>103</cp:revision>
  <cp:lastPrinted>2022-04-04T06:21:08Z</cp:lastPrinted>
  <dcterms:created xsi:type="dcterms:W3CDTF">2021-10-26T12:44:18Z</dcterms:created>
  <dcterms:modified xsi:type="dcterms:W3CDTF">2022-04-07T13:36:28Z</dcterms:modified>
</cp:coreProperties>
</file>