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4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6.xml" ContentType="application/vnd.openxmlformats-officedocument.them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7.xml" ContentType="application/vnd.openxmlformats-officedocument.them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8.xml" ContentType="application/vnd.openxmlformats-officedocument.theme+xml"/>
  <Override PartName="/ppt/charts/chart2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9.xml" ContentType="application/vnd.openxmlformats-officedocument.theme+xml"/>
  <Override PartName="/ppt/charts/chart2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10.xml" ContentType="application/vnd.openxmlformats-officedocument.theme+xml"/>
  <Override PartName="/ppt/charts/chart2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11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12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13.xml" ContentType="application/vnd.openxmlformats-officedocument.them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14.xml" ContentType="application/vnd.openxmlformats-officedocument.them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  <p:sldMasterId id="2147483759" r:id="rId3"/>
    <p:sldMasterId id="2147483785" r:id="rId4"/>
    <p:sldMasterId id="2147483977" r:id="rId5"/>
    <p:sldMasterId id="2147484036" r:id="rId6"/>
    <p:sldMasterId id="2147484064" r:id="rId7"/>
    <p:sldMasterId id="2147484096" r:id="rId8"/>
    <p:sldMasterId id="2147484186" r:id="rId9"/>
    <p:sldMasterId id="2147484270" r:id="rId10"/>
    <p:sldMasterId id="2147484413" r:id="rId11"/>
    <p:sldMasterId id="2147484427" r:id="rId12"/>
    <p:sldMasterId id="2147484435" r:id="rId13"/>
    <p:sldMasterId id="2147484465" r:id="rId14"/>
  </p:sldMasterIdLst>
  <p:notesMasterIdLst>
    <p:notesMasterId r:id="rId52"/>
  </p:notesMasterIdLst>
  <p:handoutMasterIdLst>
    <p:handoutMasterId r:id="rId53"/>
  </p:handoutMasterIdLst>
  <p:sldIdLst>
    <p:sldId id="266" r:id="rId15"/>
    <p:sldId id="268" r:id="rId16"/>
    <p:sldId id="270" r:id="rId17"/>
    <p:sldId id="271" r:id="rId18"/>
    <p:sldId id="272" r:id="rId19"/>
    <p:sldId id="434" r:id="rId20"/>
    <p:sldId id="436" r:id="rId21"/>
    <p:sldId id="449" r:id="rId22"/>
    <p:sldId id="450" r:id="rId23"/>
    <p:sldId id="451" r:id="rId24"/>
    <p:sldId id="371" r:id="rId25"/>
    <p:sldId id="402" r:id="rId26"/>
    <p:sldId id="403" r:id="rId27"/>
    <p:sldId id="392" r:id="rId28"/>
    <p:sldId id="327" r:id="rId29"/>
    <p:sldId id="326" r:id="rId30"/>
    <p:sldId id="439" r:id="rId31"/>
    <p:sldId id="259" r:id="rId32"/>
    <p:sldId id="260" r:id="rId33"/>
    <p:sldId id="452" r:id="rId34"/>
    <p:sldId id="453" r:id="rId35"/>
    <p:sldId id="454" r:id="rId36"/>
    <p:sldId id="447" r:id="rId37"/>
    <p:sldId id="448" r:id="rId38"/>
    <p:sldId id="429" r:id="rId39"/>
    <p:sldId id="442" r:id="rId40"/>
    <p:sldId id="386" r:id="rId41"/>
    <p:sldId id="330" r:id="rId42"/>
    <p:sldId id="412" r:id="rId43"/>
    <p:sldId id="365" r:id="rId44"/>
    <p:sldId id="296" r:id="rId45"/>
    <p:sldId id="441" r:id="rId46"/>
    <p:sldId id="360" r:id="rId47"/>
    <p:sldId id="361" r:id="rId48"/>
    <p:sldId id="399" r:id="rId49"/>
    <p:sldId id="400" r:id="rId50"/>
    <p:sldId id="431" r:id="rId5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аблон &quot;Диалог развития&quot;" id="{938CB5DF-5B5F-4E2C-B7C8-15464F30817A}">
          <p14:sldIdLst>
            <p14:sldId id="266"/>
            <p14:sldId id="268"/>
            <p14:sldId id="270"/>
            <p14:sldId id="271"/>
            <p14:sldId id="272"/>
            <p14:sldId id="434"/>
            <p14:sldId id="436"/>
            <p14:sldId id="449"/>
            <p14:sldId id="450"/>
            <p14:sldId id="451"/>
            <p14:sldId id="371"/>
            <p14:sldId id="402"/>
            <p14:sldId id="403"/>
            <p14:sldId id="392"/>
            <p14:sldId id="327"/>
            <p14:sldId id="326"/>
            <p14:sldId id="439"/>
            <p14:sldId id="259"/>
            <p14:sldId id="260"/>
            <p14:sldId id="452"/>
            <p14:sldId id="453"/>
            <p14:sldId id="454"/>
            <p14:sldId id="447"/>
            <p14:sldId id="448"/>
            <p14:sldId id="429"/>
            <p14:sldId id="442"/>
            <p14:sldId id="386"/>
            <p14:sldId id="330"/>
            <p14:sldId id="412"/>
            <p14:sldId id="365"/>
            <p14:sldId id="296"/>
            <p14:sldId id="441"/>
            <p14:sldId id="360"/>
            <p14:sldId id="361"/>
            <p14:sldId id="399"/>
            <p14:sldId id="400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729" userDrawn="1">
          <p15:clr>
            <a:srgbClr val="A4A3A4"/>
          </p15:clr>
        </p15:guide>
        <p15:guide id="4" pos="13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илкина Анна Сергеевна" initials="ААС" lastIdx="4" clrIdx="0"/>
  <p:cmAuthor id="2" name="Матюшкина Валентина Николаевна" initials="МВН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99"/>
    <a:srgbClr val="FFFFFF"/>
    <a:srgbClr val="F58220"/>
    <a:srgbClr val="D0D0D0"/>
    <a:srgbClr val="D9D9D9"/>
    <a:srgbClr val="70AD47"/>
    <a:srgbClr val="F9B47B"/>
    <a:srgbClr val="B45608"/>
    <a:srgbClr val="843F06"/>
    <a:srgbClr val="004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8" autoAdjust="0"/>
    <p:restoredTop sz="95991" autoAdjust="0"/>
  </p:normalViewPr>
  <p:slideViewPr>
    <p:cSldViewPr snapToGrid="0" showGuides="1">
      <p:cViewPr varScale="1">
        <p:scale>
          <a:sx n="114" d="100"/>
          <a:sy n="114" d="100"/>
        </p:scale>
        <p:origin x="672" y="114"/>
      </p:cViewPr>
      <p:guideLst>
        <p:guide orient="horz" pos="1729"/>
        <p:guide pos="13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14029294725253E-2"/>
          <c:y val="3.8457812139435991E-2"/>
          <c:w val="0.95330968180731956"/>
          <c:h val="0.82573485899323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58220"/>
            </a:solidFill>
            <a:ln>
              <a:noFill/>
            </a:ln>
            <a:effectLst>
              <a:outerShdw blurRad="50800" dist="38100" dir="18900000" algn="bl" rotWithShape="0">
                <a:srgbClr val="004D99">
                  <a:alpha val="4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58220"/>
              </a:solidFill>
              <a:ln>
                <a:noFill/>
              </a:ln>
              <a:effectLst>
                <a:outerShdw blurRad="50800" dist="38100" dir="18900000" algn="bl" rotWithShape="0">
                  <a:srgbClr val="F5822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>
              <c:ext xmlns:c16="http://schemas.microsoft.com/office/drawing/2014/chart" uri="{C3380CC4-5D6E-409C-BE32-E72D297353CC}">
                <c16:uniqueId val="{00000001-FD00-43C1-B984-D5C26D538546}"/>
              </c:ext>
            </c:extLst>
          </c:dPt>
          <c:dPt>
            <c:idx val="1"/>
            <c:invertIfNegative val="0"/>
            <c:bubble3D val="0"/>
            <c:spPr>
              <a:solidFill>
                <a:srgbClr val="004D99"/>
              </a:solidFill>
              <a:ln>
                <a:noFill/>
              </a:ln>
              <a:effectLst>
                <a:outerShdw blurRad="50800" dist="38100" dir="18900000" algn="bl" rotWithShape="0">
                  <a:srgbClr val="004D99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00-43C1-B984-D5C26D53854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18900000" algn="bl" rotWithShape="0">
                  <a:schemeClr val="bg2">
                    <a:lumMod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D00-43C1-B984-D5C26D53854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5822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00-43C1-B984-D5C26D53854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458A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D00-43C1-B984-D5C26D5385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Сдан в эксплуатацию</c:v>
                </c:pt>
                <c:pt idx="1">
                  <c:v>В работе</c:v>
                </c:pt>
                <c:pt idx="2">
                  <c:v>Не строится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82</c:v>
                </c:pt>
                <c:pt idx="1">
                  <c:v>56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0-43C1-B984-D5C26D5385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4"/>
        <c:overlap val="-82"/>
        <c:axId val="206008704"/>
        <c:axId val="206010240"/>
      </c:barChart>
      <c:catAx>
        <c:axId val="206008704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4D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06010240"/>
        <c:crosses val="autoZero"/>
        <c:auto val="1"/>
        <c:lblAlgn val="ctr"/>
        <c:lblOffset val="100"/>
        <c:noMultiLvlLbl val="0"/>
      </c:catAx>
      <c:valAx>
        <c:axId val="206010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600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</a:rPr>
              <a:t>ФИНАНСИРОВАНИЕ ПРОЕКТА, </a:t>
            </a:r>
            <a:r>
              <a:rPr lang="ru-RU" sz="1400" b="0" cap="none" dirty="0">
                <a:solidFill>
                  <a:schemeClr val="tx1"/>
                </a:solidFill>
              </a:rPr>
              <a:t>млн.</a:t>
            </a:r>
            <a:r>
              <a:rPr lang="ru-RU" sz="1400" b="0" cap="none" baseline="0" dirty="0">
                <a:solidFill>
                  <a:schemeClr val="tx1"/>
                </a:solidFill>
              </a:rPr>
              <a:t> руб.</a:t>
            </a:r>
            <a:endParaRPr lang="ru-RU" sz="1400" b="0" cap="none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791257182750657"/>
          <c:y val="0.19238503121326786"/>
          <c:w val="0.47622082594919712"/>
          <c:h val="0.553491731554911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brightRoom" dir="t"/>
            </a:scene3d>
            <a:sp3d prstMaterial="flat"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4D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CA-4B3C-B8A1-74708FF314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CA-4B3C-B8A1-74708FF3140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7CA-4B3C-B8A1-74708FF3140D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A-4B3C-B8A1-74708FF3140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CA-4B3C-B8A1-74708FF3140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CA-4B3C-B8A1-74708FF314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2"/>
                <c:pt idx="0">
                  <c:v>Региональный</c:v>
                </c:pt>
                <c:pt idx="1">
                  <c:v>Местный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469.3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A-4B3C-B8A1-74708FF3140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587873905805275"/>
          <c:y val="0.7725512538919026"/>
          <c:w val="0.7261498308361527"/>
          <c:h val="0.227448746108097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9252124916328"/>
          <c:y val="3.9277564964164636E-3"/>
          <c:w val="0.85306057884752218"/>
          <c:h val="0.921187654027220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004D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922701757648512E-17"/>
                  <c:y val="1.963878248208231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138-4F86-A5DA-D9C721C2DC18}"/>
                </c:ext>
              </c:extLst>
            </c:dLbl>
            <c:dLbl>
              <c:idx val="1"/>
              <c:layout>
                <c:manualLayout>
                  <c:x val="1.409765568196576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138-4F86-A5DA-D9C721C2D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Лист1!$A$2:$A$4</c:f>
              <c:numCache>
                <c:formatCode>General</c:formatCode>
                <c:ptCount val="3"/>
                <c:pt idx="0">
                  <c:v>24</c:v>
                </c:pt>
                <c:pt idx="1">
                  <c:v>35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500E-4C37-967A-B48C81FF1087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Внебюджет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1655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1F6-49D3-A3E1-7A6A34E03D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3654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1F6-49D3-A3E1-7A6A34E03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Лист1!$B$2:$B$4</c:f>
              <c:numCache>
                <c:formatCode>General</c:formatCode>
                <c:ptCount val="3"/>
                <c:pt idx="0">
                  <c:v>527</c:v>
                </c:pt>
                <c:pt idx="1">
                  <c:v>1215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1-500E-4C37-967A-B48C81FF1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5"/>
        <c:overlap val="100"/>
        <c:axId val="299253760"/>
        <c:axId val="299255296"/>
      </c:barChart>
      <c:catAx>
        <c:axId val="299253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9255296"/>
        <c:crosses val="autoZero"/>
        <c:auto val="1"/>
        <c:lblAlgn val="ctr"/>
        <c:lblOffset val="100"/>
        <c:noMultiLvlLbl val="0"/>
      </c:catAx>
      <c:valAx>
        <c:axId val="2992552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9925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291312934417393E-2"/>
          <c:y val="0.85897209690282239"/>
          <c:w val="0.34551988712995041"/>
          <c:h val="4.5010079179859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5B688-D748-491E-B9AE-32706C513BD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60DCF2-5C0F-4C05-B019-BE4B61532DCF}">
      <dgm:prSet phldrT="[Текст]"/>
      <dgm:spPr/>
      <dgm:t>
        <a:bodyPr/>
        <a:lstStyle/>
        <a:p>
          <a:r>
            <a:rPr lang="ru-RU" dirty="0"/>
            <a:t>47 157 чел.</a:t>
          </a:r>
        </a:p>
      </dgm:t>
    </dgm:pt>
    <dgm:pt modelId="{EB41B908-67DC-40DC-B60D-54DB0A2D5106}" type="parTrans" cxnId="{5F4F682C-AEC7-44C8-8A9E-B128152739BF}">
      <dgm:prSet/>
      <dgm:spPr/>
      <dgm:t>
        <a:bodyPr/>
        <a:lstStyle/>
        <a:p>
          <a:endParaRPr lang="ru-RU"/>
        </a:p>
      </dgm:t>
    </dgm:pt>
    <dgm:pt modelId="{97EA76F8-CFFD-4C65-94DE-D48223D97738}" type="sibTrans" cxnId="{5F4F682C-AEC7-44C8-8A9E-B128152739BF}">
      <dgm:prSet/>
      <dgm:spPr/>
      <dgm:t>
        <a:bodyPr/>
        <a:lstStyle/>
        <a:p>
          <a:endParaRPr lang="ru-RU" dirty="0"/>
        </a:p>
      </dgm:t>
    </dgm:pt>
    <dgm:pt modelId="{FD0396E3-381A-47B8-80C1-21D28BCA26FB}">
      <dgm:prSet phldrT="[Текст]"/>
      <dgm:spPr/>
      <dgm:t>
        <a:bodyPr/>
        <a:lstStyle/>
        <a:p>
          <a:r>
            <a:rPr lang="ru-RU" dirty="0"/>
            <a:t>12%</a:t>
          </a:r>
        </a:p>
      </dgm:t>
    </dgm:pt>
    <dgm:pt modelId="{F37BF07F-672E-4BA5-848A-2C55D2EE227C}" type="parTrans" cxnId="{5EC78551-8283-4A83-AABB-3FA1E31B4BCB}">
      <dgm:prSet/>
      <dgm:spPr/>
      <dgm:t>
        <a:bodyPr/>
        <a:lstStyle/>
        <a:p>
          <a:endParaRPr lang="ru-RU"/>
        </a:p>
      </dgm:t>
    </dgm:pt>
    <dgm:pt modelId="{D9A2870D-9EE6-4C22-929B-4DB4C4E86F15}" type="sibTrans" cxnId="{5EC78551-8283-4A83-AABB-3FA1E31B4BCB}">
      <dgm:prSet/>
      <dgm:spPr/>
      <dgm:t>
        <a:bodyPr/>
        <a:lstStyle/>
        <a:p>
          <a:endParaRPr lang="ru-RU"/>
        </a:p>
      </dgm:t>
    </dgm:pt>
    <dgm:pt modelId="{0B4AC8C5-30D1-4DDF-82E4-D0E121EDDB9F}">
      <dgm:prSet phldrT="[Текст]"/>
      <dgm:spPr/>
      <dgm:t>
        <a:bodyPr/>
        <a:lstStyle/>
        <a:p>
          <a:r>
            <a:rPr lang="ru-RU" dirty="0"/>
            <a:t>88%</a:t>
          </a:r>
        </a:p>
      </dgm:t>
    </dgm:pt>
    <dgm:pt modelId="{439130DC-44C2-433A-AE2C-EBF9146FE1C2}" type="parTrans" cxnId="{4613275B-3C77-4FAA-BFC3-1DDD2EABC5A7}">
      <dgm:prSet/>
      <dgm:spPr/>
      <dgm:t>
        <a:bodyPr/>
        <a:lstStyle/>
        <a:p>
          <a:endParaRPr lang="ru-RU"/>
        </a:p>
      </dgm:t>
    </dgm:pt>
    <dgm:pt modelId="{58534F86-BABB-40C6-A727-E7D4C286509A}" type="sibTrans" cxnId="{4613275B-3C77-4FAA-BFC3-1DDD2EABC5A7}">
      <dgm:prSet/>
      <dgm:spPr/>
      <dgm:t>
        <a:bodyPr/>
        <a:lstStyle/>
        <a:p>
          <a:endParaRPr lang="ru-RU"/>
        </a:p>
      </dgm:t>
    </dgm:pt>
    <dgm:pt modelId="{4CB9943B-9407-4EB6-B3CE-9DEDE186BC12}" type="pres">
      <dgm:prSet presAssocID="{4A25B688-D748-491E-B9AE-32706C513BD3}" presName="Name0" presStyleCnt="0">
        <dgm:presLayoutVars>
          <dgm:dir/>
          <dgm:resizeHandles val="exact"/>
        </dgm:presLayoutVars>
      </dgm:prSet>
      <dgm:spPr/>
    </dgm:pt>
    <dgm:pt modelId="{AF38876A-7D35-4DAA-8E77-7445BD17D38A}" type="pres">
      <dgm:prSet presAssocID="{C060DCF2-5C0F-4C05-B019-BE4B61532DCF}" presName="node" presStyleLbl="node1" presStyleIdx="0" presStyleCnt="3" custScaleX="149269">
        <dgm:presLayoutVars>
          <dgm:bulletEnabled val="1"/>
        </dgm:presLayoutVars>
      </dgm:prSet>
      <dgm:spPr/>
    </dgm:pt>
    <dgm:pt modelId="{1ADA6C84-5708-4742-9382-A9717539299A}" type="pres">
      <dgm:prSet presAssocID="{97EA76F8-CFFD-4C65-94DE-D48223D97738}" presName="sibTrans" presStyleLbl="sibTrans2D1" presStyleIdx="0" presStyleCnt="3" custAng="15921610" custScaleX="59287" custScaleY="210587" custLinFactY="-19308" custLinFactNeighborX="-11472" custLinFactNeighborY="-100000"/>
      <dgm:spPr>
        <a:prstGeom prst="downArrow">
          <a:avLst/>
        </a:prstGeom>
      </dgm:spPr>
    </dgm:pt>
    <dgm:pt modelId="{7E22D79C-A57B-4AEE-AF23-11B5FBDB5512}" type="pres">
      <dgm:prSet presAssocID="{97EA76F8-CFFD-4C65-94DE-D48223D97738}" presName="connectorText" presStyleLbl="sibTrans2D1" presStyleIdx="0" presStyleCnt="3"/>
      <dgm:spPr>
        <a:prstGeom prst="downArrow">
          <a:avLst/>
        </a:prstGeom>
      </dgm:spPr>
    </dgm:pt>
    <dgm:pt modelId="{233B47B5-965F-428E-A9D4-0826C5E3B2FA}" type="pres">
      <dgm:prSet presAssocID="{FD0396E3-381A-47B8-80C1-21D28BCA26FB}" presName="node" presStyleLbl="node1" presStyleIdx="1" presStyleCnt="3">
        <dgm:presLayoutVars>
          <dgm:bulletEnabled val="1"/>
        </dgm:presLayoutVars>
      </dgm:prSet>
      <dgm:spPr/>
    </dgm:pt>
    <dgm:pt modelId="{38328D9E-AFC3-441C-B94A-094316A814C0}" type="pres">
      <dgm:prSet presAssocID="{D9A2870D-9EE6-4C22-929B-4DB4C4E86F15}" presName="sibTrans" presStyleLbl="sibTrans2D1" presStyleIdx="1" presStyleCnt="3"/>
      <dgm:spPr>
        <a:prstGeom prst="mathMinus">
          <a:avLst/>
        </a:prstGeom>
      </dgm:spPr>
    </dgm:pt>
    <dgm:pt modelId="{7BAE4A25-9625-49F8-94B6-882CF6B61308}" type="pres">
      <dgm:prSet presAssocID="{D9A2870D-9EE6-4C22-929B-4DB4C4E86F15}" presName="connectorText" presStyleLbl="sibTrans2D1" presStyleIdx="1" presStyleCnt="3"/>
      <dgm:spPr/>
    </dgm:pt>
    <dgm:pt modelId="{82BD9E26-E0C8-4088-B1A8-DE55B79338B0}" type="pres">
      <dgm:prSet presAssocID="{0B4AC8C5-30D1-4DDF-82E4-D0E121EDDB9F}" presName="node" presStyleLbl="node1" presStyleIdx="2" presStyleCnt="3">
        <dgm:presLayoutVars>
          <dgm:bulletEnabled val="1"/>
        </dgm:presLayoutVars>
      </dgm:prSet>
      <dgm:spPr/>
    </dgm:pt>
    <dgm:pt modelId="{30644D23-06FF-48E0-B85D-6B29CD5FB200}" type="pres">
      <dgm:prSet presAssocID="{58534F86-BABB-40C6-A727-E7D4C286509A}" presName="sibTrans" presStyleLbl="sibTrans2D1" presStyleIdx="2" presStyleCnt="3" custAng="5465065" custScaleX="68918" custScaleY="242318" custLinFactY="-17009" custLinFactNeighborX="-4447" custLinFactNeighborY="-100000"/>
      <dgm:spPr>
        <a:prstGeom prst="downArrow">
          <a:avLst/>
        </a:prstGeom>
      </dgm:spPr>
    </dgm:pt>
    <dgm:pt modelId="{099949BB-EA41-4EA3-AA69-3088190812CB}" type="pres">
      <dgm:prSet presAssocID="{58534F86-BABB-40C6-A727-E7D4C286509A}" presName="connectorText" presStyleLbl="sibTrans2D1" presStyleIdx="2" presStyleCnt="3"/>
      <dgm:spPr/>
    </dgm:pt>
  </dgm:ptLst>
  <dgm:cxnLst>
    <dgm:cxn modelId="{895E9809-DDAF-4AE4-BB40-9F5AA833F912}" type="presOf" srcId="{58534F86-BABB-40C6-A727-E7D4C286509A}" destId="{30644D23-06FF-48E0-B85D-6B29CD5FB200}" srcOrd="0" destOrd="0" presId="urn:microsoft.com/office/officeart/2005/8/layout/cycle7"/>
    <dgm:cxn modelId="{CAC4081C-15F4-4C40-9A31-AF715D6C27E3}" type="presOf" srcId="{0B4AC8C5-30D1-4DDF-82E4-D0E121EDDB9F}" destId="{82BD9E26-E0C8-4088-B1A8-DE55B79338B0}" srcOrd="0" destOrd="0" presId="urn:microsoft.com/office/officeart/2005/8/layout/cycle7"/>
    <dgm:cxn modelId="{B4A90E26-02E9-43EA-9C96-E933CFA85F4E}" type="presOf" srcId="{97EA76F8-CFFD-4C65-94DE-D48223D97738}" destId="{7E22D79C-A57B-4AEE-AF23-11B5FBDB5512}" srcOrd="1" destOrd="0" presId="urn:microsoft.com/office/officeart/2005/8/layout/cycle7"/>
    <dgm:cxn modelId="{5F4F682C-AEC7-44C8-8A9E-B128152739BF}" srcId="{4A25B688-D748-491E-B9AE-32706C513BD3}" destId="{C060DCF2-5C0F-4C05-B019-BE4B61532DCF}" srcOrd="0" destOrd="0" parTransId="{EB41B908-67DC-40DC-B60D-54DB0A2D5106}" sibTransId="{97EA76F8-CFFD-4C65-94DE-D48223D97738}"/>
    <dgm:cxn modelId="{4613275B-3C77-4FAA-BFC3-1DDD2EABC5A7}" srcId="{4A25B688-D748-491E-B9AE-32706C513BD3}" destId="{0B4AC8C5-30D1-4DDF-82E4-D0E121EDDB9F}" srcOrd="2" destOrd="0" parTransId="{439130DC-44C2-433A-AE2C-EBF9146FE1C2}" sibTransId="{58534F86-BABB-40C6-A727-E7D4C286509A}"/>
    <dgm:cxn modelId="{53AF5C6F-05F5-4CD1-9E63-3B3468FACB1E}" type="presOf" srcId="{FD0396E3-381A-47B8-80C1-21D28BCA26FB}" destId="{233B47B5-965F-428E-A9D4-0826C5E3B2FA}" srcOrd="0" destOrd="0" presId="urn:microsoft.com/office/officeart/2005/8/layout/cycle7"/>
    <dgm:cxn modelId="{5EC78551-8283-4A83-AABB-3FA1E31B4BCB}" srcId="{4A25B688-D748-491E-B9AE-32706C513BD3}" destId="{FD0396E3-381A-47B8-80C1-21D28BCA26FB}" srcOrd="1" destOrd="0" parTransId="{F37BF07F-672E-4BA5-848A-2C55D2EE227C}" sibTransId="{D9A2870D-9EE6-4C22-929B-4DB4C4E86F15}"/>
    <dgm:cxn modelId="{D16EF9C7-72EC-4F30-89C7-9C7031BC28BC}" type="presOf" srcId="{4A25B688-D748-491E-B9AE-32706C513BD3}" destId="{4CB9943B-9407-4EB6-B3CE-9DEDE186BC12}" srcOrd="0" destOrd="0" presId="urn:microsoft.com/office/officeart/2005/8/layout/cycle7"/>
    <dgm:cxn modelId="{9EE98BCB-B5D9-42CB-851E-B36A2A166061}" type="presOf" srcId="{97EA76F8-CFFD-4C65-94DE-D48223D97738}" destId="{1ADA6C84-5708-4742-9382-A9717539299A}" srcOrd="0" destOrd="0" presId="urn:microsoft.com/office/officeart/2005/8/layout/cycle7"/>
    <dgm:cxn modelId="{2261E7D4-C94C-401A-8DD7-CF1C522C1C16}" type="presOf" srcId="{58534F86-BABB-40C6-A727-E7D4C286509A}" destId="{099949BB-EA41-4EA3-AA69-3088190812CB}" srcOrd="1" destOrd="0" presId="urn:microsoft.com/office/officeart/2005/8/layout/cycle7"/>
    <dgm:cxn modelId="{A93E0AD6-CA7A-4183-ABAC-EFC914391B33}" type="presOf" srcId="{D9A2870D-9EE6-4C22-929B-4DB4C4E86F15}" destId="{38328D9E-AFC3-441C-B94A-094316A814C0}" srcOrd="0" destOrd="0" presId="urn:microsoft.com/office/officeart/2005/8/layout/cycle7"/>
    <dgm:cxn modelId="{3DA4B7DD-1769-4833-8158-F93B1941FCEF}" type="presOf" srcId="{C060DCF2-5C0F-4C05-B019-BE4B61532DCF}" destId="{AF38876A-7D35-4DAA-8E77-7445BD17D38A}" srcOrd="0" destOrd="0" presId="urn:microsoft.com/office/officeart/2005/8/layout/cycle7"/>
    <dgm:cxn modelId="{D83874ED-B0F4-4C69-B58C-112E5D3700CB}" type="presOf" srcId="{D9A2870D-9EE6-4C22-929B-4DB4C4E86F15}" destId="{7BAE4A25-9625-49F8-94B6-882CF6B61308}" srcOrd="1" destOrd="0" presId="urn:microsoft.com/office/officeart/2005/8/layout/cycle7"/>
    <dgm:cxn modelId="{55D6D784-142C-424A-8055-46CF1A7B982A}" type="presParOf" srcId="{4CB9943B-9407-4EB6-B3CE-9DEDE186BC12}" destId="{AF38876A-7D35-4DAA-8E77-7445BD17D38A}" srcOrd="0" destOrd="0" presId="urn:microsoft.com/office/officeart/2005/8/layout/cycle7"/>
    <dgm:cxn modelId="{0E647FF6-F868-4D7A-87F5-C08185C5F06F}" type="presParOf" srcId="{4CB9943B-9407-4EB6-B3CE-9DEDE186BC12}" destId="{1ADA6C84-5708-4742-9382-A9717539299A}" srcOrd="1" destOrd="0" presId="urn:microsoft.com/office/officeart/2005/8/layout/cycle7"/>
    <dgm:cxn modelId="{CD0DDCD9-3FBD-4BEB-B9E2-39ABAC9E2577}" type="presParOf" srcId="{1ADA6C84-5708-4742-9382-A9717539299A}" destId="{7E22D79C-A57B-4AEE-AF23-11B5FBDB5512}" srcOrd="0" destOrd="0" presId="urn:microsoft.com/office/officeart/2005/8/layout/cycle7"/>
    <dgm:cxn modelId="{2EE7C4B6-B914-4089-AA08-EFDD5D375318}" type="presParOf" srcId="{4CB9943B-9407-4EB6-B3CE-9DEDE186BC12}" destId="{233B47B5-965F-428E-A9D4-0826C5E3B2FA}" srcOrd="2" destOrd="0" presId="urn:microsoft.com/office/officeart/2005/8/layout/cycle7"/>
    <dgm:cxn modelId="{51F945A5-5DEE-4B7B-A00E-DD148C4D01EC}" type="presParOf" srcId="{4CB9943B-9407-4EB6-B3CE-9DEDE186BC12}" destId="{38328D9E-AFC3-441C-B94A-094316A814C0}" srcOrd="3" destOrd="0" presId="urn:microsoft.com/office/officeart/2005/8/layout/cycle7"/>
    <dgm:cxn modelId="{ECEBCF1E-FBCD-4119-A59A-CAD8F869E9C4}" type="presParOf" srcId="{38328D9E-AFC3-441C-B94A-094316A814C0}" destId="{7BAE4A25-9625-49F8-94B6-882CF6B61308}" srcOrd="0" destOrd="0" presId="urn:microsoft.com/office/officeart/2005/8/layout/cycle7"/>
    <dgm:cxn modelId="{BD8E6F08-82B4-4659-A6E7-5036B5F2D921}" type="presParOf" srcId="{4CB9943B-9407-4EB6-B3CE-9DEDE186BC12}" destId="{82BD9E26-E0C8-4088-B1A8-DE55B79338B0}" srcOrd="4" destOrd="0" presId="urn:microsoft.com/office/officeart/2005/8/layout/cycle7"/>
    <dgm:cxn modelId="{1816C27D-9CEF-4F9D-9B34-2318BA95221C}" type="presParOf" srcId="{4CB9943B-9407-4EB6-B3CE-9DEDE186BC12}" destId="{30644D23-06FF-48E0-B85D-6B29CD5FB200}" srcOrd="5" destOrd="0" presId="urn:microsoft.com/office/officeart/2005/8/layout/cycle7"/>
    <dgm:cxn modelId="{76CFA190-C714-43C9-8732-86BC75A33FBE}" type="presParOf" srcId="{30644D23-06FF-48E0-B85D-6B29CD5FB200}" destId="{099949BB-EA41-4EA3-AA69-3088190812C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8876A-7D35-4DAA-8E77-7445BD17D38A}">
      <dsp:nvSpPr>
        <dsp:cNvPr id="0" name=""/>
        <dsp:cNvSpPr/>
      </dsp:nvSpPr>
      <dsp:spPr>
        <a:xfrm>
          <a:off x="1208156" y="347"/>
          <a:ext cx="1175407" cy="39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47 157 чел.</a:t>
          </a:r>
        </a:p>
      </dsp:txBody>
      <dsp:txXfrm>
        <a:off x="1219688" y="11879"/>
        <a:ext cx="1152343" cy="370657"/>
      </dsp:txXfrm>
    </dsp:sp>
    <dsp:sp modelId="{1ADA6C84-5708-4742-9382-A9717539299A}">
      <dsp:nvSpPr>
        <dsp:cNvPr id="0" name=""/>
        <dsp:cNvSpPr/>
      </dsp:nvSpPr>
      <dsp:spPr>
        <a:xfrm rot="19521610">
          <a:off x="1952297" y="450453"/>
          <a:ext cx="242923" cy="290194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1995768" y="455836"/>
        <a:ext cx="121461" cy="229463"/>
      </dsp:txXfrm>
    </dsp:sp>
    <dsp:sp modelId="{233B47B5-965F-428E-A9D4-0826C5E3B2FA}">
      <dsp:nvSpPr>
        <dsp:cNvPr id="0" name=""/>
        <dsp:cNvSpPr/>
      </dsp:nvSpPr>
      <dsp:spPr>
        <a:xfrm>
          <a:off x="2051948" y="1125851"/>
          <a:ext cx="787442" cy="39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12%</a:t>
          </a:r>
        </a:p>
      </dsp:txBody>
      <dsp:txXfrm>
        <a:off x="2063480" y="1137383"/>
        <a:ext cx="764378" cy="370657"/>
      </dsp:txXfrm>
    </dsp:sp>
    <dsp:sp modelId="{38328D9E-AFC3-441C-B94A-094316A814C0}">
      <dsp:nvSpPr>
        <dsp:cNvPr id="0" name=""/>
        <dsp:cNvSpPr/>
      </dsp:nvSpPr>
      <dsp:spPr>
        <a:xfrm rot="10800000">
          <a:off x="1590989" y="1253810"/>
          <a:ext cx="409741" cy="137802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 rot="10800000">
        <a:off x="1632330" y="1281370"/>
        <a:ext cx="327059" cy="82682"/>
      </dsp:txXfrm>
    </dsp:sp>
    <dsp:sp modelId="{82BD9E26-E0C8-4088-B1A8-DE55B79338B0}">
      <dsp:nvSpPr>
        <dsp:cNvPr id="0" name=""/>
        <dsp:cNvSpPr/>
      </dsp:nvSpPr>
      <dsp:spPr>
        <a:xfrm>
          <a:off x="752328" y="1125851"/>
          <a:ext cx="787442" cy="393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88%</a:t>
          </a:r>
        </a:p>
      </dsp:txBody>
      <dsp:txXfrm>
        <a:off x="763860" y="1137383"/>
        <a:ext cx="764378" cy="370657"/>
      </dsp:txXfrm>
    </dsp:sp>
    <dsp:sp modelId="{30644D23-06FF-48E0-B85D-6B29CD5FB200}">
      <dsp:nvSpPr>
        <dsp:cNvPr id="0" name=""/>
        <dsp:cNvSpPr/>
      </dsp:nvSpPr>
      <dsp:spPr>
        <a:xfrm rot="1865065">
          <a:off x="1311540" y="431758"/>
          <a:ext cx="282385" cy="33392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396256" y="498542"/>
        <a:ext cx="112954" cy="200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6" y="2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C615C675-FB88-425C-AF51-88125B56E997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5027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6" y="9371286"/>
            <a:ext cx="2918830" cy="495027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CB4307D0-3E72-479E-95C7-1EE1CB48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07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2"/>
            <a:ext cx="2918830" cy="495028"/>
          </a:xfrm>
          <a:prstGeom prst="rect">
            <a:avLst/>
          </a:prstGeom>
        </p:spPr>
        <p:txBody>
          <a:bodyPr vert="horz" lIns="91065" tIns="45533" rIns="91065" bIns="45533" rtlCol="0"/>
          <a:lstStyle>
            <a:lvl1pPr algn="r">
              <a:defRPr sz="1200"/>
            </a:lvl1pPr>
          </a:lstStyle>
          <a:p>
            <a:fld id="{56682A5B-5223-45E2-B9EF-C4A87D9C15AB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65" tIns="45533" rIns="91065" bIns="455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65" tIns="45533" rIns="91065" bIns="4553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5027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0" cy="495027"/>
          </a:xfrm>
          <a:prstGeom prst="rect">
            <a:avLst/>
          </a:prstGeom>
        </p:spPr>
        <p:txBody>
          <a:bodyPr vert="horz" lIns="91065" tIns="45533" rIns="91065" bIns="45533" rtlCol="0" anchor="b"/>
          <a:lstStyle>
            <a:lvl1pPr algn="r">
              <a:defRPr sz="1200"/>
            </a:lvl1pPr>
          </a:lstStyle>
          <a:p>
            <a:fld id="{69AFEB7B-9926-4EA7-99F5-73193E029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8200" cy="3328987"/>
          </a:xfrm>
          <a:prstGeom prst="rect">
            <a:avLst/>
          </a:prstGeom>
          <a:ln w="0">
            <a:noFill/>
          </a:ln>
        </p:spPr>
      </p:sp>
      <p:sp>
        <p:nvSpPr>
          <p:cNvPr id="1164" name="PlaceHolder 2"/>
          <p:cNvSpPr>
            <a:spLocks noGrp="1"/>
          </p:cNvSpPr>
          <p:nvPr>
            <p:ph type="body"/>
          </p:nvPr>
        </p:nvSpPr>
        <p:spPr>
          <a:xfrm>
            <a:off x="673489" y="4748224"/>
            <a:ext cx="5387917" cy="38840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114" indent="-215114">
              <a:tabLst>
                <a:tab pos="0" algn="l"/>
              </a:tabLst>
            </a:pPr>
            <a:r>
              <a:rPr lang="ru-RU" sz="2000" spc="-1" dirty="0">
                <a:latin typeface="XO Oriel"/>
              </a:rPr>
              <a:t>Пояснение к слайду:</a:t>
            </a:r>
          </a:p>
          <a:p>
            <a:pPr marL="227663" indent="-227663">
              <a:buClr>
                <a:srgbClr val="000000"/>
              </a:buClr>
              <a:buFont typeface="StarSymbol"/>
              <a:buAutoNum type="arabicPeriod"/>
              <a:tabLst>
                <a:tab pos="0" algn="l"/>
              </a:tabLst>
            </a:pPr>
            <a:r>
              <a:rPr lang="ru-RU" sz="2000" spc="-1" dirty="0">
                <a:latin typeface="XO Oriel"/>
              </a:rPr>
              <a:t>Указать и описать одну из имеющихся в МР проблему, оказывающую большое влияние на социально-экономический уровень развития региона, на удовлетворённость граждан;</a:t>
            </a:r>
          </a:p>
          <a:p>
            <a:pPr marL="227663" indent="-227663">
              <a:buClr>
                <a:srgbClr val="000000"/>
              </a:buClr>
              <a:buFont typeface="StarSymbol"/>
              <a:buAutoNum type="arabicPeriod"/>
              <a:tabLst>
                <a:tab pos="0" algn="l"/>
              </a:tabLst>
            </a:pPr>
            <a:r>
              <a:rPr lang="ru-RU" sz="2000" spc="-1" dirty="0">
                <a:latin typeface="XO Oriel"/>
              </a:rPr>
              <a:t>Указать и описать планируемое решение данной проблемы.</a:t>
            </a:r>
          </a:p>
          <a:p>
            <a:pPr>
              <a:tabLst>
                <a:tab pos="0" algn="l"/>
              </a:tabLst>
            </a:pPr>
            <a:endParaRPr lang="ru-RU" sz="2000" spc="-1" dirty="0">
              <a:latin typeface="XO Oriel"/>
            </a:endParaRPr>
          </a:p>
        </p:txBody>
      </p:sp>
      <p:sp>
        <p:nvSpPr>
          <p:cNvPr id="1165" name="PlaceHolder 3"/>
          <p:cNvSpPr>
            <a:spLocks noGrp="1"/>
          </p:cNvSpPr>
          <p:nvPr>
            <p:ph type="sldNum" idx="21"/>
          </p:nvPr>
        </p:nvSpPr>
        <p:spPr>
          <a:xfrm>
            <a:off x="3815490" y="9371249"/>
            <a:ext cx="2917979" cy="4943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0651">
              <a:defRPr/>
            </a:pPr>
            <a:fld id="{DA9940CB-84B0-4D5A-B053-3C537E8B6A77}" type="slidenum">
              <a:rPr lang="ru-RU">
                <a:latin typeface="Arial"/>
              </a:rPr>
              <a:pPr defTabSz="910651">
                <a:defRPr/>
              </a:pPr>
              <a:t>14</a:t>
            </a:fld>
            <a:endParaRPr lang="ru-RU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r>
              <a:rPr lang="ru-RU" dirty="0"/>
              <a:t>оранжевые</a:t>
            </a:r>
            <a:r>
              <a:rPr lang="ru-RU" baseline="0" dirty="0"/>
              <a:t> </a:t>
            </a:r>
            <a:r>
              <a:rPr lang="ru-RU" b="1" baseline="0" dirty="0"/>
              <a:t>числа заменить </a:t>
            </a:r>
            <a:r>
              <a:rPr lang="ru-RU" baseline="0" dirty="0"/>
              <a:t>на:</a:t>
            </a:r>
          </a:p>
          <a:p>
            <a:pPr marL="227663" indent="-227663">
              <a:buAutoNum type="arabicPeriod"/>
            </a:pPr>
            <a:r>
              <a:rPr lang="ru-RU" baseline="0" dirty="0"/>
              <a:t>Число, обозначающее </a:t>
            </a:r>
            <a:r>
              <a:rPr lang="ru-RU" u="sng" baseline="0" dirty="0"/>
              <a:t>количество опубликованных публикаций </a:t>
            </a:r>
            <a:r>
              <a:rPr lang="ru-RU" baseline="0" dirty="0"/>
              <a:t>за 2021 году в социальных сетях главы МР </a:t>
            </a:r>
            <a:r>
              <a:rPr lang="en-US" baseline="0" dirty="0"/>
              <a:t>I</a:t>
            </a:r>
            <a:r>
              <a:rPr lang="ru-RU" baseline="0" dirty="0"/>
              <a:t> на официальной странице МР;</a:t>
            </a:r>
          </a:p>
          <a:p>
            <a:pPr marL="227663" indent="-227663">
              <a:buAutoNum type="arabicPeriod"/>
            </a:pPr>
            <a:r>
              <a:rPr lang="ru-RU" baseline="0" dirty="0"/>
              <a:t>Число, обозначающее </a:t>
            </a:r>
            <a:r>
              <a:rPr lang="ru-RU" u="sng" baseline="0" dirty="0"/>
              <a:t>количество обращений поступивших </a:t>
            </a:r>
            <a:r>
              <a:rPr lang="ru-RU" baseline="0" dirty="0"/>
              <a:t>в 2021 году в социальные сети главы МР </a:t>
            </a:r>
            <a:r>
              <a:rPr lang="en-US" baseline="0" dirty="0"/>
              <a:t>I </a:t>
            </a:r>
            <a:r>
              <a:rPr lang="ru-RU" baseline="0" dirty="0"/>
              <a:t>на официальную страницу МР;</a:t>
            </a:r>
          </a:p>
          <a:p>
            <a:pPr marL="227663" indent="-227663">
              <a:buAutoNum type="arabicPeriod"/>
            </a:pPr>
            <a:r>
              <a:rPr lang="ru-RU" baseline="0" dirty="0"/>
              <a:t>Число, обозначающее </a:t>
            </a:r>
            <a:r>
              <a:rPr lang="ru-RU" u="sng" baseline="0" dirty="0"/>
              <a:t>количество обращений по сферам </a:t>
            </a:r>
            <a:r>
              <a:rPr lang="ru-RU" baseline="0" dirty="0"/>
              <a:t>(н-р, сколько обращений поступило на тему здравоохранения, образования, ЖКХ и иные сферы)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40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  <a:r>
              <a:rPr lang="en-US" dirty="0"/>
              <a:t> </a:t>
            </a:r>
          </a:p>
          <a:p>
            <a:pPr defTabSz="910651">
              <a:defRPr/>
            </a:pPr>
            <a:r>
              <a:rPr lang="ru-RU" dirty="0"/>
              <a:t>необходимо</a:t>
            </a:r>
            <a:r>
              <a:rPr lang="ru-RU" baseline="0" dirty="0"/>
              <a:t> </a:t>
            </a:r>
            <a:r>
              <a:rPr lang="ru-RU" b="1" baseline="0" dirty="0"/>
              <a:t>указать наименования </a:t>
            </a:r>
            <a:r>
              <a:rPr lang="ru-RU" baseline="0" dirty="0"/>
              <a:t>предприятий, учреждений, организаций, территорий, которые могли бы посетить высшими должностные лица Российской Федерации и Липецкой области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8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5930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8200" cy="3328987"/>
          </a:xfrm>
          <a:prstGeom prst="rect">
            <a:avLst/>
          </a:prstGeom>
          <a:ln w="0">
            <a:noFill/>
          </a:ln>
        </p:spPr>
      </p:sp>
      <p:sp>
        <p:nvSpPr>
          <p:cNvPr id="1167" name="PlaceHolder 2"/>
          <p:cNvSpPr>
            <a:spLocks noGrp="1"/>
          </p:cNvSpPr>
          <p:nvPr>
            <p:ph type="body"/>
          </p:nvPr>
        </p:nvSpPr>
        <p:spPr>
          <a:xfrm>
            <a:off x="673489" y="4748224"/>
            <a:ext cx="5387917" cy="38840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spc="-1">
              <a:latin typeface="XO Oriel"/>
            </a:endParaRPr>
          </a:p>
        </p:txBody>
      </p:sp>
      <p:sp>
        <p:nvSpPr>
          <p:cNvPr id="1168" name="PlaceHolder 3"/>
          <p:cNvSpPr>
            <a:spLocks noGrp="1"/>
          </p:cNvSpPr>
          <p:nvPr>
            <p:ph type="sldNum" idx="22"/>
          </p:nvPr>
        </p:nvSpPr>
        <p:spPr>
          <a:xfrm>
            <a:off x="3815490" y="9371249"/>
            <a:ext cx="2917979" cy="4943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0651">
              <a:defRPr/>
            </a:pPr>
            <a:fld id="{E7467C2D-4CE5-4562-9E05-0FBB13DF67E7}" type="slidenum">
              <a:rPr lang="ru-RU">
                <a:latin typeface="Arial"/>
              </a:rPr>
              <a:pPr defTabSz="910651">
                <a:defRPr/>
              </a:pPr>
              <a:t>18</a:t>
            </a:fld>
            <a:endParaRPr lang="ru-RU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8200" cy="3328987"/>
          </a:xfrm>
          <a:prstGeom prst="rect">
            <a:avLst/>
          </a:prstGeom>
          <a:ln w="0">
            <a:noFill/>
          </a:ln>
        </p:spPr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673489" y="4748224"/>
            <a:ext cx="5387917" cy="38840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000" spc="-1" dirty="0">
              <a:latin typeface="XO Oriel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sldNum" idx="23"/>
          </p:nvPr>
        </p:nvSpPr>
        <p:spPr>
          <a:xfrm>
            <a:off x="3815490" y="9371249"/>
            <a:ext cx="2917979" cy="4943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0651">
              <a:defRPr/>
            </a:pPr>
            <a:fld id="{44F486FE-7D83-4672-A160-AA3332CFF268}" type="slidenum">
              <a:rPr lang="ru-RU">
                <a:latin typeface="Arial"/>
              </a:rPr>
              <a:pPr defTabSz="910651">
                <a:defRPr/>
              </a:pPr>
              <a:t>19</a:t>
            </a:fld>
            <a:endParaRPr lang="ru-RU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8600" indent="-228600">
              <a:buAutoNum type="arabicParenR"/>
            </a:pPr>
            <a:r>
              <a:rPr lang="ru-RU" dirty="0"/>
              <a:t>Необходимо заменить число, отражающее количество проектов, реализуемых</a:t>
            </a:r>
            <a:r>
              <a:rPr lang="ru-RU" baseline="0" dirty="0"/>
              <a:t> в рамках предвыборных обещаний на территории муниципального района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Заменить значения по проектам в графе «План выполнения проектов развития территорий» (48; 9; и т.д.) на собственные значения по проектам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</a:t>
            </a:r>
            <a:r>
              <a:rPr lang="ru-RU" dirty="0"/>
              <a:t>менить примеры значений (68; 70;</a:t>
            </a:r>
            <a:r>
              <a:rPr lang="ru-RU" baseline="0" dirty="0"/>
              <a:t> 3)</a:t>
            </a:r>
            <a:r>
              <a:rPr lang="ru-RU" dirty="0"/>
              <a:t> у обозначенных показателей на собственные значения</a:t>
            </a:r>
          </a:p>
          <a:p>
            <a:pPr marL="228600" indent="-2286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FEB7B-9926-4EA7-99F5-73193E029F7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8600" indent="-228600">
              <a:buAutoNum type="arabicParenR"/>
            </a:pPr>
            <a:r>
              <a:rPr lang="ru-RU" dirty="0"/>
              <a:t>Необходимо заменить число, отражающее количество проектов, реализуемых</a:t>
            </a:r>
            <a:r>
              <a:rPr lang="ru-RU" baseline="0" dirty="0"/>
              <a:t> в рамках предвыборных обещаний на территории муниципального района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Заменить значения по проектам в графе «План выполнения проектов развития территорий» (48; 9; и т.д.) на собственные значения по проектам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</a:t>
            </a:r>
            <a:r>
              <a:rPr lang="ru-RU" dirty="0"/>
              <a:t>менить примеры значений (68; 70;</a:t>
            </a:r>
            <a:r>
              <a:rPr lang="ru-RU" baseline="0" dirty="0"/>
              <a:t> 3)</a:t>
            </a:r>
            <a:r>
              <a:rPr lang="ru-RU" dirty="0"/>
              <a:t> у обозначенных показателей на собственные значения</a:t>
            </a:r>
          </a:p>
          <a:p>
            <a:pPr marL="228600" indent="-2286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FEB7B-9926-4EA7-99F5-73193E029F7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85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8600" indent="-228600">
              <a:buAutoNum type="arabicParenR"/>
            </a:pPr>
            <a:r>
              <a:rPr lang="ru-RU" dirty="0"/>
              <a:t>Необходимо заменить число, отражающее количество проектов, реализуемых</a:t>
            </a:r>
            <a:r>
              <a:rPr lang="ru-RU" baseline="0" dirty="0"/>
              <a:t> в рамках предвыборных обещаний на территории муниципального района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Заменить значения по проектам в графе «План выполнения проектов развития территорий» (48; 9; и т.д.) на собственные значения по проектам</a:t>
            </a:r>
          </a:p>
          <a:p>
            <a:pPr marL="228600" indent="-228600">
              <a:buAutoNum type="arabicParenR"/>
            </a:pPr>
            <a:r>
              <a:rPr lang="ru-RU" baseline="0" dirty="0"/>
              <a:t>За</a:t>
            </a:r>
            <a:r>
              <a:rPr lang="ru-RU" dirty="0"/>
              <a:t>менить примеры значений (68; 70;</a:t>
            </a:r>
            <a:r>
              <a:rPr lang="ru-RU" baseline="0" dirty="0"/>
              <a:t> 3)</a:t>
            </a:r>
            <a:r>
              <a:rPr lang="ru-RU" dirty="0"/>
              <a:t> у обозначенных показателей на собственные значения</a:t>
            </a:r>
          </a:p>
          <a:p>
            <a:pPr marL="228600" indent="-228600">
              <a:buAutoNum type="arabicParenR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FEB7B-9926-4EA7-99F5-73193E029F7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2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d7033042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39775"/>
            <a:ext cx="6565900" cy="3694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ed70330428_1_41:notes"/>
          <p:cNvSpPr txBox="1">
            <a:spLocks noGrp="1"/>
          </p:cNvSpPr>
          <p:nvPr>
            <p:ph type="body" idx="1"/>
          </p:nvPr>
        </p:nvSpPr>
        <p:spPr>
          <a:xfrm>
            <a:off x="677214" y="4679765"/>
            <a:ext cx="5417711" cy="4433461"/>
          </a:xfrm>
          <a:prstGeom prst="rect">
            <a:avLst/>
          </a:prstGeom>
        </p:spPr>
        <p:txBody>
          <a:bodyPr spcFirstLastPara="1" wrap="square" lIns="91050" tIns="91050" rIns="91050" bIns="9105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15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синие цифры </a:t>
            </a:r>
            <a:r>
              <a:rPr lang="ru-RU" baseline="0" dirty="0"/>
              <a:t>(6, 32) на числовые значения, обозначающие </a:t>
            </a:r>
            <a:r>
              <a:rPr lang="ru-RU" u="sng" baseline="0" dirty="0"/>
              <a:t>количество заявленных в </a:t>
            </a:r>
            <a:r>
              <a:rPr lang="en-US" u="sng" baseline="0" dirty="0"/>
              <a:t>performance dialogue 20</a:t>
            </a:r>
            <a:r>
              <a:rPr lang="ru-RU" u="sng" baseline="0" dirty="0"/>
              <a:t>21 г.  проектов и задач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 </a:t>
            </a:r>
            <a:r>
              <a:rPr lang="ru-RU" baseline="0" dirty="0"/>
              <a:t>(4, 26) на числовые значения, обозначающие </a:t>
            </a:r>
            <a:r>
              <a:rPr lang="ru-RU" u="sng" baseline="0" dirty="0"/>
              <a:t>количество выполненных проектов и задач из числа заявленных</a:t>
            </a:r>
          </a:p>
          <a:p>
            <a:pPr marL="227663" indent="-227663">
              <a:buAutoNum type="arabicPeriod"/>
            </a:pPr>
            <a:r>
              <a:rPr lang="ru-RU" u="sng" dirty="0"/>
              <a:t>Путе</a:t>
            </a:r>
            <a:r>
              <a:rPr lang="ru-RU" u="sng" baseline="0" dirty="0"/>
              <a:t>м увеличения/уменьшения ширины оранжевой полосы </a:t>
            </a:r>
            <a:r>
              <a:rPr lang="ru-RU" b="1" u="none" baseline="0" dirty="0"/>
              <a:t>отразить процент выполненных проектов и задач </a:t>
            </a:r>
            <a:r>
              <a:rPr lang="ru-RU" u="none" baseline="0" dirty="0"/>
              <a:t>(количество выполненных делить на количество заявленных) </a:t>
            </a:r>
          </a:p>
          <a:p>
            <a:endParaRPr lang="ru-RU" u="none" baseline="0" dirty="0"/>
          </a:p>
          <a:p>
            <a:r>
              <a:rPr lang="ru-RU" b="1" u="none" baseline="0" dirty="0"/>
              <a:t>ВАЖНО !</a:t>
            </a:r>
            <a:r>
              <a:rPr lang="ru-RU" u="none" baseline="0" dirty="0"/>
              <a:t> В случае нехватки места для описания на данном слайде, вы можете добавить такой же слайд из имеющихся в презентации макетов ( на панели управления в разделе «Главная» нажать на «Создать слайд» и из предложенных макетов выбрать необходимый) АКТУАЛЬНО ДЛЯ ВСЕХ СЛАЙДОВ.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10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Указать</a:t>
            </a:r>
            <a:r>
              <a:rPr lang="ru-RU" b="1" baseline="0" dirty="0"/>
              <a:t> сферу</a:t>
            </a:r>
            <a:r>
              <a:rPr lang="ru-RU" baseline="0" dirty="0"/>
              <a:t>, в которой планируется реализация проекта/проектов (благоустройство, образование, социальная сфера и т.д.);</a:t>
            </a:r>
          </a:p>
          <a:p>
            <a:pPr marL="227663" indent="-227663">
              <a:buAutoNum type="arabicPeriod"/>
            </a:pPr>
            <a:r>
              <a:rPr lang="ru-RU" baseline="0" dirty="0"/>
              <a:t>В каждой указанной сфере </a:t>
            </a:r>
            <a:r>
              <a:rPr lang="ru-RU" b="1" baseline="0" dirty="0"/>
              <a:t>прописать наименование</a:t>
            </a:r>
            <a:r>
              <a:rPr lang="ru-RU" baseline="0" dirty="0"/>
              <a:t> планируемого на 2022 г.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04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Указать</a:t>
            </a:r>
            <a:r>
              <a:rPr lang="ru-RU" b="1" baseline="0" dirty="0"/>
              <a:t> сферу</a:t>
            </a:r>
            <a:r>
              <a:rPr lang="ru-RU" baseline="0" dirty="0"/>
              <a:t>, в которой планируется реализация проекта/проектов (благоустройство, образование, социальная сфера и т.д.);</a:t>
            </a:r>
          </a:p>
          <a:p>
            <a:pPr marL="227663" indent="-227663">
              <a:buAutoNum type="arabicPeriod"/>
            </a:pPr>
            <a:r>
              <a:rPr lang="ru-RU" baseline="0" dirty="0"/>
              <a:t>В каждой указанной сфере </a:t>
            </a:r>
            <a:r>
              <a:rPr lang="ru-RU" b="1" baseline="0" dirty="0"/>
              <a:t>прописать наименование</a:t>
            </a:r>
            <a:r>
              <a:rPr lang="ru-RU" baseline="0" dirty="0"/>
              <a:t> планируемого на 2022 г.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3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r>
              <a:rPr lang="ru-RU" b="1" dirty="0"/>
              <a:t>Для каждого</a:t>
            </a:r>
            <a:r>
              <a:rPr lang="ru-RU" dirty="0"/>
              <a:t> указанного</a:t>
            </a:r>
            <a:r>
              <a:rPr lang="ru-RU" baseline="0" dirty="0"/>
              <a:t> в предыдущем слайде «Ключевые проекты на 2022 г.» проекта </a:t>
            </a:r>
            <a:r>
              <a:rPr lang="ru-RU" b="1" baseline="0" dirty="0"/>
              <a:t>заполнить данную карточку</a:t>
            </a:r>
            <a:r>
              <a:rPr lang="ru-RU" baseline="0" dirty="0"/>
              <a:t>, указав:</a:t>
            </a:r>
          </a:p>
          <a:p>
            <a:pPr marL="227663" indent="-227663">
              <a:buAutoNum type="arabicPeriod"/>
            </a:pPr>
            <a:r>
              <a:rPr lang="ru-RU" baseline="0" dirty="0"/>
              <a:t>Основные задачи;</a:t>
            </a:r>
          </a:p>
          <a:p>
            <a:pPr marL="227663" indent="-227663">
              <a:buAutoNum type="arabicPeriod"/>
            </a:pPr>
            <a:r>
              <a:rPr lang="ru-RU" baseline="0" dirty="0"/>
              <a:t>Возможные риск;</a:t>
            </a:r>
          </a:p>
          <a:p>
            <a:pPr marL="227663" indent="-227663">
              <a:buAutoNum type="arabicPeriod"/>
            </a:pPr>
            <a:r>
              <a:rPr lang="ru-RU" baseline="0" dirty="0"/>
              <a:t>Основные вехи (мероприятия) по датам;</a:t>
            </a:r>
          </a:p>
          <a:p>
            <a:pPr marL="227663" indent="-227663">
              <a:buAutoNum type="arabicPeriod"/>
            </a:pPr>
            <a:r>
              <a:rPr lang="ru-RU" baseline="0" dirty="0"/>
              <a:t>Соотношение по количеству привлекаемых средств из бюджетов различного уровня.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C9258-C227-4AF8-A27B-81E06570F77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14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300">
              <a:defRPr/>
            </a:pPr>
            <a:r>
              <a:rPr lang="ru-RU" dirty="0"/>
              <a:t>Пояснение к слайду:</a:t>
            </a:r>
          </a:p>
          <a:p>
            <a:pPr defTabSz="918300">
              <a:defRPr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</a:t>
            </a:r>
            <a:r>
              <a:rPr lang="ru-RU" baseline="0" dirty="0"/>
              <a:t>, на общую сумму (по всем проектам) денежных средств, которые планируется получить на реализацию проектов за счет 1. Федеральных трансфертов; 2. Региональных трансфертов и выделить из местного бюджета.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/>
              </a:rPr>
              <a:pPr defTabSz="910651">
                <a:defRPr/>
              </a:pPr>
              <a:t>29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2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 ожидаемые совокупные социально-экономические эффекты от реализации проектов;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 как реализация проектов отразится на жизни граждан Вашего МР;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Прописать, как скажется реализация проектов на повышении уровня доверия населения к власти, главе МР, к главе региона.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23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Указать</a:t>
            </a:r>
            <a:r>
              <a:rPr lang="ru-RU" b="1" baseline="0" dirty="0"/>
              <a:t> сферу</a:t>
            </a:r>
            <a:r>
              <a:rPr lang="ru-RU" baseline="0" dirty="0"/>
              <a:t>, в которой планируется реализация проекта/проектов (благоустройство, образование, социальная сфера и т.д.);</a:t>
            </a:r>
          </a:p>
          <a:p>
            <a:pPr marL="227663" indent="-227663">
              <a:buAutoNum type="arabicPeriod"/>
            </a:pPr>
            <a:r>
              <a:rPr lang="ru-RU" baseline="0" dirty="0"/>
              <a:t>В каждой указанной сфере </a:t>
            </a:r>
            <a:r>
              <a:rPr lang="ru-RU" b="1" baseline="0" dirty="0"/>
              <a:t>прописать наименование</a:t>
            </a:r>
            <a:r>
              <a:rPr lang="ru-RU" baseline="0" dirty="0"/>
              <a:t> планируемого на 2022 г.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/>
              </a:rPr>
              <a:pPr defTabSz="910651">
                <a:defRPr/>
              </a:pPr>
              <a:t>31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656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Указать</a:t>
            </a:r>
            <a:r>
              <a:rPr lang="ru-RU" b="1" baseline="0" dirty="0"/>
              <a:t> сферу</a:t>
            </a:r>
            <a:r>
              <a:rPr lang="ru-RU" baseline="0" dirty="0"/>
              <a:t>, в которой планируется реализация проекта/проектов (благоустройство, образование, социальная сфера и т.д.);</a:t>
            </a:r>
          </a:p>
          <a:p>
            <a:pPr marL="227663" indent="-227663">
              <a:buAutoNum type="arabicPeriod"/>
            </a:pPr>
            <a:r>
              <a:rPr lang="ru-RU" baseline="0" dirty="0"/>
              <a:t>В каждой указанной сфере </a:t>
            </a:r>
            <a:r>
              <a:rPr lang="ru-RU" b="1" baseline="0" dirty="0"/>
              <a:t>прописать наименование</a:t>
            </a:r>
            <a:r>
              <a:rPr lang="ru-RU" baseline="0" dirty="0"/>
              <a:t> планируемого на 2022 г.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/>
              </a:rPr>
              <a:pPr defTabSz="910651"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228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r>
              <a:rPr lang="ru-RU" b="1" dirty="0"/>
              <a:t>Указать наименование</a:t>
            </a:r>
            <a:r>
              <a:rPr lang="ru-RU" b="1" baseline="0" dirty="0"/>
              <a:t> и кратко описать проект</a:t>
            </a:r>
            <a:r>
              <a:rPr lang="ru-RU" baseline="0" dirty="0"/>
              <a:t>, который вы бы хотели и могли реализовать в случае дополнительного финансирования.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40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 defTabSz="910651">
              <a:buFontTx/>
              <a:buAutoNum type="arabicPeriod"/>
              <a:defRPr/>
            </a:pPr>
            <a:r>
              <a:rPr lang="ru-RU" dirty="0"/>
              <a:t>Вписать в таблицу наименование</a:t>
            </a:r>
            <a:r>
              <a:rPr lang="ru-RU" baseline="0" dirty="0"/>
              <a:t> проекта/конкурса регионального или федерального уровня, в котором вы участвовали в 2021 г., а также результат участия (в случае победы указать место, полученный грант)</a:t>
            </a:r>
          </a:p>
          <a:p>
            <a:pPr marL="227663" indent="-227663" defTabSz="910651">
              <a:buFontTx/>
              <a:buAutoNum type="arabicPeriod"/>
              <a:defRPr/>
            </a:pPr>
            <a:r>
              <a:rPr lang="ru-RU" baseline="0" dirty="0"/>
              <a:t>В оранжевой зоне вписать наименование проектов/конкурсов, планируемых к участию в 2022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91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/>
              </a:rPr>
              <a:pPr defTabSz="910651"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81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синие цифры </a:t>
            </a:r>
            <a:r>
              <a:rPr lang="ru-RU" baseline="0" dirty="0"/>
              <a:t>(6, 32) на числовые значения, обозначающие </a:t>
            </a:r>
            <a:r>
              <a:rPr lang="ru-RU" u="sng" baseline="0" dirty="0"/>
              <a:t>количество заявленных в </a:t>
            </a:r>
            <a:r>
              <a:rPr lang="en-US" u="sng" baseline="0" dirty="0"/>
              <a:t>performance dialogue 20</a:t>
            </a:r>
            <a:r>
              <a:rPr lang="ru-RU" u="sng" baseline="0" dirty="0"/>
              <a:t>21 г.  проектов и задач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 </a:t>
            </a:r>
            <a:r>
              <a:rPr lang="ru-RU" baseline="0" dirty="0"/>
              <a:t>(4, 26) на числовые значения, обозначающие </a:t>
            </a:r>
            <a:r>
              <a:rPr lang="ru-RU" u="sng" baseline="0" dirty="0"/>
              <a:t>количество выполненных проектов и задач из числа заявленных</a:t>
            </a:r>
          </a:p>
          <a:p>
            <a:pPr marL="227663" indent="-227663">
              <a:buAutoNum type="arabicPeriod"/>
            </a:pPr>
            <a:r>
              <a:rPr lang="ru-RU" u="sng" dirty="0"/>
              <a:t>Путе</a:t>
            </a:r>
            <a:r>
              <a:rPr lang="ru-RU" u="sng" baseline="0" dirty="0"/>
              <a:t>м увеличения/уменьшения ширины оранжевой полосы </a:t>
            </a:r>
            <a:r>
              <a:rPr lang="ru-RU" b="1" u="none" baseline="0" dirty="0"/>
              <a:t>отразить процент выполненных проектов и задач </a:t>
            </a:r>
            <a:r>
              <a:rPr lang="ru-RU" u="none" baseline="0" dirty="0"/>
              <a:t>(количество выполненных делить на количество заявленных) </a:t>
            </a:r>
          </a:p>
          <a:p>
            <a:endParaRPr lang="ru-RU" u="none" baseline="0" dirty="0"/>
          </a:p>
          <a:p>
            <a:r>
              <a:rPr lang="ru-RU" b="1" u="none" baseline="0" dirty="0"/>
              <a:t>ВАЖНО !</a:t>
            </a:r>
            <a:r>
              <a:rPr lang="ru-RU" u="none" baseline="0" dirty="0"/>
              <a:t> В случае нехватки места для описания на данном слайде, вы можете добавить такой же слайд из имеющихся в презентации макетов ( на панели управления в разделе «Главная» нажать на «Создать слайд» и из предложенных макетов выбрать необходимый) АКТУАЛЬНО ДЛЯ ВСЕХ СЛАЙДОВ.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720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синие цифры </a:t>
            </a:r>
            <a:r>
              <a:rPr lang="ru-RU" baseline="0" dirty="0"/>
              <a:t>(6, 32) на числовые значения, обозначающие </a:t>
            </a:r>
            <a:r>
              <a:rPr lang="ru-RU" u="sng" baseline="0" dirty="0"/>
              <a:t>количество заявленных в </a:t>
            </a:r>
            <a:r>
              <a:rPr lang="en-US" u="sng" baseline="0" dirty="0"/>
              <a:t>performance dialogue 20</a:t>
            </a:r>
            <a:r>
              <a:rPr lang="ru-RU" u="sng" baseline="0" dirty="0"/>
              <a:t>21 г.  проектов и задач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 </a:t>
            </a:r>
            <a:r>
              <a:rPr lang="ru-RU" baseline="0" dirty="0"/>
              <a:t>(4, 26) на числовые значения, обозначающие </a:t>
            </a:r>
            <a:r>
              <a:rPr lang="ru-RU" u="sng" baseline="0" dirty="0"/>
              <a:t>количество выполненных проектов и задач из числа заявленных</a:t>
            </a:r>
          </a:p>
          <a:p>
            <a:pPr marL="227663" indent="-227663">
              <a:buAutoNum type="arabicPeriod"/>
            </a:pPr>
            <a:r>
              <a:rPr lang="ru-RU" u="sng" dirty="0"/>
              <a:t>Путе</a:t>
            </a:r>
            <a:r>
              <a:rPr lang="ru-RU" u="sng" baseline="0" dirty="0"/>
              <a:t>м увеличения/уменьшения ширины оранжевой полосы </a:t>
            </a:r>
            <a:r>
              <a:rPr lang="ru-RU" b="1" u="none" baseline="0" dirty="0"/>
              <a:t>отразить процент выполненных проектов и задач </a:t>
            </a:r>
            <a:r>
              <a:rPr lang="ru-RU" u="none" baseline="0" dirty="0"/>
              <a:t>(количество выполненных делить на количество заявленных) </a:t>
            </a:r>
          </a:p>
          <a:p>
            <a:endParaRPr lang="ru-RU" u="none" baseline="0" dirty="0"/>
          </a:p>
          <a:p>
            <a:r>
              <a:rPr lang="ru-RU" b="1" u="none" baseline="0" dirty="0"/>
              <a:t>ВАЖНО !</a:t>
            </a:r>
            <a:r>
              <a:rPr lang="ru-RU" u="none" baseline="0" dirty="0"/>
              <a:t> В случае нехватки места для описания на данном слайде, вы можете добавить такой же слайд из имеющихся в презентации макетов ( на панели управления в разделе «Главная» нажать на «Создать слайд» и из предложенных макетов выбрать необходимый) АКТУАЛЬНО ДЛЯ ВСЕХ СЛАЙДОВ.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699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синие цифры </a:t>
            </a:r>
            <a:r>
              <a:rPr lang="ru-RU" baseline="0" dirty="0"/>
              <a:t>(6, 32) на числовые значения, обозначающие </a:t>
            </a:r>
            <a:r>
              <a:rPr lang="ru-RU" u="sng" baseline="0" dirty="0"/>
              <a:t>количество заявленных в </a:t>
            </a:r>
            <a:r>
              <a:rPr lang="en-US" u="sng" baseline="0" dirty="0"/>
              <a:t>performance dialogue 20</a:t>
            </a:r>
            <a:r>
              <a:rPr lang="ru-RU" u="sng" baseline="0" dirty="0"/>
              <a:t>21 г.  проектов и задач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 </a:t>
            </a:r>
            <a:r>
              <a:rPr lang="ru-RU" baseline="0" dirty="0"/>
              <a:t>(4, 26) на числовые значения, обозначающие </a:t>
            </a:r>
            <a:r>
              <a:rPr lang="ru-RU" u="sng" baseline="0" dirty="0"/>
              <a:t>количество выполненных проектов и задач из числа заявленных</a:t>
            </a:r>
          </a:p>
          <a:p>
            <a:pPr marL="227663" indent="-227663">
              <a:buAutoNum type="arabicPeriod"/>
            </a:pPr>
            <a:r>
              <a:rPr lang="ru-RU" u="sng" dirty="0"/>
              <a:t>Путе</a:t>
            </a:r>
            <a:r>
              <a:rPr lang="ru-RU" u="sng" baseline="0" dirty="0"/>
              <a:t>м увеличения/уменьшения ширины оранжевой полосы </a:t>
            </a:r>
            <a:r>
              <a:rPr lang="ru-RU" b="1" u="none" baseline="0" dirty="0"/>
              <a:t>отразить процент выполненных проектов и задач </a:t>
            </a:r>
            <a:r>
              <a:rPr lang="ru-RU" u="none" baseline="0" dirty="0"/>
              <a:t>(количество выполненных делить на количество заявленных) </a:t>
            </a:r>
          </a:p>
          <a:p>
            <a:endParaRPr lang="ru-RU" u="none" baseline="0" dirty="0"/>
          </a:p>
          <a:p>
            <a:r>
              <a:rPr lang="ru-RU" b="1" u="none" baseline="0" dirty="0"/>
              <a:t>ВАЖНО !</a:t>
            </a:r>
            <a:r>
              <a:rPr lang="ru-RU" u="none" baseline="0" dirty="0"/>
              <a:t> В случае нехватки места для описания на данном слайде, вы можете добавить такой же слайд из имеющихся в презентации макетов ( на панели управления в разделе «Главная» нажать на «Создать слайд» и из предложенных макетов выбрать необходимый) АКТУАЛЬНО ДЛЯ ВСЕХ СЛАЙДОВ.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823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синие цифры </a:t>
            </a:r>
            <a:r>
              <a:rPr lang="ru-RU" baseline="0" dirty="0"/>
              <a:t>(6, 32) на числовые значения, обозначающие </a:t>
            </a:r>
            <a:r>
              <a:rPr lang="ru-RU" u="sng" baseline="0" dirty="0"/>
              <a:t>количество заявленных в </a:t>
            </a:r>
            <a:r>
              <a:rPr lang="en-US" u="sng" baseline="0" dirty="0"/>
              <a:t>performance dialogue 20</a:t>
            </a:r>
            <a:r>
              <a:rPr lang="ru-RU" u="sng" baseline="0" dirty="0"/>
              <a:t>21 г.  проектов и задач</a:t>
            </a:r>
          </a:p>
          <a:p>
            <a:pPr marL="227663" indent="-227663">
              <a:buAutoNum type="arabicPeriod"/>
            </a:pPr>
            <a:r>
              <a:rPr lang="ru-RU" b="1" dirty="0"/>
              <a:t>Заменить</a:t>
            </a:r>
            <a:r>
              <a:rPr lang="ru-RU" b="1" baseline="0" dirty="0"/>
              <a:t> оранжевые цифры </a:t>
            </a:r>
            <a:r>
              <a:rPr lang="ru-RU" baseline="0" dirty="0"/>
              <a:t>(4, 26) на числовые значения, обозначающие </a:t>
            </a:r>
            <a:r>
              <a:rPr lang="ru-RU" u="sng" baseline="0" dirty="0"/>
              <a:t>количество выполненных проектов и задач из числа заявленных</a:t>
            </a:r>
          </a:p>
          <a:p>
            <a:pPr marL="227663" indent="-227663">
              <a:buAutoNum type="arabicPeriod"/>
            </a:pPr>
            <a:r>
              <a:rPr lang="ru-RU" u="sng" dirty="0"/>
              <a:t>Путе</a:t>
            </a:r>
            <a:r>
              <a:rPr lang="ru-RU" u="sng" baseline="0" dirty="0"/>
              <a:t>м увеличения/уменьшения ширины оранжевой полосы </a:t>
            </a:r>
            <a:r>
              <a:rPr lang="ru-RU" b="1" u="none" baseline="0" dirty="0"/>
              <a:t>отразить процент выполненных проектов и задач </a:t>
            </a:r>
            <a:r>
              <a:rPr lang="ru-RU" u="none" baseline="0" dirty="0"/>
              <a:t>(количество выполненных делить на количество заявленных) </a:t>
            </a:r>
          </a:p>
          <a:p>
            <a:endParaRPr lang="ru-RU" u="none" baseline="0" dirty="0"/>
          </a:p>
          <a:p>
            <a:r>
              <a:rPr lang="ru-RU" b="1" u="none" baseline="0" dirty="0"/>
              <a:t>ВАЖНО !</a:t>
            </a:r>
            <a:r>
              <a:rPr lang="ru-RU" u="none" baseline="0" dirty="0"/>
              <a:t> В случае нехватки места для описания на данном слайде, вы можете добавить такой же слайд из имеющихся в презентации макетов ( на панели управления в разделе «Главная» нажать на «Создать слайд» и из предложенных макетов выбрать необходимый) АКТУАЛЬНО ДЛЯ ВСЕХ СЛАЙДОВ.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6701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 совокупные социально-экономические эффекты от реализованных проектов/задач;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 как реализованное проекты/задачи отразились на жизни граждан Вашего МР;</a:t>
            </a:r>
          </a:p>
          <a:p>
            <a:pPr marL="227663" indent="-227663">
              <a:buAutoNum type="arabicPeriod"/>
            </a:pPr>
            <a:r>
              <a:rPr lang="ru-RU" baseline="0" dirty="0"/>
              <a:t>Прописать, как сказались реализованные проекты/задачи на повышении уровня доверия населения к власти, главе МР, к главе региона.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EB7B-9926-4EA7-99F5-73193E029F7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5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aseline="0" dirty="0"/>
              <a:t>Указать и описать одну из имеющихся в МР проблему, оказывающую большое влияние на социально-экономический уровень развития региона, на удовлетворённость граждан;</a:t>
            </a:r>
          </a:p>
          <a:p>
            <a:pPr marL="227663" indent="-227663">
              <a:buAutoNum type="arabicPeriod"/>
            </a:pPr>
            <a:r>
              <a:rPr lang="ru-RU" baseline="0" dirty="0"/>
              <a:t>Указать и описать планируемое решение данной проблемы.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12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067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651">
              <a:defRPr/>
            </a:pPr>
            <a:r>
              <a:rPr lang="ru-RU" dirty="0"/>
              <a:t>Пояснение к слайду:</a:t>
            </a:r>
          </a:p>
          <a:p>
            <a:pPr marL="227663" indent="-227663">
              <a:buAutoNum type="arabicPeriod"/>
            </a:pPr>
            <a:r>
              <a:rPr lang="ru-RU" baseline="0" dirty="0"/>
              <a:t>Указать и описать одну из имеющихся в МР проблему, оказывающую большое влияние на социально-экономический уровень развития региона, на удовлетворённость граждан;</a:t>
            </a:r>
          </a:p>
          <a:p>
            <a:pPr marL="227663" indent="-227663">
              <a:buAutoNum type="arabicPeriod"/>
            </a:pPr>
            <a:r>
              <a:rPr lang="ru-RU" baseline="0" dirty="0"/>
              <a:t>Указать и описать планируемое решение данной проблемы.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69AFEB7B-9926-4EA7-99F5-73193E029F76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0651"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322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0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7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microsoft.com/office/2007/relationships/hdphoto" Target="../media/hdphoto17.wdp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7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chart" Target="../charts/chart7.xml"/><Relationship Id="rId7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chart" Target="../charts/chart9.xml"/><Relationship Id="rId7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8.wdp"/><Relationship Id="rId5" Type="http://schemas.openxmlformats.org/officeDocument/2006/relationships/image" Target="../media/image61.png"/><Relationship Id="rId4" Type="http://schemas.microsoft.com/office/2007/relationships/hdphoto" Target="../media/hdphoto11.wdp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8.wdp"/><Relationship Id="rId4" Type="http://schemas.openxmlformats.org/officeDocument/2006/relationships/image" Target="../media/image6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9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9.wdp"/></Relationships>
</file>

<file path=ppt/slideLayouts/_rels/slideLayout1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chart" Target="../charts/chart12.xml"/><Relationship Id="rId7" Type="http://schemas.openxmlformats.org/officeDocument/2006/relationships/image" Target="../media/image6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9.wdp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2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7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9.wdp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0.wdp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0.wdp"/></Relationships>
</file>

<file path=ppt/slideLayouts/_rels/slideLayout14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chart" Target="../charts/chart14.xml"/><Relationship Id="rId7" Type="http://schemas.openxmlformats.org/officeDocument/2006/relationships/image" Target="../media/image6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4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0.wdp"/><Relationship Id="rId4" Type="http://schemas.openxmlformats.org/officeDocument/2006/relationships/image" Target="../media/image21.png"/><Relationship Id="rId9" Type="http://schemas.openxmlformats.org/officeDocument/2006/relationships/image" Target="../media/image6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20.wdp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3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20.wdp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6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0.wdp"/><Relationship Id="rId4" Type="http://schemas.openxmlformats.org/officeDocument/2006/relationships/image" Target="../media/image21.png"/><Relationship Id="rId9" Type="http://schemas.openxmlformats.org/officeDocument/2006/relationships/image" Target="../media/image6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7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microsoft.com/office/2007/relationships/hdphoto" Target="../media/hdphoto20.wdp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0.wdp"/></Relationships>
</file>

<file path=ppt/slideLayouts/_rels/slideLayout16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2.wdp"/><Relationship Id="rId5" Type="http://schemas.openxmlformats.org/officeDocument/2006/relationships/image" Target="../media/image65.png"/><Relationship Id="rId10" Type="http://schemas.microsoft.com/office/2007/relationships/hdphoto" Target="../media/hdphoto24.wdp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Layouts/_rels/slideLayout16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chart" Target="../charts/chart16.xml"/><Relationship Id="rId7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7.wdp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Layouts/_rels/slideLayout17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chart" Target="../charts/chart18.xml"/><Relationship Id="rId7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7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7.wdp"/></Relationships>
</file>

<file path=ppt/slideLayouts/_rels/slideLayout17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7.wdp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9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7.wdp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8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8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9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9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png"/><Relationship Id="rId4" Type="http://schemas.microsoft.com/office/2007/relationships/hdphoto" Target="../media/hdphoto17.wdp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7.wdp"/></Relationships>
</file>

<file path=ppt/slideLayouts/_rels/slideLayout19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5.wdp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5.wdp"/></Relationships>
</file>

<file path=ppt/slideLayouts/_rels/slideLayout20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chart" Target="../charts/chart20.xml"/><Relationship Id="rId7" Type="http://schemas.openxmlformats.org/officeDocument/2006/relationships/image" Target="../media/image7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1.xml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5.wdp"/></Relationships>
</file>

<file path=ppt/slideLayouts/_rels/slideLayout2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5.wdp"/><Relationship Id="rId4" Type="http://schemas.openxmlformats.org/officeDocument/2006/relationships/image" Target="../media/image21.png"/><Relationship Id="rId9" Type="http://schemas.openxmlformats.org/officeDocument/2006/relationships/image" Target="../media/image70.png"/></Relationships>
</file>

<file path=ppt/slideLayouts/_rels/slideLayout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25.wdp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microsoft.com/office/2007/relationships/hdphoto" Target="../media/hdphoto25.wdp"/></Relationships>
</file>

<file path=ppt/slideLayouts/_rels/slideLayout2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5.wdp"/><Relationship Id="rId4" Type="http://schemas.openxmlformats.org/officeDocument/2006/relationships/image" Target="../media/image21.png"/><Relationship Id="rId9" Type="http://schemas.openxmlformats.org/officeDocument/2006/relationships/image" Target="../media/image70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25.wdp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Layouts/_rels/slideLayout2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6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7.png"/><Relationship Id="rId5" Type="http://schemas.microsoft.com/office/2007/relationships/hdphoto" Target="../media/hdphoto25.wdp"/><Relationship Id="rId4" Type="http://schemas.openxmlformats.org/officeDocument/2006/relationships/image" Target="../media/image70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9.png"/><Relationship Id="rId4" Type="http://schemas.microsoft.com/office/2007/relationships/hdphoto" Target="../media/hdphoto25.wdp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5.wdp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2.wdp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chart" Target="../charts/chart22.xml"/><Relationship Id="rId7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3.xml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Layouts/_rels/slideLayout2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2.wdp"/></Relationships>
</file>

<file path=ppt/slideLayouts/_rels/slideLayout2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2.wdp"/><Relationship Id="rId9" Type="http://schemas.openxmlformats.org/officeDocument/2006/relationships/image" Target="../media/image71.jfi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4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2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4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5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9.png"/><Relationship Id="rId4" Type="http://schemas.microsoft.com/office/2007/relationships/hdphoto" Target="../media/hdphoto12.wdp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Layouts/_rels/slideLayout25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6.wdp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6.wdp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8.png"/><Relationship Id="rId4" Type="http://schemas.microsoft.com/office/2007/relationships/hdphoto" Target="../media/hdphoto26.wdp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5" Type="http://schemas.microsoft.com/office/2007/relationships/hdphoto" Target="../media/hdphoto26.wdp"/><Relationship Id="rId4" Type="http://schemas.openxmlformats.org/officeDocument/2006/relationships/image" Target="../media/image72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2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Layouts/_rels/slideLayout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Layouts/_rels/slideLayout26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chart" Target="../charts/chart24.xml"/><Relationship Id="rId7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5.xml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6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Layouts/_rels/slideLayout26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2.wdp"/></Relationships>
</file>

<file path=ppt/slideLayouts/_rels/slideLayout26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6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Layouts/_rels/slideLayout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2.wdp"/><Relationship Id="rId9" Type="http://schemas.openxmlformats.org/officeDocument/2006/relationships/image" Target="../media/image71.jfif"/></Relationships>
</file>

<file path=ppt/slideLayouts/_rels/slideLayout2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7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7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7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7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27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28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9.png"/><Relationship Id="rId4" Type="http://schemas.microsoft.com/office/2007/relationships/hdphoto" Target="../media/hdphoto12.wdp"/></Relationships>
</file>

<file path=ppt/slideLayouts/_rels/slideLayout2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Layouts/_rels/slideLayout28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6.wdp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6.wdp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png"/><Relationship Id="rId4" Type="http://schemas.microsoft.com/office/2007/relationships/hdphoto" Target="../media/hdphoto26.wdp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5" Type="http://schemas.microsoft.com/office/2007/relationships/hdphoto" Target="../media/hdphoto26.wdp"/><Relationship Id="rId4" Type="http://schemas.openxmlformats.org/officeDocument/2006/relationships/image" Target="../media/image72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29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26.xml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7.xml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29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Layouts/_rels/slideLayout2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Layouts/_rels/slideLayout3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0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Layouts/_rels/slideLayout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3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28.xml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9.xml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3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Layouts/_rels/slideLayout3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Layouts/_rels/slideLayout3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Layouts/_rels/slideLayout3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7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2.pn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1.xml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2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Layouts/_rels/slideLayout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2.png"/><Relationship Id="rId4" Type="http://schemas.openxmlformats.org/officeDocument/2006/relationships/image" Target="../media/image42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9.png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1.png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1.png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2.png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7.pn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8.png"/><Relationship Id="rId4" Type="http://schemas.openxmlformats.org/officeDocument/2006/relationships/image" Target="../media/image37.pn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9.pn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9.wdp"/></Relationships>
</file>

<file path=ppt/slideLayouts/_rels/slideLayout3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9.wdp"/></Relationships>
</file>

<file path=ppt/slideLayouts/_rels/slideLayout39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chart" Target="../charts/chart32.xml"/><Relationship Id="rId7" Type="http://schemas.openxmlformats.org/officeDocument/2006/relationships/image" Target="../media/image6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3.xml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39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5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39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3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9.wdp"/></Relationships>
</file>

<file path=ppt/slideLayouts/_rels/slideLayout39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Layouts/_rels/slideLayout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9.wdp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9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0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2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4.xml"/></Relationships>
</file>

<file path=ppt/slideLayouts/_rels/slideLayout40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40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40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19.wdp"/><Relationship Id="rId5" Type="http://schemas.openxmlformats.org/officeDocument/2006/relationships/image" Target="../media/image62.png"/><Relationship Id="rId4" Type="http://schemas.microsoft.com/office/2007/relationships/hdphoto" Target="../media/hdphoto11.wdp"/></Relationships>
</file>

<file path=ppt/slideLayouts/_rels/slideLayout4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7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7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Layouts/_rels/slideLayout4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9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2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chart" Target="../charts/chart3.xml"/><Relationship Id="rId7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2.wdp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2.wdp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7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1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png"/><Relationship Id="rId4" Type="http://schemas.microsoft.com/office/2007/relationships/hdphoto" Target="../media/hdphoto1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7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7.wdp"/></Relationships>
</file>

<file path=ppt/slideLayouts/_rels/slideLayout8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chart" Target="../charts/chart5.xml"/><Relationship Id="rId7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8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Layouts/_rels/slideLayout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4.wdp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8.png"/><Relationship Id="rId9" Type="http://schemas.microsoft.com/office/2007/relationships/hdphoto" Target="../media/hdphoto17.wdp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microsoft.com/office/2007/relationships/hdphoto" Target="../media/hdphoto17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7.wdp"/><Relationship Id="rId5" Type="http://schemas.openxmlformats.org/officeDocument/2006/relationships/image" Target="../media/image59.png"/><Relationship Id="rId4" Type="http://schemas.microsoft.com/office/2007/relationships/hdphoto" Target="../media/hdphoto1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7514" b="3084"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7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251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prstClr val="black"/>
                </a:solidFill>
                <a:cs typeface="Arial" charset="0"/>
              </a:rPr>
              <a:t>ОСНОВНЫЕ ВЕХИ ПРОЕКТА</a:t>
            </a:r>
            <a:endParaRPr lang="en-US" sz="2000" b="1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9919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ПЛАНИРУЕМЫЕ ЭФФЕКТЫ</a:t>
            </a:r>
          </a:p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5377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16614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9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prstClr val="white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5532946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ПРЕДЛОЖЕНИЯ ПО </a:t>
            </a:r>
          </a:p>
          <a:p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68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  <a:ea typeface="+mj-ea"/>
              </a:rPr>
              <a:t>ОТРАСЛИ ЭКОНОМИКИ,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794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Calibri"/>
              </a:rPr>
              <a:t>УСТОЙЧИВОЕ РАЗВИТИЕ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175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829063401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2019-2022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708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125575435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5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26226"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142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ращения в А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-88900" y="0"/>
            <a:ext cx="12280900" cy="6858000"/>
            <a:chOff x="-88900" y="0"/>
            <a:chExt cx="122809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4101" y="0"/>
              <a:ext cx="12266101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457700" y="860028"/>
              <a:ext cx="1143000" cy="1667272"/>
            </a:xfrm>
            <a:prstGeom prst="rect">
              <a:avLst/>
            </a:prstGeom>
            <a:solidFill>
              <a:srgbClr val="E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88900" y="330200"/>
              <a:ext cx="2247900" cy="2997200"/>
            </a:xfrm>
            <a:custGeom>
              <a:avLst/>
              <a:gdLst>
                <a:gd name="connsiteX0" fmla="*/ 0 w 2197100"/>
                <a:gd name="connsiteY0" fmla="*/ 0 h 2997200"/>
                <a:gd name="connsiteX1" fmla="*/ 1409700 w 2197100"/>
                <a:gd name="connsiteY1" fmla="*/ 139700 h 2997200"/>
                <a:gd name="connsiteX2" fmla="*/ 2197100 w 2197100"/>
                <a:gd name="connsiteY2" fmla="*/ 977900 h 2997200"/>
                <a:gd name="connsiteX3" fmla="*/ 12700 w 2197100"/>
                <a:gd name="connsiteY3" fmla="*/ 2997200 h 2997200"/>
                <a:gd name="connsiteX4" fmla="*/ 0 w 21971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00" h="2997200">
                  <a:moveTo>
                    <a:pt x="0" y="0"/>
                  </a:moveTo>
                  <a:lnTo>
                    <a:pt x="1409700" y="139700"/>
                  </a:lnTo>
                  <a:lnTo>
                    <a:pt x="2247900" y="1003300"/>
                  </a:lnTo>
                  <a:lnTo>
                    <a:pt x="12700" y="2997200"/>
                  </a:lnTo>
                  <a:cubicBezTo>
                    <a:pt x="8467" y="1998133"/>
                    <a:pt x="4233" y="9990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-74101" y="-64294"/>
            <a:ext cx="12306300" cy="6922294"/>
          </a:xfrm>
          <a:prstGeom prst="rect">
            <a:avLst/>
          </a:prstGeom>
          <a:solidFill>
            <a:srgbClr val="004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27620" y="294878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prstClr val="white"/>
                </a:solidFill>
                <a:latin typeface="Calibri"/>
              </a:rPr>
              <a:t>АНАЛИЗ ОБРАЩЕНИЙ ГРАЖДАН И ЗАПРОСОВ 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</a:rPr>
              <a:t>ПОСТУПИВШИХ ИЗ АДМИНИСТРАЦИИ ПРЕЗИДЕНТА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75699" y="1717974"/>
            <a:ext cx="351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1D3A"/>
                </a:solidFill>
              </a:rPr>
              <a:t>УХУДШЕНИЕ СИТУАЦИИ</a:t>
            </a:r>
            <a:r>
              <a:rPr lang="ru-RU" sz="3200" b="1" dirty="0">
                <a:solidFill>
                  <a:srgbClr val="001D3A"/>
                </a:solidFill>
              </a:rPr>
              <a:t>             </a:t>
            </a:r>
            <a:endParaRPr lang="ru-RU" sz="3600" b="1" dirty="0">
              <a:solidFill>
                <a:srgbClr val="001D3A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775699" y="3523969"/>
            <a:ext cx="448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</a:rPr>
              <a:t>НЕТ КАРДИНАЛЬНЫХ ИЗМЕНЕНИЙ</a:t>
            </a:r>
            <a:r>
              <a:rPr lang="ru-RU" sz="2800" b="1" dirty="0">
                <a:solidFill>
                  <a:prstClr val="white"/>
                </a:solidFill>
              </a:rPr>
              <a:t>                    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75699" y="5497008"/>
            <a:ext cx="29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58220"/>
                </a:solidFill>
              </a:rPr>
              <a:t>ПОЛОЖИТЕЛЬНАЯ ДИНАМИКА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796397" y="2159283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001D3A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001D3A"/>
                </a:solidFill>
              </a:rPr>
              <a:t>в среднем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65188" y="2081354"/>
            <a:ext cx="123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1D3A"/>
                </a:solidFill>
              </a:rPr>
              <a:t>27 % 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796397" y="3902190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</a:rPr>
              <a:t>в среднем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881513" y="3808368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white"/>
                </a:solidFill>
              </a:rPr>
              <a:t>-15 %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9878428" y="5658005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58220"/>
                </a:solidFill>
              </a:rPr>
              <a:t>-35 %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796397" y="5735935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F58220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F58220"/>
                </a:solidFill>
              </a:rPr>
              <a:t>в среднем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112279" y="590153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1641940" y="32546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3862166" y="-357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5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52293516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2019-2022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448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172566131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887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УПРАВЛЕНЧЕСКИЙ СОСТАВ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257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Кадровый резерв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Назначено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950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ДИАЛОГ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1582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 – ЭКОНОМИЧЕСКОГО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отчетную дату 30.09.2022 г. и в динамике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субъектов МСП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Среднемесячная заработная плата,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Ввод жилья 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Миграционный прирост/убыль населения,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02858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 – ЭКОНОМИЧЕСКОГО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отчетную дату 30.09.2022 г. и в динамике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Инвестиции 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Оборот обществен. питания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Налоговый поступления в местный бюджет,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5187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ВСЕГО ДОХОДОВ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СТРУКТУРА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БЕЗВОЗМЕЗДНЫХ ПОСТУПЛЕНИЙ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КОНСОЛИДИРОВАННЫЙ БЮДЖЕТ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2019-2022 ГГ., В МЛН.РУБ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4137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УПРАВЛЕНЧЕСКИЙ СОСТАВ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71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449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 ВЫПОЛНЕНИЯ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297948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124367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 ВЫПОЛНЕНИЯ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г.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г.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 г.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г.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г.</a:t>
            </a:r>
          </a:p>
        </p:txBody>
      </p: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 userDrawn="1"/>
        </p:nvSpPr>
        <p:spPr>
          <a:xfrm>
            <a:off x="10252493" y="240249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58A"/>
                </a:solidFill>
                <a:latin typeface="Arial Narrow" panose="020B0606020202030204" pitchFamily="34" charset="0"/>
              </a:rPr>
              <a:t>28 из 31</a:t>
            </a:r>
          </a:p>
        </p:txBody>
      </p:sp>
      <p:sp>
        <p:nvSpPr>
          <p:cNvPr id="82" name="TextBox 81"/>
          <p:cNvSpPr txBox="1"/>
          <p:nvPr userDrawn="1"/>
        </p:nvSpPr>
        <p:spPr>
          <a:xfrm>
            <a:off x="10358291" y="306921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58A"/>
                </a:solidFill>
                <a:latin typeface="Arial Narrow" panose="020B0606020202030204" pitchFamily="34" charset="0"/>
              </a:rPr>
              <a:t>9 из 9</a:t>
            </a:r>
          </a:p>
        </p:txBody>
      </p:sp>
      <p:sp>
        <p:nvSpPr>
          <p:cNvPr id="83" name="TextBox 82"/>
          <p:cNvSpPr txBox="1"/>
          <p:nvPr userDrawn="1"/>
        </p:nvSpPr>
        <p:spPr>
          <a:xfrm>
            <a:off x="10305392" y="363459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58A"/>
                </a:solidFill>
                <a:latin typeface="Arial Narrow" panose="020B0606020202030204" pitchFamily="34" charset="0"/>
              </a:rPr>
              <a:t>8 из 27</a:t>
            </a:r>
          </a:p>
        </p:txBody>
      </p:sp>
      <p:sp>
        <p:nvSpPr>
          <p:cNvPr id="84" name="TextBox 83"/>
          <p:cNvSpPr txBox="1"/>
          <p:nvPr userDrawn="1"/>
        </p:nvSpPr>
        <p:spPr>
          <a:xfrm>
            <a:off x="10305392" y="43115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58A"/>
                </a:solidFill>
                <a:latin typeface="Arial Narrow" panose="020B0606020202030204" pitchFamily="34" charset="0"/>
              </a:rPr>
              <a:t>1 из 19</a:t>
            </a:r>
          </a:p>
        </p:txBody>
      </p:sp>
      <p:sp>
        <p:nvSpPr>
          <p:cNvPr id="85" name="TextBox 84"/>
          <p:cNvSpPr txBox="1"/>
          <p:nvPr userDrawn="1"/>
        </p:nvSpPr>
        <p:spPr>
          <a:xfrm>
            <a:off x="10305392" y="49885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58A"/>
                </a:solidFill>
                <a:latin typeface="Arial Narrow" panose="020B0606020202030204" pitchFamily="34" charset="0"/>
              </a:rPr>
              <a:t>7 из 53</a:t>
            </a:r>
          </a:p>
        </p:txBody>
      </p:sp>
    </p:spTree>
    <p:extLst>
      <p:ext uri="{BB962C8B-B14F-4D97-AF65-F5344CB8AC3E}">
        <p14:creationId xmlns:p14="http://schemas.microsoft.com/office/powerpoint/2010/main" val="1159000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ЭФФЕКТЫ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9322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7698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ПРЕДЛАГАЕМЫЕ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ИНФРАСТРУКТУРНЫЕ ОБЪЕКТЫ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посещения федеральными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дополнение к данному слайду будет заполнен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91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Добровский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Грязинский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Добринский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Чаплыгинский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Тербунский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Хлевенский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Становлянский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Измалковский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Воловский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Долгоруковский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Краснинский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Данковский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Лев-</a:t>
            </a:r>
          </a:p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обновление глав МО/городов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30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ВЗАИМОДЕЙСТВИЕ С НАСЕЛЕНИЕМ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ЧЕРЕЗ СОЦИАЛЬНЫЕ СЕТИ В 2022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Официальная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Официальная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5811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Обращения в А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-88900" y="0"/>
            <a:ext cx="12280900" cy="6858000"/>
            <a:chOff x="-88900" y="0"/>
            <a:chExt cx="122809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4101" y="0"/>
              <a:ext cx="12266101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457700" y="860028"/>
              <a:ext cx="1143000" cy="1667272"/>
            </a:xfrm>
            <a:prstGeom prst="rect">
              <a:avLst/>
            </a:prstGeom>
            <a:solidFill>
              <a:srgbClr val="E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88900" y="330200"/>
              <a:ext cx="2247900" cy="2997200"/>
            </a:xfrm>
            <a:custGeom>
              <a:avLst/>
              <a:gdLst>
                <a:gd name="connsiteX0" fmla="*/ 0 w 2197100"/>
                <a:gd name="connsiteY0" fmla="*/ 0 h 2997200"/>
                <a:gd name="connsiteX1" fmla="*/ 1409700 w 2197100"/>
                <a:gd name="connsiteY1" fmla="*/ 139700 h 2997200"/>
                <a:gd name="connsiteX2" fmla="*/ 2197100 w 2197100"/>
                <a:gd name="connsiteY2" fmla="*/ 977900 h 2997200"/>
                <a:gd name="connsiteX3" fmla="*/ 12700 w 2197100"/>
                <a:gd name="connsiteY3" fmla="*/ 2997200 h 2997200"/>
                <a:gd name="connsiteX4" fmla="*/ 0 w 21971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00" h="2997200">
                  <a:moveTo>
                    <a:pt x="0" y="0"/>
                  </a:moveTo>
                  <a:lnTo>
                    <a:pt x="1409700" y="139700"/>
                  </a:lnTo>
                  <a:lnTo>
                    <a:pt x="2247900" y="1003300"/>
                  </a:lnTo>
                  <a:lnTo>
                    <a:pt x="12700" y="2997200"/>
                  </a:lnTo>
                  <a:cubicBezTo>
                    <a:pt x="8467" y="1998133"/>
                    <a:pt x="4233" y="9990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-74101" y="-64294"/>
            <a:ext cx="12306300" cy="6922294"/>
          </a:xfrm>
          <a:prstGeom prst="rect">
            <a:avLst/>
          </a:prstGeom>
          <a:solidFill>
            <a:srgbClr val="004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27620" y="294878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АНАЛИЗ ОБРАЩЕНИЙ ГРАЖДАН И ЗАПРОСОВ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ПОСТУПИВШИХ ИЗ АДМИНИСТРАЦИИ ПРЕЗИДЕНТА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75699" y="1717974"/>
            <a:ext cx="351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УХУДШЕНИЕ СИТУАЦИИ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775699" y="3523969"/>
            <a:ext cx="448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НЕТ КАРДИНАЛЬНЫХ ИЗМЕНЕНИЙ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75699" y="5497008"/>
            <a:ext cx="29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ДИНАМИКА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796397" y="2159283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среднем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65188" y="2081354"/>
            <a:ext cx="123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27 % 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796397" y="3902190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среднем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881513" y="3808368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-15 %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9878428" y="5658005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-35 %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796397" y="5735935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среднем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112279" y="590153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1641940" y="32546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3862166" y="-357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84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Кадровый резерв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Назначено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251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РАБОТА ПО ДОСТИЖЕНИЮ БАЛАНСА ТРУДОВЫХ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9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2022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821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3331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ИСПОЛНЕНИЕ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ПОРУЧЕНИЙ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573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АНАЛИЗ ВОВЛЕЧЕННОСТИ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ВЫПОЛНЕНИЕ ПОРУЧЕНИЙ ГУБЕРНАТОРА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ВСЕМ БЛОКАМ (ТОП-10) -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47981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021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ОСНОВНЫЕ ЗАДАЧИ В РАМКАХ ПРОЕКТА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РИСКИ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ОСНОВНЫЕ ВЕХИ ПРОЕКТА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25343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ПЛАНИРУЕМЫЕ ЭФФЕКТЫ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00151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ИСТОЧНИКИ ФИНАНСИРОВАНИЯ ПРОЕКТОВ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51009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ПЕРСПЕКТИВНЫЕ ПРОЕКТЫ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5748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И ПОБЕДЫ 2022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региональных, федеральных проектах/конкурсах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18622231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ПРЕДЛОЖЕНИЯ ПО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8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4978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ОТРАСЛИ ЭКОНОМИКИ,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926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УСТОЙЧИВОЕ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680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ДИАЛОГ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771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 – ЭКОНОМИЧЕСКОГО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отчетную дату 30.09.2022 г. и в динамике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субъектов МСП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Среднемесячная заработная плата,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Ввод жилья 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Миграционный прирост/убыль населения,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91253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 – ЭКОНОМИЧЕСКОГО РАЗВИТИЯ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отчетную дату 30.09.2022 г. и в динамике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Инвестиции 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Оборот обществен. питания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душу населения,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Налоговый поступления в местный бюджет,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48073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ВСЕГО ДОХОДОВ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СТРУКТУРА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БЕЗВОЗМЕЗДНЫХ ПОСТУПЛЕНИЙ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КОНСОЛИДИРОВАННЫЙ БЮДЖЕТ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2019-2022 ГГ., В МЛН.РУБ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976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УПРАВЛЕНЧЕСКИЙ СОСТАВ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13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 ВЫПОЛНЕНИЯ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9893766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 ВЫПОЛНЕНИЯ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9747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ЭФФЕКТЫ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33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80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959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ПРЕДЛАГАЕМЫЕ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ИНФРАСТРУКТУРНЫЕ ОБЪЕКТЫ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посещения федеральными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дополнение к данному слайду будет заполнен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57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marL="0" marR="0" lvl="0" indent="0" algn="l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74A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Добровский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Грязинский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Добринский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Чаплыгинский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Тербунский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Хлевенский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Становлянский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Измалковский</a:t>
            </a:r>
            <a:endParaRPr kumimoji="0" lang="en-US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Воловский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Долгоруковский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Краснинский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Данковский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Лев-</a:t>
            </a:r>
          </a:p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marL="0" marR="0" lvl="0" indent="0" algn="ctr" defTabSz="684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45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обновление глав МО/городов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909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2211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ВЗАИМОДЕЙСТВИЕ С НАСЕЛЕНИЕМ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ЧЕРЕЗ СОЦИАЛЬНЫЕ СЕТИ В 2022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КОЛИЧЕСТВО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Официальная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Официальная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205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Кадровый резерв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7A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Назначено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7A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719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РАБОТА ПО ДОСТИЖЕНИЮ БАЛАНСА ТРУДОВЫХ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3344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238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ИСПОЛНЕНИЕ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ПОРУЧЕНИЙ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904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АНАЛИЗ ВОВЛЕЧЕННОСТИ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ВЫПОЛНЕНИЕ ПОРУЧЕНИЙ ГУБЕРНАТОРА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ВСЕМ БЛОКАМ (ТОП-10) -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58892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861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789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ОСНОВНЫЕ ЗАДАЧИ В РАМКАХ ПРОЕКТА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РИСКИ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9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531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ОСНОВНЫЕ ВЕХИ ПРОЕКТА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65975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ПЛАНИРУЕМЫЕ ЭФФЕКТЫ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01255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ИСТОЧНИКИ ФИНАНСИРОВАНИЯ ПРОЕКТОВ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77397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ПЕРСПЕКТИВНЫЕ ПРОЕКТЫ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4324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И ПОБЕДЫ 2022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региональных, федеральных проектах/конкурсах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12119798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ПРЕДЛОЖЕНИЯ ПО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072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ОТРАСЛИ ЭКОНОМИКИ,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  <a:sym typeface="Arial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342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УСТОЙЧИВОЕ РАЗВИТИЕ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12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 и трудоспособность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олилиния 72"/>
          <p:cNvSpPr/>
          <p:nvPr userDrawn="1"/>
        </p:nvSpPr>
        <p:spPr>
          <a:xfrm>
            <a:off x="8204200" y="-12700"/>
            <a:ext cx="3987800" cy="6883400"/>
          </a:xfrm>
          <a:custGeom>
            <a:avLst/>
            <a:gdLst>
              <a:gd name="connsiteX0" fmla="*/ 1816100 w 3987800"/>
              <a:gd name="connsiteY0" fmla="*/ 25400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25400 h 6883400"/>
              <a:gd name="connsiteX0" fmla="*/ 1816100 w 3987800"/>
              <a:gd name="connsiteY0" fmla="*/ 10885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10885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7800" h="6883400">
                <a:moveTo>
                  <a:pt x="1816100" y="10885"/>
                </a:moveTo>
                <a:lnTo>
                  <a:pt x="0" y="2870200"/>
                </a:lnTo>
                <a:lnTo>
                  <a:pt x="1866900" y="6883400"/>
                </a:lnTo>
                <a:lnTo>
                  <a:pt x="3987800" y="6883400"/>
                </a:lnTo>
                <a:lnTo>
                  <a:pt x="3987800" y="0"/>
                </a:lnTo>
                <a:lnTo>
                  <a:pt x="1816100" y="10885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995681" y="388881"/>
            <a:ext cx="70759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РАБОТА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</a:rPr>
              <a:t> С ВЫНУЖДЕННЫМИ ПЕРЕСЕЛЕНЦАМИ</a:t>
            </a:r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75" name="Фигура, имеющая форму буквы L 74"/>
          <p:cNvSpPr/>
          <p:nvPr userDrawn="1"/>
        </p:nvSpPr>
        <p:spPr>
          <a:xfrm rot="5400000" flipV="1">
            <a:off x="7315474" y="2699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CB322"/>
              </a:solidFill>
            </a:endParaRPr>
          </a:p>
        </p:txBody>
      </p:sp>
      <p:sp>
        <p:nvSpPr>
          <p:cNvPr id="76" name="Фигура, имеющая форму буквы L 75"/>
          <p:cNvSpPr/>
          <p:nvPr userDrawn="1"/>
        </p:nvSpPr>
        <p:spPr>
          <a:xfrm rot="16200000" flipV="1">
            <a:off x="1617862" y="934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sp>
        <p:nvSpPr>
          <p:cNvPr id="82" name="TextBox 81"/>
          <p:cNvSpPr txBox="1"/>
          <p:nvPr userDrawn="1"/>
        </p:nvSpPr>
        <p:spPr>
          <a:xfrm>
            <a:off x="10309860" y="2337211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человек</a:t>
            </a:r>
          </a:p>
        </p:txBody>
      </p:sp>
      <p:sp>
        <p:nvSpPr>
          <p:cNvPr id="90" name="Шестиугольник 89"/>
          <p:cNvSpPr/>
          <p:nvPr userDrawn="1"/>
        </p:nvSpPr>
        <p:spPr>
          <a:xfrm rot="5400000">
            <a:off x="9123759" y="873205"/>
            <a:ext cx="441975" cy="385906"/>
          </a:xfrm>
          <a:prstGeom prst="hexagon">
            <a:avLst/>
          </a:prstGeom>
          <a:solidFill>
            <a:srgbClr val="F58220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 userDrawn="1"/>
        </p:nvSpPr>
        <p:spPr>
          <a:xfrm>
            <a:off x="-146155" y="6612398"/>
            <a:ext cx="334550" cy="334550"/>
          </a:xfrm>
          <a:prstGeom prst="ellipse">
            <a:avLst/>
          </a:prstGeom>
          <a:solidFill>
            <a:srgbClr val="F58220"/>
          </a:solidFill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27" y="2025822"/>
            <a:ext cx="689122" cy="689122"/>
          </a:xfrm>
          <a:prstGeom prst="rect">
            <a:avLst/>
          </a:prstGeom>
        </p:spPr>
      </p:pic>
      <p:sp>
        <p:nvSpPr>
          <p:cNvPr id="95" name="Шестиугольник 94"/>
          <p:cNvSpPr/>
          <p:nvPr userDrawn="1"/>
        </p:nvSpPr>
        <p:spPr>
          <a:xfrm rot="5400000">
            <a:off x="10000794" y="2346731"/>
            <a:ext cx="247380" cy="228341"/>
          </a:xfrm>
          <a:prstGeom prst="hexagon">
            <a:avLst/>
          </a:prstGeom>
          <a:solidFill>
            <a:srgbClr val="004D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2" name="Группа 10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0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Группа 104"/>
          <p:cNvGrpSpPr/>
          <p:nvPr userDrawn="1"/>
        </p:nvGrpSpPr>
        <p:grpSpPr>
          <a:xfrm rot="16200000" flipH="1">
            <a:off x="10432858" y="5057347"/>
            <a:ext cx="1578198" cy="1531906"/>
            <a:chOff x="9947483" y="4415456"/>
            <a:chExt cx="1929827" cy="2088630"/>
          </a:xfrm>
          <a:solidFill>
            <a:srgbClr val="F58220"/>
          </a:solidFill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grpFill/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grpFill/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Прямоугольник 111"/>
          <p:cNvSpPr/>
          <p:nvPr userDrawn="1"/>
        </p:nvSpPr>
        <p:spPr>
          <a:xfrm>
            <a:off x="11919791" y="509440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11701346" y="481899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97" y="1768507"/>
            <a:ext cx="753370" cy="753370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416560" y="2075499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4D99"/>
                </a:solidFill>
              </a:rPr>
              <a:t>ОСНОВНЫЕ МЕРОПРИЯТИЯ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9192520" y="2616873"/>
            <a:ext cx="233332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b="0" dirty="0">
                <a:solidFill>
                  <a:schemeClr val="bg1"/>
                </a:solidFill>
              </a:rPr>
              <a:t>вынужденно покинувших территорию</a:t>
            </a: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0000794" y="3872196"/>
            <a:ext cx="247380" cy="228341"/>
          </a:xfrm>
          <a:prstGeom prst="hexagon">
            <a:avLst/>
          </a:prstGeom>
          <a:solidFill>
            <a:srgbClr val="004D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9192520" y="4142338"/>
            <a:ext cx="233332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b="0" dirty="0">
                <a:solidFill>
                  <a:schemeClr val="bg1"/>
                </a:solidFill>
              </a:rPr>
              <a:t>пункта(</a:t>
            </a:r>
            <a:r>
              <a:rPr lang="ru-RU" sz="1400" b="0" dirty="0" err="1">
                <a:solidFill>
                  <a:schemeClr val="bg1"/>
                </a:solidFill>
              </a:rPr>
              <a:t>ов</a:t>
            </a:r>
            <a:r>
              <a:rPr lang="ru-RU" sz="1400" b="0" dirty="0">
                <a:solidFill>
                  <a:schemeClr val="bg1"/>
                </a:solidFill>
              </a:rPr>
              <a:t>) временного размещения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94" y="3261568"/>
            <a:ext cx="896227" cy="8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349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05306298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2019-2022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2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325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816837519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365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ED7D31"/>
                </a:solidFill>
                <a:latin typeface="Calibri"/>
              </a:rPr>
              <a:t>ДИАЛОГ</a:t>
            </a:r>
            <a:endParaRPr lang="en-US" sz="5400" dirty="0">
              <a:solidFill>
                <a:srgbClr val="ED7D31"/>
              </a:solidFill>
              <a:latin typeface="Calibri"/>
            </a:endParaRPr>
          </a:p>
          <a:p>
            <a:r>
              <a:rPr lang="ru-RU" sz="5400" dirty="0">
                <a:solidFill>
                  <a:srgbClr val="ED7D31"/>
                </a:solidFill>
                <a:latin typeface="Calibri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808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prstClr val="white"/>
                </a:solidFill>
              </a:rPr>
              <a:t>на отчетную дату 30.09.2022 г. и в динамике</a:t>
            </a:r>
          </a:p>
          <a:p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Количество субъектов МСП</a:t>
            </a:r>
          </a:p>
          <a:p>
            <a:r>
              <a:rPr lang="ru-RU" dirty="0">
                <a:solidFill>
                  <a:prstClr val="black"/>
                </a:solidFill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Среднемесячная заработная плата, </a:t>
            </a:r>
            <a:r>
              <a:rPr lang="ru-RU" dirty="0">
                <a:solidFill>
                  <a:prstClr val="black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Ввод жилья на душу населения, </a:t>
            </a:r>
            <a:r>
              <a:rPr lang="ru-RU" dirty="0">
                <a:solidFill>
                  <a:prstClr val="black"/>
                </a:solidFill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Миграционный прирост/убыль населения, </a:t>
            </a:r>
          </a:p>
          <a:p>
            <a:r>
              <a:rPr lang="ru-RU" dirty="0">
                <a:solidFill>
                  <a:prstClr val="black"/>
                </a:solidFill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39275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prstClr val="white"/>
                </a:solidFill>
              </a:rPr>
              <a:t>на отчетную дату 30.09.2022 г. и в динамике</a:t>
            </a:r>
          </a:p>
          <a:p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Инвестиции 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Налоговый поступления в местный бюджет,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1546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267359958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2019-2022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317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759609466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081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528010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9444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ПЛАНЫ НА 2022 г.</a:t>
            </a:r>
          </a:p>
          <a:p>
            <a:pPr algn="l"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Calibri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prstClr val="white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b="1" dirty="0">
                <a:solidFill>
                  <a:prstClr val="white"/>
                </a:solidFill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1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</a:rPr>
              <a:t>ЭФФЕКТЫ</a:t>
            </a:r>
          </a:p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4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4517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738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ПРЕДЛАГАЕМЫЕ</a:t>
            </a:r>
          </a:p>
          <a:p>
            <a:r>
              <a:rPr lang="ru-RU" sz="3000" b="1" dirty="0">
                <a:solidFill>
                  <a:prstClr val="white"/>
                </a:solidFill>
              </a:rPr>
              <a:t>ИНФРАСТРУКТУРНЫЕ ОБЪЕКТЫ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для посещения федеральными 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В дополнение к данному слайду будет заполнен </a:t>
            </a:r>
            <a:r>
              <a:rPr lang="en-US" sz="1400" dirty="0">
                <a:solidFill>
                  <a:prstClr val="black"/>
                </a:solidFill>
              </a:rPr>
              <a:t>Excel-</a:t>
            </a:r>
            <a:r>
              <a:rPr lang="ru-RU" sz="1400" dirty="0">
                <a:solidFill>
                  <a:prstClr val="black"/>
                </a:solidFill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4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14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Calibri"/>
                <a:ea typeface="+mj-ea"/>
              </a:rPr>
              <a:t>ВЗАИМОДЕЙСТВИЕ С НАСЕЛЕНИЕМ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ЧЕРЕЗ СОЦИАЛЬНЫЕ СЕТИ В 2022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131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ращения в А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-88900" y="0"/>
            <a:ext cx="12280900" cy="6858000"/>
            <a:chOff x="-88900" y="0"/>
            <a:chExt cx="122809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4101" y="0"/>
              <a:ext cx="12266101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457700" y="860028"/>
              <a:ext cx="1143000" cy="1667272"/>
            </a:xfrm>
            <a:prstGeom prst="rect">
              <a:avLst/>
            </a:prstGeom>
            <a:solidFill>
              <a:srgbClr val="E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88900" y="330200"/>
              <a:ext cx="2247900" cy="2997200"/>
            </a:xfrm>
            <a:custGeom>
              <a:avLst/>
              <a:gdLst>
                <a:gd name="connsiteX0" fmla="*/ 0 w 2197100"/>
                <a:gd name="connsiteY0" fmla="*/ 0 h 2997200"/>
                <a:gd name="connsiteX1" fmla="*/ 1409700 w 2197100"/>
                <a:gd name="connsiteY1" fmla="*/ 139700 h 2997200"/>
                <a:gd name="connsiteX2" fmla="*/ 2197100 w 2197100"/>
                <a:gd name="connsiteY2" fmla="*/ 977900 h 2997200"/>
                <a:gd name="connsiteX3" fmla="*/ 12700 w 2197100"/>
                <a:gd name="connsiteY3" fmla="*/ 2997200 h 2997200"/>
                <a:gd name="connsiteX4" fmla="*/ 0 w 21971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00" h="2997200">
                  <a:moveTo>
                    <a:pt x="0" y="0"/>
                  </a:moveTo>
                  <a:lnTo>
                    <a:pt x="1409700" y="139700"/>
                  </a:lnTo>
                  <a:lnTo>
                    <a:pt x="2247900" y="1003300"/>
                  </a:lnTo>
                  <a:lnTo>
                    <a:pt x="12700" y="2997200"/>
                  </a:lnTo>
                  <a:cubicBezTo>
                    <a:pt x="8467" y="1998133"/>
                    <a:pt x="4233" y="9990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-74101" y="-64294"/>
            <a:ext cx="12306300" cy="6922294"/>
          </a:xfrm>
          <a:prstGeom prst="rect">
            <a:avLst/>
          </a:prstGeom>
          <a:solidFill>
            <a:srgbClr val="004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27620" y="294878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prstClr val="white"/>
                </a:solidFill>
                <a:latin typeface="Calibri"/>
              </a:rPr>
              <a:t>АНАЛИЗ ОБРАЩЕНИЙ ГРАЖДАН И ЗАПРОСОВ 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</a:rPr>
              <a:t>ПОСТУПИВШИХ ИЗ АДМИНИСТРАЦИИ ПРЕЗИДЕНТА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75699" y="1717974"/>
            <a:ext cx="351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1D3A"/>
                </a:solidFill>
              </a:rPr>
              <a:t>УХУДШЕНИЕ СИТУАЦИИ</a:t>
            </a:r>
            <a:r>
              <a:rPr lang="ru-RU" sz="3200" b="1" dirty="0">
                <a:solidFill>
                  <a:srgbClr val="001D3A"/>
                </a:solidFill>
              </a:rPr>
              <a:t>             </a:t>
            </a:r>
            <a:endParaRPr lang="ru-RU" sz="3600" b="1" dirty="0">
              <a:solidFill>
                <a:srgbClr val="001D3A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775699" y="3523969"/>
            <a:ext cx="448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</a:rPr>
              <a:t>НЕТ КАРДИНАЛЬНЫХ ИЗМЕНЕНИЙ</a:t>
            </a:r>
            <a:r>
              <a:rPr lang="ru-RU" sz="2800" b="1" dirty="0">
                <a:solidFill>
                  <a:prstClr val="white"/>
                </a:solidFill>
              </a:rPr>
              <a:t>                    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75699" y="5497008"/>
            <a:ext cx="29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58220"/>
                </a:solidFill>
              </a:rPr>
              <a:t>ПОЛОЖИТЕЛЬНАЯ ДИНАМИКА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796397" y="2159283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001D3A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001D3A"/>
                </a:solidFill>
              </a:rPr>
              <a:t>в среднем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65188" y="2081354"/>
            <a:ext cx="123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1D3A"/>
                </a:solidFill>
              </a:rPr>
              <a:t>27 % 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796397" y="3902190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prstClr val="white"/>
                </a:solidFill>
              </a:rPr>
              <a:t>в среднем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881513" y="3808368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white"/>
                </a:solidFill>
              </a:rPr>
              <a:t>-15 %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9878428" y="5658005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58220"/>
                </a:solidFill>
              </a:rPr>
              <a:t>-35 %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796397" y="5735935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F58220"/>
                </a:solidFill>
              </a:rPr>
              <a:t>изменения</a:t>
            </a: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rgbClr val="F58220"/>
                </a:solidFill>
              </a:rPr>
              <a:t>в среднем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112279" y="590153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1641940" y="32546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3862166" y="-357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1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prstClr val="white"/>
                </a:solidFill>
                <a:latin typeface="Calibri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4681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63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17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496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</a:rPr>
              <a:t>АНАЛИЗ ВОВЛЕЧЕННОСТИ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prstClr val="white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2071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2" r="3117"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587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Calibri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34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prstClr val="black"/>
                </a:solidFill>
                <a:cs typeface="Arial" charset="0"/>
              </a:rPr>
              <a:t>ОСНОВНЫЕ ВЕХИ ПРОЕКТА</a:t>
            </a:r>
            <a:endParaRPr lang="en-US" sz="2000" b="1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31894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ПЛАНИРУЕМЫЕ ЭФФЕКТЫ</a:t>
            </a:r>
          </a:p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47186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37512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73399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prstClr val="white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99375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ПРЕДЛОЖЕНИЯ ПО </a:t>
            </a:r>
          </a:p>
          <a:p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763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  <a:ea typeface="+mj-ea"/>
              </a:rPr>
              <a:t>ОТРАСЛИ ЭКОНОМИКИ,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223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Calibri"/>
              </a:rPr>
              <a:t>УСТОЙЧИВОЕ РАЗВИТИЕ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104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Шестиугольник 48"/>
          <p:cNvSpPr/>
          <p:nvPr userDrawn="1"/>
        </p:nvSpPr>
        <p:spPr>
          <a:xfrm rot="5400000">
            <a:off x="793151" y="1907145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451927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453697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</a:rPr>
              <a:t>МОБИЛИЗАЦИЯ </a:t>
            </a:r>
          </a:p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ОСНОВНЫЕ МЕРОПРИЯТИЯ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173033" y="1124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626408" y="813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60367" y="124370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123315" y="1745932"/>
            <a:ext cx="4175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Участие</a:t>
            </a:r>
            <a:r>
              <a:rPr lang="ru-RU" sz="2000" b="1" baseline="0" dirty="0">
                <a:solidFill>
                  <a:srgbClr val="004D99"/>
                </a:solidFill>
              </a:rPr>
              <a:t> в жизни мобилизованного</a:t>
            </a: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020034" y="190714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6096000" y="1474476"/>
            <a:ext cx="0" cy="5400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7350198" y="1745932"/>
            <a:ext cx="4175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Работа</a:t>
            </a:r>
            <a:r>
              <a:rPr lang="ru-RU" sz="2000" b="1" baseline="0" dirty="0">
                <a:solidFill>
                  <a:srgbClr val="004D99"/>
                </a:solidFill>
              </a:rPr>
              <a:t> с семьями мобилизованных</a:t>
            </a:r>
            <a:endParaRPr lang="ru-RU" sz="2000" b="1" dirty="0">
              <a:solidFill>
                <a:srgbClr val="004D99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42" y="1596024"/>
            <a:ext cx="550018" cy="550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2" y="1596024"/>
            <a:ext cx="591568" cy="5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366">
          <p15:clr>
            <a:srgbClr val="FBAE40"/>
          </p15:clr>
        </p15:guide>
        <p15:guide id="4" orient="horz" pos="10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5891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latin typeface="Calibri"/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36121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7514" b="3084"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892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55810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12725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2019-2021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4787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121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9496499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07182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2021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sz="1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5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2021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88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15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89524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26226"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94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288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2021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794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4674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040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764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693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701917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2" r="3117"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606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latin typeface="Calibri"/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545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150535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2022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28180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54726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4613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2021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" b="90000" l="0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64578" b="40331"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2022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6131603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9285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527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559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263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714433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534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791001" y="287556"/>
            <a:ext cx="7316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 2025-2029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5833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2019-2021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51847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921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0890253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9388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3520431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2021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2572088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3520431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2573238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2427899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2432326"/>
            <a:ext cx="590649" cy="601505"/>
          </a:xfrm>
          <a:prstGeom prst="rect">
            <a:avLst/>
          </a:prstGeom>
        </p:spPr>
      </p:pic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6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2021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2669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740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367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792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2021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7021"/>
          <a:stretch/>
        </p:blipFill>
        <p:spPr>
          <a:xfrm rot="888349">
            <a:off x="3042143" y="3088102"/>
            <a:ext cx="1366938" cy="24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6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" b="90000" l="0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64578" b="40331"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0905407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117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163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155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090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25 – 31.07.2022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453451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928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221673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2022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6622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Рисунок 3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4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5866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539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</a:t>
            </a:r>
            <a:r>
              <a:rPr lang="en-US" sz="3200" b="1" dirty="0">
                <a:solidFill>
                  <a:srgbClr val="004D99"/>
                </a:solidFill>
              </a:rPr>
              <a:t>2</a:t>
            </a:r>
            <a:r>
              <a:rPr lang="ru-RU" sz="3200" b="1" dirty="0">
                <a:solidFill>
                  <a:srgbClr val="004D99"/>
                </a:solidFill>
              </a:rPr>
              <a:t>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ru-RU" b="1" dirty="0">
                <a:solidFill>
                  <a:schemeClr val="bg1"/>
                </a:solidFill>
              </a:rPr>
              <a:t>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20337380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1733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7959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035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 и трудоспособность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олилиния 72"/>
          <p:cNvSpPr/>
          <p:nvPr userDrawn="1"/>
        </p:nvSpPr>
        <p:spPr>
          <a:xfrm>
            <a:off x="8204200" y="-12700"/>
            <a:ext cx="3987800" cy="6883400"/>
          </a:xfrm>
          <a:custGeom>
            <a:avLst/>
            <a:gdLst>
              <a:gd name="connsiteX0" fmla="*/ 1816100 w 3987800"/>
              <a:gd name="connsiteY0" fmla="*/ 25400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25400 h 6883400"/>
              <a:gd name="connsiteX0" fmla="*/ 1816100 w 3987800"/>
              <a:gd name="connsiteY0" fmla="*/ 10885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10885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7800" h="6883400">
                <a:moveTo>
                  <a:pt x="1816100" y="10885"/>
                </a:moveTo>
                <a:lnTo>
                  <a:pt x="0" y="2870200"/>
                </a:lnTo>
                <a:lnTo>
                  <a:pt x="1866900" y="6883400"/>
                </a:lnTo>
                <a:lnTo>
                  <a:pt x="3987800" y="6883400"/>
                </a:lnTo>
                <a:lnTo>
                  <a:pt x="3987800" y="0"/>
                </a:lnTo>
                <a:lnTo>
                  <a:pt x="1816100" y="10885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995681" y="388881"/>
            <a:ext cx="70759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РАБОТА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</a:rPr>
              <a:t> С ВЫНУЖДЕННЫМИ ПЕРЕСЕЛЕНЦАМИ</a:t>
            </a:r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75" name="Фигура, имеющая форму буквы L 74"/>
          <p:cNvSpPr/>
          <p:nvPr userDrawn="1"/>
        </p:nvSpPr>
        <p:spPr>
          <a:xfrm rot="5400000" flipV="1">
            <a:off x="7315474" y="2699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CB322"/>
              </a:solidFill>
            </a:endParaRPr>
          </a:p>
        </p:txBody>
      </p:sp>
      <p:sp>
        <p:nvSpPr>
          <p:cNvPr id="76" name="Фигура, имеющая форму буквы L 75"/>
          <p:cNvSpPr/>
          <p:nvPr userDrawn="1"/>
        </p:nvSpPr>
        <p:spPr>
          <a:xfrm rot="16200000" flipV="1">
            <a:off x="1617862" y="934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sp>
        <p:nvSpPr>
          <p:cNvPr id="82" name="TextBox 81"/>
          <p:cNvSpPr txBox="1"/>
          <p:nvPr userDrawn="1"/>
        </p:nvSpPr>
        <p:spPr>
          <a:xfrm>
            <a:off x="10309860" y="3136284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человек</a:t>
            </a:r>
          </a:p>
        </p:txBody>
      </p:sp>
      <p:sp>
        <p:nvSpPr>
          <p:cNvPr id="90" name="Шестиугольник 89"/>
          <p:cNvSpPr/>
          <p:nvPr userDrawn="1"/>
        </p:nvSpPr>
        <p:spPr>
          <a:xfrm rot="5400000">
            <a:off x="9123759" y="873205"/>
            <a:ext cx="441975" cy="385906"/>
          </a:xfrm>
          <a:prstGeom prst="hexagon">
            <a:avLst/>
          </a:prstGeom>
          <a:solidFill>
            <a:srgbClr val="F58220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 userDrawn="1"/>
        </p:nvSpPr>
        <p:spPr>
          <a:xfrm>
            <a:off x="-146155" y="6612398"/>
            <a:ext cx="334550" cy="334550"/>
          </a:xfrm>
          <a:prstGeom prst="ellipse">
            <a:avLst/>
          </a:prstGeom>
          <a:solidFill>
            <a:srgbClr val="F58220"/>
          </a:solidFill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27" y="2025822"/>
            <a:ext cx="689122" cy="689122"/>
          </a:xfrm>
          <a:prstGeom prst="rect">
            <a:avLst/>
          </a:prstGeom>
        </p:spPr>
      </p:pic>
      <p:sp>
        <p:nvSpPr>
          <p:cNvPr id="95" name="Шестиугольник 94"/>
          <p:cNvSpPr/>
          <p:nvPr userDrawn="1"/>
        </p:nvSpPr>
        <p:spPr>
          <a:xfrm rot="5400000">
            <a:off x="10000794" y="3145804"/>
            <a:ext cx="247380" cy="228341"/>
          </a:xfrm>
          <a:prstGeom prst="hexagon">
            <a:avLst/>
          </a:prstGeom>
          <a:solidFill>
            <a:srgbClr val="004D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2" name="Группа 10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0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Группа 104"/>
          <p:cNvGrpSpPr/>
          <p:nvPr userDrawn="1"/>
        </p:nvGrpSpPr>
        <p:grpSpPr>
          <a:xfrm rot="16200000" flipH="1">
            <a:off x="10432858" y="5057347"/>
            <a:ext cx="1578198" cy="1531906"/>
            <a:chOff x="9947483" y="4415456"/>
            <a:chExt cx="1929827" cy="2088630"/>
          </a:xfrm>
          <a:solidFill>
            <a:srgbClr val="F58220"/>
          </a:solidFill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grpFill/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grpFill/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Прямоугольник 111"/>
          <p:cNvSpPr/>
          <p:nvPr userDrawn="1"/>
        </p:nvSpPr>
        <p:spPr>
          <a:xfrm>
            <a:off x="11919791" y="509440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11701346" y="481899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97" y="2567580"/>
            <a:ext cx="753370" cy="753370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416560" y="2075499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4D99"/>
                </a:solidFill>
              </a:rPr>
              <a:t>ОСНОВНЫЕ МЕРОПРИЯТИЯ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9192520" y="3415946"/>
            <a:ext cx="233332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b="0" dirty="0">
                <a:solidFill>
                  <a:schemeClr val="bg1"/>
                </a:solidFill>
              </a:rPr>
              <a:t>вынужденно покинувших территорию</a:t>
            </a:r>
          </a:p>
        </p:txBody>
      </p:sp>
    </p:spTree>
    <p:extLst>
      <p:ext uri="{BB962C8B-B14F-4D97-AF65-F5344CB8AC3E}">
        <p14:creationId xmlns:p14="http://schemas.microsoft.com/office/powerpoint/2010/main" val="243713392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-33513" y="0"/>
            <a:ext cx="6599683" cy="68834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464091" y="713029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ПРОВЕРКИ</a:t>
            </a:r>
            <a:r>
              <a:rPr lang="ru-RU" sz="3000" b="1" baseline="0" dirty="0">
                <a:solidFill>
                  <a:srgbClr val="004D99"/>
                </a:solidFill>
                <a:latin typeface="+mn-lt"/>
              </a:rPr>
              <a:t> КОНТРОЛИРУЮЩИХ ОРГАНОВ </a:t>
            </a:r>
            <a:r>
              <a:rPr lang="en-US" sz="3000" b="1" baseline="0" dirty="0">
                <a:solidFill>
                  <a:srgbClr val="004D99"/>
                </a:solidFill>
                <a:latin typeface="+mn-lt"/>
              </a:rPr>
              <a:t>2021-</a:t>
            </a:r>
            <a:r>
              <a:rPr lang="ru-RU" sz="3000" b="1" baseline="0" dirty="0">
                <a:solidFill>
                  <a:srgbClr val="004D99"/>
                </a:solidFill>
                <a:latin typeface="+mn-lt"/>
              </a:rPr>
              <a:t>2022</a:t>
            </a:r>
            <a:endParaRPr lang="ru-RU" sz="3000" b="1" dirty="0">
              <a:solidFill>
                <a:srgbClr val="004D99"/>
              </a:solidFill>
              <a:latin typeface="+mn-lt"/>
            </a:endParaRP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5976609" y="81747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265573" y="149019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912" y="2199905"/>
            <a:ext cx="7025710" cy="4681977"/>
          </a:xfrm>
          <a:prstGeom prst="rect">
            <a:avLst/>
          </a:prstGeom>
        </p:spPr>
      </p:pic>
      <p:sp>
        <p:nvSpPr>
          <p:cNvPr id="26" name="Прямоугольник 25"/>
          <p:cNvSpPr/>
          <p:nvPr userDrawn="1"/>
        </p:nvSpPr>
        <p:spPr>
          <a:xfrm>
            <a:off x="5819639" y="235511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5404910" y="265164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4188987" y="6330385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 userDrawn="1"/>
        </p:nvSpPr>
        <p:spPr>
          <a:xfrm>
            <a:off x="8827230" y="1455016"/>
            <a:ext cx="1933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ПРЕДПИСАНИЯ </a:t>
            </a: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41" y="1363894"/>
            <a:ext cx="590649" cy="60150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 userDrawn="1"/>
        </p:nvCxnSpPr>
        <p:spPr>
          <a:xfrm flipV="1">
            <a:off x="6566170" y="1655157"/>
            <a:ext cx="2130358" cy="0"/>
          </a:xfrm>
          <a:prstGeom prst="straightConnector1">
            <a:avLst/>
          </a:prstGeom>
          <a:ln w="28575">
            <a:solidFill>
              <a:srgbClr val="F5822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 userDrawn="1"/>
        </p:nvSpPr>
        <p:spPr>
          <a:xfrm>
            <a:off x="9099562" y="1751999"/>
            <a:ext cx="1281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58220"/>
                </a:solidFill>
              </a:rPr>
              <a:t>ПРОКУРАТУРА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827230" y="4237127"/>
            <a:ext cx="1933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ПРЕДПИСАНИЯ 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41" y="4146005"/>
            <a:ext cx="590649" cy="601505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 userDrawn="1"/>
        </p:nvCxnSpPr>
        <p:spPr>
          <a:xfrm flipV="1">
            <a:off x="6566170" y="4437268"/>
            <a:ext cx="2130358" cy="0"/>
          </a:xfrm>
          <a:prstGeom prst="straightConnector1">
            <a:avLst/>
          </a:prstGeom>
          <a:ln w="28575">
            <a:solidFill>
              <a:srgbClr val="F5822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 userDrawn="1"/>
        </p:nvSpPr>
        <p:spPr>
          <a:xfrm>
            <a:off x="9099562" y="4534110"/>
            <a:ext cx="133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58220"/>
                </a:solidFill>
              </a:rPr>
              <a:t>ИНЫЕ ОРГАНЫ</a:t>
            </a:r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8598383" y="1564788"/>
            <a:ext cx="144000" cy="144000"/>
          </a:xfrm>
          <a:prstGeom prst="roundRect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8598383" y="4367185"/>
            <a:ext cx="144000" cy="144000"/>
          </a:xfrm>
          <a:prstGeom prst="roundRect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1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29621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27978" y="3058844"/>
            <a:ext cx="5119029" cy="752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5400000" flipV="1">
            <a:off x="5221620" y="3742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26315" y="582221"/>
            <a:ext cx="6502819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b="1" dirty="0">
                <a:solidFill>
                  <a:srgbClr val="F58220"/>
                </a:solidFill>
              </a:rPr>
              <a:t>ПОДШЕФНЫЕ РАЙОНЫ </a:t>
            </a:r>
          </a:p>
          <a:p>
            <a:pPr>
              <a:lnSpc>
                <a:spcPts val="3200"/>
              </a:lnSpc>
            </a:pPr>
            <a:r>
              <a:rPr lang="ru-RU" sz="3000" b="1" dirty="0">
                <a:solidFill>
                  <a:srgbClr val="F58220"/>
                </a:solidFill>
              </a:rPr>
              <a:t>В ЛНР И ДНР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ОБЪЕМ ГУМАНИТАРНОЙ ПОДДЕРЖКИ</a:t>
            </a: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16200000" flipV="1">
            <a:off x="491810" y="162179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5858852" y="615485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314823" y="209258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76912" y="238027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 userDrawn="1"/>
        </p:nvSpPr>
        <p:spPr>
          <a:xfrm>
            <a:off x="6315080" y="704267"/>
            <a:ext cx="1884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58220"/>
                </a:solidFill>
              </a:rPr>
              <a:t>ЧТО</a:t>
            </a:r>
            <a:r>
              <a:rPr lang="ru-RU" sz="2000" b="1" baseline="0" dirty="0">
                <a:solidFill>
                  <a:srgbClr val="F58220"/>
                </a:solidFill>
              </a:rPr>
              <a:t> СДЕЛАНО?</a:t>
            </a:r>
            <a:endParaRPr lang="ru-RU" sz="2000" b="1" dirty="0">
              <a:solidFill>
                <a:srgbClr val="F58220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435602" y="5125612"/>
            <a:ext cx="2665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ОБЪЕМ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ВЫДЕЛЕННЫХ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СРЕДСТВ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97971" y="481151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0" y="4417571"/>
            <a:ext cx="708212" cy="7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Шестиугольник 3"/>
          <p:cNvSpPr/>
          <p:nvPr userDrawn="1"/>
        </p:nvSpPr>
        <p:spPr>
          <a:xfrm rot="5400000">
            <a:off x="535527" y="3522011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9913" y="3671672"/>
            <a:ext cx="86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ВСЕГО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" y="3057335"/>
            <a:ext cx="708212" cy="708212"/>
          </a:xfrm>
          <a:prstGeom prst="rect">
            <a:avLst/>
          </a:prstGeom>
        </p:spPr>
      </p:pic>
      <p:sp>
        <p:nvSpPr>
          <p:cNvPr id="14" name="Шестиугольник 13"/>
          <p:cNvSpPr/>
          <p:nvPr userDrawn="1"/>
        </p:nvSpPr>
        <p:spPr>
          <a:xfrm rot="5400000">
            <a:off x="840841" y="10236915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55227" y="10386576"/>
            <a:ext cx="2389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 БЮДЖЕТ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2" y="9772239"/>
            <a:ext cx="708212" cy="708212"/>
          </a:xfrm>
          <a:prstGeom prst="rect">
            <a:avLst/>
          </a:prstGeom>
        </p:spPr>
      </p:pic>
      <p:sp>
        <p:nvSpPr>
          <p:cNvPr id="27" name="Шестиугольник 26"/>
          <p:cNvSpPr/>
          <p:nvPr userDrawn="1"/>
        </p:nvSpPr>
        <p:spPr>
          <a:xfrm rot="5400000">
            <a:off x="5311073" y="10317465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 userDrawn="1"/>
        </p:nvSpPr>
        <p:spPr>
          <a:xfrm>
            <a:off x="5425459" y="10467126"/>
            <a:ext cx="1622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ВНЕБЮДЖЕТ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24" y="9852789"/>
            <a:ext cx="708212" cy="708212"/>
          </a:xfrm>
          <a:prstGeom prst="rect">
            <a:avLst/>
          </a:prstGeom>
        </p:spPr>
      </p:pic>
      <p:sp>
        <p:nvSpPr>
          <p:cNvPr id="30" name="Полилиния 29"/>
          <p:cNvSpPr/>
          <p:nvPr userDrawn="1"/>
        </p:nvSpPr>
        <p:spPr>
          <a:xfrm flipH="1">
            <a:off x="-172642" y="-110144"/>
            <a:ext cx="12373707" cy="2514989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  <a:gd name="connsiteX0" fmla="*/ 11140 w 10313902"/>
              <a:gd name="connsiteY0" fmla="*/ 1980146 h 2896823"/>
              <a:gd name="connsiteX1" fmla="*/ 2239337 w 10313902"/>
              <a:gd name="connsiteY1" fmla="*/ 2896823 h 2896823"/>
              <a:gd name="connsiteX2" fmla="*/ 9665214 w 10313902"/>
              <a:gd name="connsiteY2" fmla="*/ 1052799 h 2896823"/>
              <a:gd name="connsiteX3" fmla="*/ 10313901 w 10313902"/>
              <a:gd name="connsiteY3" fmla="*/ 0 h 2896823"/>
              <a:gd name="connsiteX4" fmla="*/ 0 w 10313902"/>
              <a:gd name="connsiteY4" fmla="*/ 14171 h 2896823"/>
              <a:gd name="connsiteX5" fmla="*/ 11140 w 10313902"/>
              <a:gd name="connsiteY5" fmla="*/ 1980146 h 2896823"/>
              <a:gd name="connsiteX0" fmla="*/ 11140 w 10329879"/>
              <a:gd name="connsiteY0" fmla="*/ 1980146 h 2896823"/>
              <a:gd name="connsiteX1" fmla="*/ 2239337 w 10329879"/>
              <a:gd name="connsiteY1" fmla="*/ 2896823 h 2896823"/>
              <a:gd name="connsiteX2" fmla="*/ 10329879 w 10329879"/>
              <a:gd name="connsiteY2" fmla="*/ 915370 h 2896823"/>
              <a:gd name="connsiteX3" fmla="*/ 10313901 w 10329879"/>
              <a:gd name="connsiteY3" fmla="*/ 0 h 2896823"/>
              <a:gd name="connsiteX4" fmla="*/ 0 w 10329879"/>
              <a:gd name="connsiteY4" fmla="*/ 14171 h 2896823"/>
              <a:gd name="connsiteX5" fmla="*/ 11140 w 10329879"/>
              <a:gd name="connsiteY5" fmla="*/ 1980146 h 2896823"/>
              <a:gd name="connsiteX0" fmla="*/ 11140 w 10313934"/>
              <a:gd name="connsiteY0" fmla="*/ 1980146 h 2896823"/>
              <a:gd name="connsiteX1" fmla="*/ 2239337 w 10313934"/>
              <a:gd name="connsiteY1" fmla="*/ 2896823 h 2896823"/>
              <a:gd name="connsiteX2" fmla="*/ 10291898 w 10313934"/>
              <a:gd name="connsiteY2" fmla="*/ 915370 h 2896823"/>
              <a:gd name="connsiteX3" fmla="*/ 10313901 w 10313934"/>
              <a:gd name="connsiteY3" fmla="*/ 0 h 2896823"/>
              <a:gd name="connsiteX4" fmla="*/ 0 w 10313934"/>
              <a:gd name="connsiteY4" fmla="*/ 14171 h 2896823"/>
              <a:gd name="connsiteX5" fmla="*/ 11140 w 10313934"/>
              <a:gd name="connsiteY5" fmla="*/ 1980146 h 2896823"/>
              <a:gd name="connsiteX0" fmla="*/ 11140 w 10291898"/>
              <a:gd name="connsiteY0" fmla="*/ 1993889 h 2910566"/>
              <a:gd name="connsiteX1" fmla="*/ 2239337 w 10291898"/>
              <a:gd name="connsiteY1" fmla="*/ 2910566 h 2910566"/>
              <a:gd name="connsiteX2" fmla="*/ 10291898 w 10291898"/>
              <a:gd name="connsiteY2" fmla="*/ 929113 h 2910566"/>
              <a:gd name="connsiteX3" fmla="*/ 10285416 w 10291898"/>
              <a:gd name="connsiteY3" fmla="*/ 0 h 2910566"/>
              <a:gd name="connsiteX4" fmla="*/ 0 w 10291898"/>
              <a:gd name="connsiteY4" fmla="*/ 27914 h 2910566"/>
              <a:gd name="connsiteX5" fmla="*/ 11140 w 10291898"/>
              <a:gd name="connsiteY5" fmla="*/ 1993889 h 2910566"/>
              <a:gd name="connsiteX0" fmla="*/ 11140 w 10899592"/>
              <a:gd name="connsiteY0" fmla="*/ 1993889 h 2910566"/>
              <a:gd name="connsiteX1" fmla="*/ 2239337 w 10899592"/>
              <a:gd name="connsiteY1" fmla="*/ 2910566 h 2910566"/>
              <a:gd name="connsiteX2" fmla="*/ 10899592 w 10899592"/>
              <a:gd name="connsiteY2" fmla="*/ 709225 h 2910566"/>
              <a:gd name="connsiteX3" fmla="*/ 10285416 w 10899592"/>
              <a:gd name="connsiteY3" fmla="*/ 0 h 2910566"/>
              <a:gd name="connsiteX4" fmla="*/ 0 w 10899592"/>
              <a:gd name="connsiteY4" fmla="*/ 27914 h 2910566"/>
              <a:gd name="connsiteX5" fmla="*/ 11140 w 10899592"/>
              <a:gd name="connsiteY5" fmla="*/ 1993889 h 2910566"/>
              <a:gd name="connsiteX0" fmla="*/ 11140 w 10899592"/>
              <a:gd name="connsiteY0" fmla="*/ 2103832 h 3020509"/>
              <a:gd name="connsiteX1" fmla="*/ 2239337 w 10899592"/>
              <a:gd name="connsiteY1" fmla="*/ 3020509 h 3020509"/>
              <a:gd name="connsiteX2" fmla="*/ 10899592 w 10899592"/>
              <a:gd name="connsiteY2" fmla="*/ 819168 h 3020509"/>
              <a:gd name="connsiteX3" fmla="*/ 10845634 w 10899592"/>
              <a:gd name="connsiteY3" fmla="*/ 0 h 3020509"/>
              <a:gd name="connsiteX4" fmla="*/ 0 w 10899592"/>
              <a:gd name="connsiteY4" fmla="*/ 137857 h 3020509"/>
              <a:gd name="connsiteX5" fmla="*/ 11140 w 10899592"/>
              <a:gd name="connsiteY5" fmla="*/ 2103832 h 3020509"/>
              <a:gd name="connsiteX0" fmla="*/ 11140 w 10899592"/>
              <a:gd name="connsiteY0" fmla="*/ 2103832 h 3020509"/>
              <a:gd name="connsiteX1" fmla="*/ 2239337 w 10899592"/>
              <a:gd name="connsiteY1" fmla="*/ 3020509 h 3020509"/>
              <a:gd name="connsiteX2" fmla="*/ 10899592 w 10899592"/>
              <a:gd name="connsiteY2" fmla="*/ 1094027 h 3020509"/>
              <a:gd name="connsiteX3" fmla="*/ 10845634 w 10899592"/>
              <a:gd name="connsiteY3" fmla="*/ 0 h 3020509"/>
              <a:gd name="connsiteX4" fmla="*/ 0 w 10899592"/>
              <a:gd name="connsiteY4" fmla="*/ 137857 h 3020509"/>
              <a:gd name="connsiteX5" fmla="*/ 11140 w 10899592"/>
              <a:gd name="connsiteY5" fmla="*/ 2103832 h 3020509"/>
              <a:gd name="connsiteX0" fmla="*/ 11140 w 10921629"/>
              <a:gd name="connsiteY0" fmla="*/ 2117575 h 3034252"/>
              <a:gd name="connsiteX1" fmla="*/ 2239337 w 10921629"/>
              <a:gd name="connsiteY1" fmla="*/ 3034252 h 3034252"/>
              <a:gd name="connsiteX2" fmla="*/ 10899592 w 10921629"/>
              <a:gd name="connsiteY2" fmla="*/ 1107770 h 3034252"/>
              <a:gd name="connsiteX3" fmla="*/ 10921596 w 10921629"/>
              <a:gd name="connsiteY3" fmla="*/ 0 h 3034252"/>
              <a:gd name="connsiteX4" fmla="*/ 0 w 10921629"/>
              <a:gd name="connsiteY4" fmla="*/ 151600 h 3034252"/>
              <a:gd name="connsiteX5" fmla="*/ 11140 w 10921629"/>
              <a:gd name="connsiteY5" fmla="*/ 2117575 h 3034252"/>
              <a:gd name="connsiteX0" fmla="*/ 11140 w 10921629"/>
              <a:gd name="connsiteY0" fmla="*/ 2117575 h 3212911"/>
              <a:gd name="connsiteX1" fmla="*/ 2172871 w 10921629"/>
              <a:gd name="connsiteY1" fmla="*/ 3212911 h 3212911"/>
              <a:gd name="connsiteX2" fmla="*/ 10899592 w 10921629"/>
              <a:gd name="connsiteY2" fmla="*/ 1107770 h 3212911"/>
              <a:gd name="connsiteX3" fmla="*/ 10921596 w 10921629"/>
              <a:gd name="connsiteY3" fmla="*/ 0 h 3212911"/>
              <a:gd name="connsiteX4" fmla="*/ 0 w 10921629"/>
              <a:gd name="connsiteY4" fmla="*/ 151600 h 3212911"/>
              <a:gd name="connsiteX5" fmla="*/ 11140 w 10921629"/>
              <a:gd name="connsiteY5" fmla="*/ 2117575 h 3212911"/>
              <a:gd name="connsiteX0" fmla="*/ 11140 w 10921629"/>
              <a:gd name="connsiteY0" fmla="*/ 2117575 h 3212911"/>
              <a:gd name="connsiteX1" fmla="*/ 2172871 w 10921629"/>
              <a:gd name="connsiteY1" fmla="*/ 3212911 h 3212911"/>
              <a:gd name="connsiteX2" fmla="*/ 10899592 w 10921629"/>
              <a:gd name="connsiteY2" fmla="*/ 1245199 h 3212911"/>
              <a:gd name="connsiteX3" fmla="*/ 10921596 w 10921629"/>
              <a:gd name="connsiteY3" fmla="*/ 0 h 3212911"/>
              <a:gd name="connsiteX4" fmla="*/ 0 w 10921629"/>
              <a:gd name="connsiteY4" fmla="*/ 151600 h 3212911"/>
              <a:gd name="connsiteX5" fmla="*/ 11140 w 10921629"/>
              <a:gd name="connsiteY5" fmla="*/ 2117575 h 32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1629" h="3212911">
                <a:moveTo>
                  <a:pt x="11140" y="2117575"/>
                </a:moveTo>
                <a:lnTo>
                  <a:pt x="2172871" y="3212911"/>
                </a:lnTo>
                <a:cubicBezTo>
                  <a:pt x="4250100" y="2658095"/>
                  <a:pt x="8842192" y="1990266"/>
                  <a:pt x="10899592" y="1245199"/>
                </a:cubicBezTo>
                <a:cubicBezTo>
                  <a:pt x="10898534" y="1147832"/>
                  <a:pt x="10922654" y="97367"/>
                  <a:pt x="10921596" y="0"/>
                </a:cubicBezTo>
                <a:lnTo>
                  <a:pt x="0" y="151600"/>
                </a:lnTo>
                <a:cubicBezTo>
                  <a:pt x="409" y="788806"/>
                  <a:pt x="10731" y="1480369"/>
                  <a:pt x="11140" y="2117575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2"/>
          <p:cNvSpPr txBox="1">
            <a:spLocks/>
          </p:cNvSpPr>
          <p:nvPr userDrawn="1"/>
        </p:nvSpPr>
        <p:spPr>
          <a:xfrm>
            <a:off x="6014337" y="340042"/>
            <a:ext cx="5425768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ОБЪЕМ ПОДДЕРЖКИ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МОБИЛИЗОВАННЫХ И ИХ СЕМЕЙ, В ТЫС.РУБ.</a:t>
            </a:r>
          </a:p>
        </p:txBody>
      </p:sp>
      <p:sp>
        <p:nvSpPr>
          <p:cNvPr id="8" name="Фигура, имеющая форму буквы L 7"/>
          <p:cNvSpPr/>
          <p:nvPr userDrawn="1"/>
        </p:nvSpPr>
        <p:spPr>
          <a:xfrm rot="16200000" flipV="1">
            <a:off x="5500049" y="8587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Фигура, имеющая форму буквы L 6"/>
          <p:cNvSpPr/>
          <p:nvPr userDrawn="1"/>
        </p:nvSpPr>
        <p:spPr>
          <a:xfrm rot="5400000" flipV="1">
            <a:off x="10922562" y="18328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6967" y="344870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5712513" y="1025010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245228" y="1015328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1587790" y="1330387"/>
            <a:ext cx="294796" cy="189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 userDrawn="1"/>
        </p:nvSpPr>
        <p:spPr>
          <a:xfrm>
            <a:off x="455821" y="2570408"/>
            <a:ext cx="2483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МОБИЛИЗОВАННЫЕ</a:t>
            </a:r>
          </a:p>
        </p:txBody>
      </p:sp>
      <p:sp>
        <p:nvSpPr>
          <p:cNvPr id="39" name="Прямоугольник 38"/>
          <p:cNvSpPr/>
          <p:nvPr userDrawn="1"/>
        </p:nvSpPr>
        <p:spPr>
          <a:xfrm rot="5400000">
            <a:off x="1798158" y="3688006"/>
            <a:ext cx="294796" cy="218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 userDrawn="1"/>
        </p:nvSpPr>
        <p:spPr>
          <a:xfrm>
            <a:off x="455821" y="4578410"/>
            <a:ext cx="331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СЕМЬИ МОБИЛИЗОВАННЫХ</a:t>
            </a:r>
          </a:p>
        </p:txBody>
      </p:sp>
      <p:sp>
        <p:nvSpPr>
          <p:cNvPr id="40" name="Шестиугольник 39"/>
          <p:cNvSpPr/>
          <p:nvPr userDrawn="1"/>
        </p:nvSpPr>
        <p:spPr>
          <a:xfrm rot="5400000">
            <a:off x="535527" y="562078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49913" y="5770443"/>
            <a:ext cx="86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ВСЕГО</a:t>
            </a:r>
          </a:p>
        </p:txBody>
      </p: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" y="5156106"/>
            <a:ext cx="708212" cy="708212"/>
          </a:xfrm>
          <a:prstGeom prst="rect">
            <a:avLst/>
          </a:prstGeom>
        </p:spPr>
      </p:pic>
      <p:sp>
        <p:nvSpPr>
          <p:cNvPr id="43" name="TextBox 42"/>
          <p:cNvSpPr txBox="1"/>
          <p:nvPr userDrawn="1"/>
        </p:nvSpPr>
        <p:spPr>
          <a:xfrm>
            <a:off x="936967" y="554747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grpSp>
        <p:nvGrpSpPr>
          <p:cNvPr id="44" name="Группа 4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884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1315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3995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1760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31.12. 2021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84442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2019-2021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42557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239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3882055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20078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3520431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2021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2572088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3520431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2573238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2427899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2432326"/>
            <a:ext cx="590649" cy="601505"/>
          </a:xfrm>
          <a:prstGeom prst="rect">
            <a:avLst/>
          </a:prstGeom>
        </p:spPr>
      </p:pic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39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2021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897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658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43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49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3937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2021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7021"/>
          <a:stretch/>
        </p:blipFill>
        <p:spPr>
          <a:xfrm rot="888349">
            <a:off x="3042143" y="3088102"/>
            <a:ext cx="1366938" cy="24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20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965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3889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3882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813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25 – 31.07.2022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91262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6708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51067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2022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1598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Рисунок 3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2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50313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25648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</a:t>
            </a:r>
            <a:r>
              <a:rPr lang="en-US" sz="3200" b="1" dirty="0">
                <a:solidFill>
                  <a:srgbClr val="004D99"/>
                </a:solidFill>
              </a:rPr>
              <a:t>2</a:t>
            </a:r>
            <a:r>
              <a:rPr lang="ru-RU" sz="3200" b="1" dirty="0">
                <a:solidFill>
                  <a:srgbClr val="004D99"/>
                </a:solidFill>
              </a:rPr>
              <a:t>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ru-RU" b="1" dirty="0">
                <a:solidFill>
                  <a:schemeClr val="bg1"/>
                </a:solidFill>
              </a:rPr>
              <a:t>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9323837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6561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74435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4655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 и трудоспособность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олилиния 72"/>
          <p:cNvSpPr/>
          <p:nvPr userDrawn="1"/>
        </p:nvSpPr>
        <p:spPr>
          <a:xfrm>
            <a:off x="8204200" y="-12700"/>
            <a:ext cx="3987800" cy="6883400"/>
          </a:xfrm>
          <a:custGeom>
            <a:avLst/>
            <a:gdLst>
              <a:gd name="connsiteX0" fmla="*/ 1816100 w 3987800"/>
              <a:gd name="connsiteY0" fmla="*/ 25400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25400 h 6883400"/>
              <a:gd name="connsiteX0" fmla="*/ 1816100 w 3987800"/>
              <a:gd name="connsiteY0" fmla="*/ 10885 h 6883400"/>
              <a:gd name="connsiteX1" fmla="*/ 0 w 3987800"/>
              <a:gd name="connsiteY1" fmla="*/ 2870200 h 6883400"/>
              <a:gd name="connsiteX2" fmla="*/ 1866900 w 3987800"/>
              <a:gd name="connsiteY2" fmla="*/ 6883400 h 6883400"/>
              <a:gd name="connsiteX3" fmla="*/ 3987800 w 3987800"/>
              <a:gd name="connsiteY3" fmla="*/ 6883400 h 6883400"/>
              <a:gd name="connsiteX4" fmla="*/ 3987800 w 3987800"/>
              <a:gd name="connsiteY4" fmla="*/ 0 h 6883400"/>
              <a:gd name="connsiteX5" fmla="*/ 1816100 w 3987800"/>
              <a:gd name="connsiteY5" fmla="*/ 10885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7800" h="6883400">
                <a:moveTo>
                  <a:pt x="1816100" y="10885"/>
                </a:moveTo>
                <a:lnTo>
                  <a:pt x="0" y="2870200"/>
                </a:lnTo>
                <a:lnTo>
                  <a:pt x="1866900" y="6883400"/>
                </a:lnTo>
                <a:lnTo>
                  <a:pt x="3987800" y="6883400"/>
                </a:lnTo>
                <a:lnTo>
                  <a:pt x="3987800" y="0"/>
                </a:lnTo>
                <a:lnTo>
                  <a:pt x="1816100" y="10885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995681" y="388881"/>
            <a:ext cx="70759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РАБОТА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</a:rPr>
              <a:t> С ВЫНУЖДЕННЫМИ ПЕРЕСЕЛЕНЦАМИ</a:t>
            </a:r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75" name="Фигура, имеющая форму буквы L 74"/>
          <p:cNvSpPr/>
          <p:nvPr userDrawn="1"/>
        </p:nvSpPr>
        <p:spPr>
          <a:xfrm rot="5400000" flipV="1">
            <a:off x="7315474" y="2699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CB322"/>
              </a:solidFill>
            </a:endParaRPr>
          </a:p>
        </p:txBody>
      </p:sp>
      <p:sp>
        <p:nvSpPr>
          <p:cNvPr id="76" name="Фигура, имеющая форму буквы L 75"/>
          <p:cNvSpPr/>
          <p:nvPr userDrawn="1"/>
        </p:nvSpPr>
        <p:spPr>
          <a:xfrm rot="16200000" flipV="1">
            <a:off x="1617862" y="934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sp>
        <p:nvSpPr>
          <p:cNvPr id="82" name="TextBox 81"/>
          <p:cNvSpPr txBox="1"/>
          <p:nvPr userDrawn="1"/>
        </p:nvSpPr>
        <p:spPr>
          <a:xfrm>
            <a:off x="10309860" y="3136284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человек</a:t>
            </a:r>
          </a:p>
        </p:txBody>
      </p:sp>
      <p:sp>
        <p:nvSpPr>
          <p:cNvPr id="90" name="Шестиугольник 89"/>
          <p:cNvSpPr/>
          <p:nvPr userDrawn="1"/>
        </p:nvSpPr>
        <p:spPr>
          <a:xfrm rot="5400000">
            <a:off x="9123759" y="873205"/>
            <a:ext cx="441975" cy="385906"/>
          </a:xfrm>
          <a:prstGeom prst="hexagon">
            <a:avLst/>
          </a:prstGeom>
          <a:solidFill>
            <a:srgbClr val="F58220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 userDrawn="1"/>
        </p:nvSpPr>
        <p:spPr>
          <a:xfrm>
            <a:off x="-146155" y="6612398"/>
            <a:ext cx="334550" cy="334550"/>
          </a:xfrm>
          <a:prstGeom prst="ellipse">
            <a:avLst/>
          </a:prstGeom>
          <a:solidFill>
            <a:srgbClr val="F58220"/>
          </a:solidFill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4" name="Рисунок 9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27" y="2025822"/>
            <a:ext cx="689122" cy="689122"/>
          </a:xfrm>
          <a:prstGeom prst="rect">
            <a:avLst/>
          </a:prstGeom>
        </p:spPr>
      </p:pic>
      <p:sp>
        <p:nvSpPr>
          <p:cNvPr id="95" name="Шестиугольник 94"/>
          <p:cNvSpPr/>
          <p:nvPr userDrawn="1"/>
        </p:nvSpPr>
        <p:spPr>
          <a:xfrm rot="5400000">
            <a:off x="10000794" y="3145804"/>
            <a:ext cx="247380" cy="228341"/>
          </a:xfrm>
          <a:prstGeom prst="hexagon">
            <a:avLst/>
          </a:prstGeom>
          <a:solidFill>
            <a:srgbClr val="004D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02" name="Группа 10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0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Группа 104"/>
          <p:cNvGrpSpPr/>
          <p:nvPr userDrawn="1"/>
        </p:nvGrpSpPr>
        <p:grpSpPr>
          <a:xfrm rot="16200000" flipH="1">
            <a:off x="10432858" y="5057347"/>
            <a:ext cx="1578198" cy="1531906"/>
            <a:chOff x="9947483" y="4415456"/>
            <a:chExt cx="1929827" cy="2088630"/>
          </a:xfrm>
          <a:solidFill>
            <a:srgbClr val="F58220"/>
          </a:solidFill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grpFill/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grpFill/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grpFill/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grpFill/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Прямоугольник 111"/>
          <p:cNvSpPr/>
          <p:nvPr userDrawn="1"/>
        </p:nvSpPr>
        <p:spPr>
          <a:xfrm>
            <a:off x="11919791" y="509440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11701346" y="481899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97" y="2567580"/>
            <a:ext cx="753370" cy="753370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416560" y="2075499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4D99"/>
                </a:solidFill>
              </a:rPr>
              <a:t>ОСНОВНЫЕ МЕРОПРИЯТИЯ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9192520" y="3415946"/>
            <a:ext cx="2333324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400" b="0" dirty="0">
                <a:solidFill>
                  <a:schemeClr val="bg1"/>
                </a:solidFill>
              </a:rPr>
              <a:t>вынужденно покинувших территорию</a:t>
            </a:r>
          </a:p>
        </p:txBody>
      </p:sp>
    </p:spTree>
    <p:extLst>
      <p:ext uri="{BB962C8B-B14F-4D97-AF65-F5344CB8AC3E}">
        <p14:creationId xmlns:p14="http://schemas.microsoft.com/office/powerpoint/2010/main" val="113001515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-33513" y="0"/>
            <a:ext cx="6599683" cy="68834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464091" y="713029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ПРОВЕРКИ</a:t>
            </a:r>
            <a:r>
              <a:rPr lang="ru-RU" sz="3000" b="1" baseline="0" dirty="0">
                <a:solidFill>
                  <a:srgbClr val="004D99"/>
                </a:solidFill>
                <a:latin typeface="+mn-lt"/>
              </a:rPr>
              <a:t> КОНТРОЛИРУЮЩИХ ОРГАНОВ </a:t>
            </a:r>
            <a:r>
              <a:rPr lang="en-US" sz="3000" b="1" baseline="0" dirty="0">
                <a:solidFill>
                  <a:srgbClr val="004D99"/>
                </a:solidFill>
                <a:latin typeface="+mn-lt"/>
              </a:rPr>
              <a:t>2021-</a:t>
            </a:r>
            <a:r>
              <a:rPr lang="ru-RU" sz="3000" b="1" baseline="0" dirty="0">
                <a:solidFill>
                  <a:srgbClr val="004D99"/>
                </a:solidFill>
                <a:latin typeface="+mn-lt"/>
              </a:rPr>
              <a:t>2022</a:t>
            </a:r>
            <a:endParaRPr lang="ru-RU" sz="3000" b="1" dirty="0">
              <a:solidFill>
                <a:srgbClr val="004D99"/>
              </a:solidFill>
              <a:latin typeface="+mn-lt"/>
            </a:endParaRP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5976609" y="81747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265573" y="149019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912" y="2199905"/>
            <a:ext cx="7025710" cy="4681977"/>
          </a:xfrm>
          <a:prstGeom prst="rect">
            <a:avLst/>
          </a:prstGeom>
        </p:spPr>
      </p:pic>
      <p:sp>
        <p:nvSpPr>
          <p:cNvPr id="26" name="Прямоугольник 25"/>
          <p:cNvSpPr/>
          <p:nvPr userDrawn="1"/>
        </p:nvSpPr>
        <p:spPr>
          <a:xfrm>
            <a:off x="5819639" y="235511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5404910" y="265164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4188987" y="6330385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 userDrawn="1"/>
        </p:nvSpPr>
        <p:spPr>
          <a:xfrm>
            <a:off x="8827230" y="1455016"/>
            <a:ext cx="1933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ПРЕДПИСАНИЯ </a:t>
            </a: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41" y="1363894"/>
            <a:ext cx="590649" cy="60150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 userDrawn="1"/>
        </p:nvCxnSpPr>
        <p:spPr>
          <a:xfrm flipV="1">
            <a:off x="6566170" y="1655157"/>
            <a:ext cx="2130358" cy="0"/>
          </a:xfrm>
          <a:prstGeom prst="straightConnector1">
            <a:avLst/>
          </a:prstGeom>
          <a:ln w="28575">
            <a:solidFill>
              <a:srgbClr val="F5822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 userDrawn="1"/>
        </p:nvSpPr>
        <p:spPr>
          <a:xfrm>
            <a:off x="9099562" y="1751999"/>
            <a:ext cx="1281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58220"/>
                </a:solidFill>
              </a:rPr>
              <a:t>ПРОКУРАТУРА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827230" y="4237127"/>
            <a:ext cx="1933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ПРЕДПИСАНИЯ 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41" y="4146005"/>
            <a:ext cx="590649" cy="601505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 userDrawn="1"/>
        </p:nvCxnSpPr>
        <p:spPr>
          <a:xfrm flipV="1">
            <a:off x="6566170" y="4437268"/>
            <a:ext cx="2130358" cy="0"/>
          </a:xfrm>
          <a:prstGeom prst="straightConnector1">
            <a:avLst/>
          </a:prstGeom>
          <a:ln w="28575">
            <a:solidFill>
              <a:srgbClr val="F5822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 userDrawn="1"/>
        </p:nvSpPr>
        <p:spPr>
          <a:xfrm>
            <a:off x="9099562" y="4534110"/>
            <a:ext cx="133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58220"/>
                </a:solidFill>
              </a:rPr>
              <a:t>ИНЫЕ ОРГАНЫ</a:t>
            </a:r>
          </a:p>
        </p:txBody>
      </p:sp>
      <p:sp>
        <p:nvSpPr>
          <p:cNvPr id="38" name="Скругленный прямоугольник 37"/>
          <p:cNvSpPr/>
          <p:nvPr userDrawn="1"/>
        </p:nvSpPr>
        <p:spPr>
          <a:xfrm>
            <a:off x="8598383" y="1564788"/>
            <a:ext cx="144000" cy="144000"/>
          </a:xfrm>
          <a:prstGeom prst="roundRect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 userDrawn="1"/>
        </p:nvSpPr>
        <p:spPr>
          <a:xfrm>
            <a:off x="8598383" y="4367185"/>
            <a:ext cx="144000" cy="144000"/>
          </a:xfrm>
          <a:prstGeom prst="roundRect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1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32484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27978" y="3058844"/>
            <a:ext cx="5119029" cy="752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5400000" flipV="1">
            <a:off x="5221620" y="3742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26315" y="582221"/>
            <a:ext cx="6502819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b="1" dirty="0">
                <a:solidFill>
                  <a:srgbClr val="F58220"/>
                </a:solidFill>
              </a:rPr>
              <a:t>ПОДШЕФНЫЕ РАЙОНЫ </a:t>
            </a:r>
          </a:p>
          <a:p>
            <a:pPr>
              <a:lnSpc>
                <a:spcPts val="3200"/>
              </a:lnSpc>
            </a:pPr>
            <a:r>
              <a:rPr lang="ru-RU" sz="3000" b="1" dirty="0">
                <a:solidFill>
                  <a:srgbClr val="F58220"/>
                </a:solidFill>
              </a:rPr>
              <a:t>В ЛНР И ДНР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ОБЪЕМ ГУМАНИТАРНОЙ ПОДДЕРЖКИ</a:t>
            </a: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16200000" flipV="1">
            <a:off x="491810" y="162179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5858852" y="615485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314823" y="209258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76912" y="238027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 userDrawn="1"/>
        </p:nvSpPr>
        <p:spPr>
          <a:xfrm>
            <a:off x="6315080" y="704267"/>
            <a:ext cx="1884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58220"/>
                </a:solidFill>
              </a:rPr>
              <a:t>ЧТО</a:t>
            </a:r>
            <a:r>
              <a:rPr lang="ru-RU" sz="2000" b="1" baseline="0" dirty="0">
                <a:solidFill>
                  <a:srgbClr val="F58220"/>
                </a:solidFill>
              </a:rPr>
              <a:t> СДЕЛАНО?</a:t>
            </a:r>
            <a:endParaRPr lang="ru-RU" sz="2000" b="1" dirty="0">
              <a:solidFill>
                <a:srgbClr val="F58220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435602" y="5125612"/>
            <a:ext cx="2665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ОБЪЕМ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ВЫДЕЛЕННЫХ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СРЕДСТВ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97971" y="481151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0" y="4417571"/>
            <a:ext cx="708212" cy="7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8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Шестиугольник 3"/>
          <p:cNvSpPr/>
          <p:nvPr userDrawn="1"/>
        </p:nvSpPr>
        <p:spPr>
          <a:xfrm rot="5400000">
            <a:off x="535527" y="3522011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9913" y="3671672"/>
            <a:ext cx="86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ВСЕГО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" y="3057335"/>
            <a:ext cx="708212" cy="708212"/>
          </a:xfrm>
          <a:prstGeom prst="rect">
            <a:avLst/>
          </a:prstGeom>
        </p:spPr>
      </p:pic>
      <p:sp>
        <p:nvSpPr>
          <p:cNvPr id="30" name="Полилиния 29"/>
          <p:cNvSpPr/>
          <p:nvPr userDrawn="1"/>
        </p:nvSpPr>
        <p:spPr>
          <a:xfrm flipH="1">
            <a:off x="-172642" y="-110144"/>
            <a:ext cx="12373707" cy="2514989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  <a:gd name="connsiteX0" fmla="*/ 11140 w 10313902"/>
              <a:gd name="connsiteY0" fmla="*/ 1980146 h 2896823"/>
              <a:gd name="connsiteX1" fmla="*/ 2239337 w 10313902"/>
              <a:gd name="connsiteY1" fmla="*/ 2896823 h 2896823"/>
              <a:gd name="connsiteX2" fmla="*/ 9665214 w 10313902"/>
              <a:gd name="connsiteY2" fmla="*/ 1052799 h 2896823"/>
              <a:gd name="connsiteX3" fmla="*/ 10313901 w 10313902"/>
              <a:gd name="connsiteY3" fmla="*/ 0 h 2896823"/>
              <a:gd name="connsiteX4" fmla="*/ 0 w 10313902"/>
              <a:gd name="connsiteY4" fmla="*/ 14171 h 2896823"/>
              <a:gd name="connsiteX5" fmla="*/ 11140 w 10313902"/>
              <a:gd name="connsiteY5" fmla="*/ 1980146 h 2896823"/>
              <a:gd name="connsiteX0" fmla="*/ 11140 w 10329879"/>
              <a:gd name="connsiteY0" fmla="*/ 1980146 h 2896823"/>
              <a:gd name="connsiteX1" fmla="*/ 2239337 w 10329879"/>
              <a:gd name="connsiteY1" fmla="*/ 2896823 h 2896823"/>
              <a:gd name="connsiteX2" fmla="*/ 10329879 w 10329879"/>
              <a:gd name="connsiteY2" fmla="*/ 915370 h 2896823"/>
              <a:gd name="connsiteX3" fmla="*/ 10313901 w 10329879"/>
              <a:gd name="connsiteY3" fmla="*/ 0 h 2896823"/>
              <a:gd name="connsiteX4" fmla="*/ 0 w 10329879"/>
              <a:gd name="connsiteY4" fmla="*/ 14171 h 2896823"/>
              <a:gd name="connsiteX5" fmla="*/ 11140 w 10329879"/>
              <a:gd name="connsiteY5" fmla="*/ 1980146 h 2896823"/>
              <a:gd name="connsiteX0" fmla="*/ 11140 w 10313934"/>
              <a:gd name="connsiteY0" fmla="*/ 1980146 h 2896823"/>
              <a:gd name="connsiteX1" fmla="*/ 2239337 w 10313934"/>
              <a:gd name="connsiteY1" fmla="*/ 2896823 h 2896823"/>
              <a:gd name="connsiteX2" fmla="*/ 10291898 w 10313934"/>
              <a:gd name="connsiteY2" fmla="*/ 915370 h 2896823"/>
              <a:gd name="connsiteX3" fmla="*/ 10313901 w 10313934"/>
              <a:gd name="connsiteY3" fmla="*/ 0 h 2896823"/>
              <a:gd name="connsiteX4" fmla="*/ 0 w 10313934"/>
              <a:gd name="connsiteY4" fmla="*/ 14171 h 2896823"/>
              <a:gd name="connsiteX5" fmla="*/ 11140 w 10313934"/>
              <a:gd name="connsiteY5" fmla="*/ 1980146 h 2896823"/>
              <a:gd name="connsiteX0" fmla="*/ 11140 w 10291898"/>
              <a:gd name="connsiteY0" fmla="*/ 1993889 h 2910566"/>
              <a:gd name="connsiteX1" fmla="*/ 2239337 w 10291898"/>
              <a:gd name="connsiteY1" fmla="*/ 2910566 h 2910566"/>
              <a:gd name="connsiteX2" fmla="*/ 10291898 w 10291898"/>
              <a:gd name="connsiteY2" fmla="*/ 929113 h 2910566"/>
              <a:gd name="connsiteX3" fmla="*/ 10285416 w 10291898"/>
              <a:gd name="connsiteY3" fmla="*/ 0 h 2910566"/>
              <a:gd name="connsiteX4" fmla="*/ 0 w 10291898"/>
              <a:gd name="connsiteY4" fmla="*/ 27914 h 2910566"/>
              <a:gd name="connsiteX5" fmla="*/ 11140 w 10291898"/>
              <a:gd name="connsiteY5" fmla="*/ 1993889 h 2910566"/>
              <a:gd name="connsiteX0" fmla="*/ 11140 w 10899592"/>
              <a:gd name="connsiteY0" fmla="*/ 1993889 h 2910566"/>
              <a:gd name="connsiteX1" fmla="*/ 2239337 w 10899592"/>
              <a:gd name="connsiteY1" fmla="*/ 2910566 h 2910566"/>
              <a:gd name="connsiteX2" fmla="*/ 10899592 w 10899592"/>
              <a:gd name="connsiteY2" fmla="*/ 709225 h 2910566"/>
              <a:gd name="connsiteX3" fmla="*/ 10285416 w 10899592"/>
              <a:gd name="connsiteY3" fmla="*/ 0 h 2910566"/>
              <a:gd name="connsiteX4" fmla="*/ 0 w 10899592"/>
              <a:gd name="connsiteY4" fmla="*/ 27914 h 2910566"/>
              <a:gd name="connsiteX5" fmla="*/ 11140 w 10899592"/>
              <a:gd name="connsiteY5" fmla="*/ 1993889 h 2910566"/>
              <a:gd name="connsiteX0" fmla="*/ 11140 w 10899592"/>
              <a:gd name="connsiteY0" fmla="*/ 2103832 h 3020509"/>
              <a:gd name="connsiteX1" fmla="*/ 2239337 w 10899592"/>
              <a:gd name="connsiteY1" fmla="*/ 3020509 h 3020509"/>
              <a:gd name="connsiteX2" fmla="*/ 10899592 w 10899592"/>
              <a:gd name="connsiteY2" fmla="*/ 819168 h 3020509"/>
              <a:gd name="connsiteX3" fmla="*/ 10845634 w 10899592"/>
              <a:gd name="connsiteY3" fmla="*/ 0 h 3020509"/>
              <a:gd name="connsiteX4" fmla="*/ 0 w 10899592"/>
              <a:gd name="connsiteY4" fmla="*/ 137857 h 3020509"/>
              <a:gd name="connsiteX5" fmla="*/ 11140 w 10899592"/>
              <a:gd name="connsiteY5" fmla="*/ 2103832 h 3020509"/>
              <a:gd name="connsiteX0" fmla="*/ 11140 w 10899592"/>
              <a:gd name="connsiteY0" fmla="*/ 2103832 h 3020509"/>
              <a:gd name="connsiteX1" fmla="*/ 2239337 w 10899592"/>
              <a:gd name="connsiteY1" fmla="*/ 3020509 h 3020509"/>
              <a:gd name="connsiteX2" fmla="*/ 10899592 w 10899592"/>
              <a:gd name="connsiteY2" fmla="*/ 1094027 h 3020509"/>
              <a:gd name="connsiteX3" fmla="*/ 10845634 w 10899592"/>
              <a:gd name="connsiteY3" fmla="*/ 0 h 3020509"/>
              <a:gd name="connsiteX4" fmla="*/ 0 w 10899592"/>
              <a:gd name="connsiteY4" fmla="*/ 137857 h 3020509"/>
              <a:gd name="connsiteX5" fmla="*/ 11140 w 10899592"/>
              <a:gd name="connsiteY5" fmla="*/ 2103832 h 3020509"/>
              <a:gd name="connsiteX0" fmla="*/ 11140 w 10921629"/>
              <a:gd name="connsiteY0" fmla="*/ 2117575 h 3034252"/>
              <a:gd name="connsiteX1" fmla="*/ 2239337 w 10921629"/>
              <a:gd name="connsiteY1" fmla="*/ 3034252 h 3034252"/>
              <a:gd name="connsiteX2" fmla="*/ 10899592 w 10921629"/>
              <a:gd name="connsiteY2" fmla="*/ 1107770 h 3034252"/>
              <a:gd name="connsiteX3" fmla="*/ 10921596 w 10921629"/>
              <a:gd name="connsiteY3" fmla="*/ 0 h 3034252"/>
              <a:gd name="connsiteX4" fmla="*/ 0 w 10921629"/>
              <a:gd name="connsiteY4" fmla="*/ 151600 h 3034252"/>
              <a:gd name="connsiteX5" fmla="*/ 11140 w 10921629"/>
              <a:gd name="connsiteY5" fmla="*/ 2117575 h 3034252"/>
              <a:gd name="connsiteX0" fmla="*/ 11140 w 10921629"/>
              <a:gd name="connsiteY0" fmla="*/ 2117575 h 3212911"/>
              <a:gd name="connsiteX1" fmla="*/ 2172871 w 10921629"/>
              <a:gd name="connsiteY1" fmla="*/ 3212911 h 3212911"/>
              <a:gd name="connsiteX2" fmla="*/ 10899592 w 10921629"/>
              <a:gd name="connsiteY2" fmla="*/ 1107770 h 3212911"/>
              <a:gd name="connsiteX3" fmla="*/ 10921596 w 10921629"/>
              <a:gd name="connsiteY3" fmla="*/ 0 h 3212911"/>
              <a:gd name="connsiteX4" fmla="*/ 0 w 10921629"/>
              <a:gd name="connsiteY4" fmla="*/ 151600 h 3212911"/>
              <a:gd name="connsiteX5" fmla="*/ 11140 w 10921629"/>
              <a:gd name="connsiteY5" fmla="*/ 2117575 h 3212911"/>
              <a:gd name="connsiteX0" fmla="*/ 11140 w 10921629"/>
              <a:gd name="connsiteY0" fmla="*/ 2117575 h 3212911"/>
              <a:gd name="connsiteX1" fmla="*/ 2172871 w 10921629"/>
              <a:gd name="connsiteY1" fmla="*/ 3212911 h 3212911"/>
              <a:gd name="connsiteX2" fmla="*/ 10899592 w 10921629"/>
              <a:gd name="connsiteY2" fmla="*/ 1245199 h 3212911"/>
              <a:gd name="connsiteX3" fmla="*/ 10921596 w 10921629"/>
              <a:gd name="connsiteY3" fmla="*/ 0 h 3212911"/>
              <a:gd name="connsiteX4" fmla="*/ 0 w 10921629"/>
              <a:gd name="connsiteY4" fmla="*/ 151600 h 3212911"/>
              <a:gd name="connsiteX5" fmla="*/ 11140 w 10921629"/>
              <a:gd name="connsiteY5" fmla="*/ 2117575 h 321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1629" h="3212911">
                <a:moveTo>
                  <a:pt x="11140" y="2117575"/>
                </a:moveTo>
                <a:lnTo>
                  <a:pt x="2172871" y="3212911"/>
                </a:lnTo>
                <a:cubicBezTo>
                  <a:pt x="4250100" y="2658095"/>
                  <a:pt x="8842192" y="1990266"/>
                  <a:pt x="10899592" y="1245199"/>
                </a:cubicBezTo>
                <a:cubicBezTo>
                  <a:pt x="10898534" y="1147832"/>
                  <a:pt x="10922654" y="97367"/>
                  <a:pt x="10921596" y="0"/>
                </a:cubicBezTo>
                <a:lnTo>
                  <a:pt x="0" y="151600"/>
                </a:lnTo>
                <a:cubicBezTo>
                  <a:pt x="409" y="788806"/>
                  <a:pt x="10731" y="1480369"/>
                  <a:pt x="11140" y="2117575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2"/>
          <p:cNvSpPr txBox="1">
            <a:spLocks/>
          </p:cNvSpPr>
          <p:nvPr userDrawn="1"/>
        </p:nvSpPr>
        <p:spPr>
          <a:xfrm>
            <a:off x="6014337" y="340042"/>
            <a:ext cx="5425768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ОБЪЕМ ПОДДЕРЖКИ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МОБИЛИЗОВАННЫХ И ИХ СЕМЕЙ, В ТЫС.РУБ.</a:t>
            </a:r>
          </a:p>
        </p:txBody>
      </p:sp>
      <p:sp>
        <p:nvSpPr>
          <p:cNvPr id="8" name="Фигура, имеющая форму буквы L 7"/>
          <p:cNvSpPr/>
          <p:nvPr userDrawn="1"/>
        </p:nvSpPr>
        <p:spPr>
          <a:xfrm rot="16200000" flipV="1">
            <a:off x="5500049" y="8587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Фигура, имеющая форму буквы L 6"/>
          <p:cNvSpPr/>
          <p:nvPr userDrawn="1"/>
        </p:nvSpPr>
        <p:spPr>
          <a:xfrm rot="5400000" flipV="1">
            <a:off x="10922562" y="18328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36967" y="344870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1587790" y="1330387"/>
            <a:ext cx="294796" cy="189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 userDrawn="1"/>
        </p:nvSpPr>
        <p:spPr>
          <a:xfrm>
            <a:off x="455821" y="2570408"/>
            <a:ext cx="2483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МОБИЛИЗОВАННЫЕ</a:t>
            </a:r>
          </a:p>
        </p:txBody>
      </p:sp>
      <p:sp>
        <p:nvSpPr>
          <p:cNvPr id="39" name="Прямоугольник 38"/>
          <p:cNvSpPr/>
          <p:nvPr userDrawn="1"/>
        </p:nvSpPr>
        <p:spPr>
          <a:xfrm rot="5400000">
            <a:off x="1798158" y="3688006"/>
            <a:ext cx="294796" cy="218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 userDrawn="1"/>
        </p:nvSpPr>
        <p:spPr>
          <a:xfrm>
            <a:off x="455821" y="4578410"/>
            <a:ext cx="3318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СЕМЬИ МОБИЛИЗОВАННЫХ</a:t>
            </a:r>
          </a:p>
        </p:txBody>
      </p:sp>
      <p:sp>
        <p:nvSpPr>
          <p:cNvPr id="40" name="Шестиугольник 39"/>
          <p:cNvSpPr/>
          <p:nvPr userDrawn="1"/>
        </p:nvSpPr>
        <p:spPr>
          <a:xfrm rot="5400000">
            <a:off x="535527" y="562078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 userDrawn="1"/>
        </p:nvSpPr>
        <p:spPr>
          <a:xfrm>
            <a:off x="649913" y="5770443"/>
            <a:ext cx="86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ВСЕГО</a:t>
            </a:r>
          </a:p>
        </p:txBody>
      </p:sp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8" y="5156106"/>
            <a:ext cx="708212" cy="708212"/>
          </a:xfrm>
          <a:prstGeom prst="rect">
            <a:avLst/>
          </a:prstGeom>
        </p:spPr>
      </p:pic>
      <p:sp>
        <p:nvSpPr>
          <p:cNvPr id="43" name="TextBox 42"/>
          <p:cNvSpPr txBox="1"/>
          <p:nvPr userDrawn="1"/>
        </p:nvSpPr>
        <p:spPr>
          <a:xfrm>
            <a:off x="936967" y="554747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grpSp>
        <p:nvGrpSpPr>
          <p:cNvPr id="44" name="Группа 4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9641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7514" b="3084"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78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F582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2301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35419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5288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2019-2022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20600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631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60143129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343492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2022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sz="1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05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4557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4705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26226"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5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84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23BCD3E-5FA4-43AB-9435-055DB1B1F6F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43216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20244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2022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34168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83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0345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473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2879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612867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2" r="3117"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1862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latin typeface="Calibri"/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083317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501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B3AF5B3-73F4-4F2F-A2A5-3AD865A97E2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03806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218827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636245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" b="90000" l="0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64578" b="40331"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178198311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6821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79905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3646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7514" b="3084"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2540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276212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015412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2019-2022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042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0AA3ECA-B0B6-4BE9-9724-D8C80D31B42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38319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5691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07129900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619468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2022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sz="1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0781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2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26226"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4931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8276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2022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9"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91468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19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7565774-446A-4379-A3E3-9100D52E890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60129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95849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0737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1780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687772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2" r="3117"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9615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latin typeface="Calibri"/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464615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79678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6" b="25428"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1772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196728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" b="90000" l="0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64578" b="40331"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1270577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5E0D9AE-E746-47D5-822D-97BD55E4EBA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66020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4302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6066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4846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717361" y="1980500"/>
            <a:ext cx="5440000" cy="23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717300" y="4410300"/>
            <a:ext cx="5440000" cy="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" name="Google Shape;47;p15"/>
          <p:cNvGrpSpPr/>
          <p:nvPr userDrawn="1"/>
        </p:nvGrpSpPr>
        <p:grpSpPr>
          <a:xfrm>
            <a:off x="-3477243" y="-1165467"/>
            <a:ext cx="9189200" cy="9188800"/>
            <a:chOff x="-3491950" y="-874100"/>
            <a:chExt cx="6891900" cy="6891600"/>
          </a:xfrm>
        </p:grpSpPr>
        <p:sp>
          <p:nvSpPr>
            <p:cNvPr id="5" name="Google Shape;48;p15"/>
            <p:cNvSpPr/>
            <p:nvPr/>
          </p:nvSpPr>
          <p:spPr>
            <a:xfrm>
              <a:off x="-2202950" y="439250"/>
              <a:ext cx="4313700" cy="4265100"/>
            </a:xfrm>
            <a:prstGeom prst="ellipse">
              <a:avLst/>
            </a:prstGeom>
            <a:noFill/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6" name="Google Shape;49;p15"/>
            <p:cNvSpPr/>
            <p:nvPr/>
          </p:nvSpPr>
          <p:spPr>
            <a:xfrm>
              <a:off x="-1771075" y="846775"/>
              <a:ext cx="3450000" cy="3450000"/>
            </a:xfrm>
            <a:prstGeom prst="ellipse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7" name="Google Shape;50;p15"/>
            <p:cNvSpPr/>
            <p:nvPr/>
          </p:nvSpPr>
          <p:spPr>
            <a:xfrm>
              <a:off x="-1368025" y="1249825"/>
              <a:ext cx="2643900" cy="2643900"/>
            </a:xfrm>
            <a:prstGeom prst="ellipse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8" name="Google Shape;51;p15"/>
            <p:cNvSpPr/>
            <p:nvPr/>
          </p:nvSpPr>
          <p:spPr>
            <a:xfrm>
              <a:off x="-2581827" y="2160"/>
              <a:ext cx="5143500" cy="5143500"/>
            </a:xfrm>
            <a:prstGeom prst="ellipse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1" name="Google Shape;52;p15"/>
            <p:cNvSpPr/>
            <p:nvPr/>
          </p:nvSpPr>
          <p:spPr>
            <a:xfrm>
              <a:off x="-3491950" y="-874100"/>
              <a:ext cx="6891900" cy="6891600"/>
            </a:xfrm>
            <a:prstGeom prst="ellipse">
              <a:avLst/>
            </a:pr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2" name="Google Shape;53;p15"/>
            <p:cNvSpPr/>
            <p:nvPr/>
          </p:nvSpPr>
          <p:spPr>
            <a:xfrm>
              <a:off x="-3070750" y="-454650"/>
              <a:ext cx="6049500" cy="6052800"/>
            </a:xfrm>
            <a:prstGeom prst="ellipse">
              <a:avLst/>
            </a:prstGeom>
            <a:noFill/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3" descr="C:\Users\PotroshkovAN\Pictures\gerb_lipetskoj_oblasti-600x75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1" y="2468893"/>
            <a:ext cx="1220531" cy="15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8565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1370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812667" y="593367"/>
            <a:ext cx="10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812667" y="1536633"/>
            <a:ext cx="10566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2320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812667" y="593367"/>
            <a:ext cx="10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73868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812667" y="593367"/>
            <a:ext cx="10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lang="ru-RU" sz="2133" b="1" i="0" u="none" strike="noStrike" kern="1200" baseline="0" dirty="0">
                <a:solidFill>
                  <a:schemeClr val="bg2"/>
                </a:solidFill>
                <a:latin typeface="Arial Narrow" panose="020B0606020202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>
              <a:defRPr sz="1600" b="1" i="0" u="none" strike="noStrike" kern="1200" baseline="0">
                <a:solidFill>
                  <a:srgbClr val="D82525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 b="1" kern="1200" dirty="0">
              <a:solidFill>
                <a:srgbClr val="96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3" descr="C:\Users\PotroshkovAN\Pictures\gerb_lipetskoj_oblasti-600x75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2" y="164638"/>
            <a:ext cx="610265" cy="7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4744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otroshkovAN\Pictures\gerb_lipetskoj_oblasti-600x75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2" y="164638"/>
            <a:ext cx="610265" cy="7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5972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64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47B0549-DC88-4CA1-9813-7A752C6E568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53781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68720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40738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0682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7397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879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7" y="1471631"/>
            <a:ext cx="3491944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9" y="247649"/>
            <a:ext cx="3491944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1" y="1345633"/>
            <a:ext cx="3491944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1431329"/>
      </p:ext>
    </p:extLst>
  </p:cSld>
  <p:clrMapOvr>
    <a:masterClrMapping/>
  </p:clrMapOvr>
  <p:transition spd="slow">
    <p:wip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0268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5641" y="266802"/>
            <a:ext cx="10120715" cy="410433"/>
          </a:xfrm>
        </p:spPr>
        <p:txBody>
          <a:bodyPr lIns="0" tIns="0" rIns="0" bIns="0"/>
          <a:lstStyle>
            <a:lvl1pPr>
              <a:defRPr sz="266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5995" y="1049156"/>
            <a:ext cx="11240008" cy="410433"/>
          </a:xfrm>
        </p:spPr>
        <p:txBody>
          <a:bodyPr lIns="0" tIns="0" rIns="0" bIns="0"/>
          <a:lstStyle>
            <a:lvl1pPr>
              <a:defRPr sz="266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59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5641" y="266802"/>
            <a:ext cx="10120715" cy="410433"/>
          </a:xfrm>
        </p:spPr>
        <p:txBody>
          <a:bodyPr lIns="0" tIns="0" rIns="0" bIns="0"/>
          <a:lstStyle>
            <a:lvl1pPr>
              <a:defRPr sz="266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1513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5641" y="266802"/>
            <a:ext cx="10120715" cy="410433"/>
          </a:xfrm>
        </p:spPr>
        <p:txBody>
          <a:bodyPr lIns="0" tIns="0" rIns="0" bIns="0"/>
          <a:lstStyle>
            <a:lvl1pPr>
              <a:defRPr sz="266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6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3FADC43-EAD7-43ED-9800-CFAB0BF462C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54709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3719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dirty="0">
                <a:solidFill>
                  <a:srgbClr val="ED7D31"/>
                </a:solidFill>
                <a:latin typeface="Calibri"/>
              </a:rPr>
              <a:t>ДИАЛОГ</a:t>
            </a:r>
            <a:endParaRPr lang="en-US" sz="5400" dirty="0">
              <a:solidFill>
                <a:srgbClr val="ED7D31"/>
              </a:solidFill>
              <a:latin typeface="Calibri"/>
            </a:endParaRPr>
          </a:p>
          <a:p>
            <a:pPr>
              <a:defRPr/>
            </a:pPr>
            <a:r>
              <a:rPr lang="ru-RU" sz="5400" dirty="0">
                <a:solidFill>
                  <a:srgbClr val="ED7D31"/>
                </a:solidFill>
                <a:latin typeface="Calibri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000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на отчетную дату 31.12. 2021 г. и в динамике</a:t>
            </a:r>
          </a:p>
          <a:p>
            <a:pPr>
              <a:defRPr/>
            </a:pPr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Количество субъектов МСП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Среднемесячная заработная плата, </a:t>
            </a:r>
            <a:r>
              <a:rPr lang="ru-RU" dirty="0">
                <a:solidFill>
                  <a:prstClr val="black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Ввод жилья на душу населения, </a:t>
            </a:r>
            <a:r>
              <a:rPr lang="ru-RU" dirty="0">
                <a:solidFill>
                  <a:prstClr val="black"/>
                </a:solidFill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Миграционный прирост/убыль населения,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19930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на отчетную дату 31.12. 2021 г. и в динамике</a:t>
            </a:r>
          </a:p>
          <a:p>
            <a:pPr>
              <a:defRPr/>
            </a:pPr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Инвестиции 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Оборот обществен. питания </a:t>
            </a:r>
          </a:p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Налоговый поступления в местный бюджет,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015337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>
              <a:defRPr/>
            </a:pPr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2019-2021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0055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862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9206758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722092" y="0"/>
            <a:ext cx="34780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1777189" y="1866783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123123" y="200803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718" y="1509134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8965630" y="162934"/>
            <a:ext cx="2729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ВЫПОЛНЕНО</a:t>
            </a:r>
          </a:p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 (нарастающим итогом)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714550" y="1415498"/>
            <a:ext cx="100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2020 г.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712567" y="2205454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2021 г.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12567" y="3025290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2022 г.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712567" y="3787792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249634" y="1542257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249634" y="2349835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222812" y="3081457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249632" y="3870309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 userDrawn="1"/>
        </p:nvSpPr>
        <p:spPr>
          <a:xfrm>
            <a:off x="10546072" y="1425958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48</a:t>
            </a:r>
            <a:endParaRPr lang="ru-RU" sz="2000" dirty="0">
              <a:solidFill>
                <a:srgbClr val="00458A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TextBox 81"/>
          <p:cNvSpPr txBox="1"/>
          <p:nvPr userDrawn="1"/>
        </p:nvSpPr>
        <p:spPr>
          <a:xfrm>
            <a:off x="10546072" y="221525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57</a:t>
            </a:r>
          </a:p>
        </p:txBody>
      </p:sp>
      <p:sp>
        <p:nvSpPr>
          <p:cNvPr id="83" name="TextBox 82"/>
          <p:cNvSpPr txBox="1"/>
          <p:nvPr userDrawn="1"/>
        </p:nvSpPr>
        <p:spPr>
          <a:xfrm>
            <a:off x="10578505" y="3012207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69</a:t>
            </a:r>
          </a:p>
        </p:txBody>
      </p:sp>
      <p:sp>
        <p:nvSpPr>
          <p:cNvPr id="84" name="TextBox 83"/>
          <p:cNvSpPr txBox="1"/>
          <p:nvPr userDrawn="1"/>
        </p:nvSpPr>
        <p:spPr>
          <a:xfrm>
            <a:off x="10591116" y="3769996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76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8722092" y="4455376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2024 г.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11204749" y="457966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ПРОЕКТА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10578862" y="4465656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82</a:t>
            </a:r>
          </a:p>
        </p:txBody>
      </p:sp>
      <p:sp>
        <p:nvSpPr>
          <p:cNvPr id="72" name="Шестиугольник 71"/>
          <p:cNvSpPr/>
          <p:nvPr userDrawn="1"/>
        </p:nvSpPr>
        <p:spPr>
          <a:xfrm rot="5400000">
            <a:off x="9670260" y="1366553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 userDrawn="1"/>
        </p:nvSpPr>
        <p:spPr>
          <a:xfrm>
            <a:off x="9683300" y="1425958"/>
            <a:ext cx="79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73" name="Шестиугольник 72"/>
          <p:cNvSpPr/>
          <p:nvPr userDrawn="1"/>
        </p:nvSpPr>
        <p:spPr>
          <a:xfrm rot="5400000">
            <a:off x="9659260" y="2897450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/>
          <p:nvPr userDrawn="1"/>
        </p:nvSpPr>
        <p:spPr>
          <a:xfrm>
            <a:off x="9669594" y="2968471"/>
            <a:ext cx="65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sz="14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Шестиугольник 84"/>
          <p:cNvSpPr/>
          <p:nvPr userDrawn="1"/>
        </p:nvSpPr>
        <p:spPr>
          <a:xfrm rot="5400000">
            <a:off x="9670260" y="3660788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 userDrawn="1"/>
        </p:nvSpPr>
        <p:spPr>
          <a:xfrm>
            <a:off x="9662144" y="3731809"/>
            <a:ext cx="65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14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Шестиугольник 86"/>
          <p:cNvSpPr/>
          <p:nvPr userDrawn="1"/>
        </p:nvSpPr>
        <p:spPr>
          <a:xfrm rot="5400000">
            <a:off x="9674726" y="4339712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 userDrawn="1"/>
        </p:nvSpPr>
        <p:spPr>
          <a:xfrm>
            <a:off x="9683300" y="4430291"/>
            <a:ext cx="65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4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Шестиугольник 98"/>
          <p:cNvSpPr/>
          <p:nvPr userDrawn="1"/>
        </p:nvSpPr>
        <p:spPr>
          <a:xfrm rot="5400000">
            <a:off x="9655545" y="2138376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9662144" y="2242881"/>
            <a:ext cx="79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764826" y="5833999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23-24 г.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11159866" y="593112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10621596" y="5844279"/>
            <a:ext cx="53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458A"/>
                </a:solidFill>
                <a:latin typeface="Arial Narrow" panose="020B0606020202030204" pitchFamily="34" charset="0"/>
              </a:rPr>
              <a:t>140</a:t>
            </a:r>
          </a:p>
        </p:txBody>
      </p:sp>
      <p:sp>
        <p:nvSpPr>
          <p:cNvPr id="58" name="Шестиугольник 57"/>
          <p:cNvSpPr/>
          <p:nvPr userDrawn="1"/>
        </p:nvSpPr>
        <p:spPr>
          <a:xfrm rot="5400000">
            <a:off x="9717460" y="5758091"/>
            <a:ext cx="568580" cy="540482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9726034" y="5808914"/>
            <a:ext cx="65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ru-RU" sz="1400" b="1" dirty="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000" b="1" dirty="0">
              <a:solidFill>
                <a:srgbClr val="F582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9133412" y="5054059"/>
            <a:ext cx="23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458A"/>
                </a:solidFill>
              </a:rPr>
              <a:t>+ 56 проектов "в работе"</a:t>
            </a:r>
          </a:p>
          <a:p>
            <a:r>
              <a:rPr lang="ru-RU" sz="1200" dirty="0">
                <a:solidFill>
                  <a:srgbClr val="00458A"/>
                </a:solidFill>
              </a:rPr>
              <a:t>+ </a:t>
            </a:r>
            <a:r>
              <a:rPr lang="ru-RU" sz="1200" dirty="0">
                <a:solidFill>
                  <a:srgbClr val="FF0000"/>
                </a:solidFill>
              </a:rPr>
              <a:t>2 проекта в планах 2023-2024гг.</a:t>
            </a:r>
          </a:p>
          <a:p>
            <a:r>
              <a:rPr lang="ru-RU" sz="1200" dirty="0">
                <a:solidFill>
                  <a:srgbClr val="FF0000"/>
                </a:solidFill>
              </a:rPr>
              <a:t>ИТОГО: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779368" y="6452280"/>
            <a:ext cx="334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458A"/>
                </a:solidFill>
              </a:rPr>
              <a:t>1 проект - корректировка сроков/замена/</a:t>
            </a:r>
            <a:r>
              <a:rPr lang="ru-RU" sz="1200" dirty="0" err="1">
                <a:solidFill>
                  <a:srgbClr val="00458A"/>
                </a:solidFill>
              </a:rPr>
              <a:t>искл</a:t>
            </a:r>
            <a:r>
              <a:rPr lang="ru-RU" sz="1200" dirty="0">
                <a:solidFill>
                  <a:srgbClr val="0045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10377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ПЛАНЫ НА 2021 г.</a:t>
            </a:r>
          </a:p>
          <a:p>
            <a:pPr algn="l"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СТАТУС</a:t>
            </a:r>
          </a:p>
          <a:p>
            <a:pPr algn="l">
              <a:defRPr/>
            </a:pPr>
            <a:endParaRPr lang="ru-RU" sz="3000" b="1" dirty="0">
              <a:solidFill>
                <a:srgbClr val="F58220"/>
              </a:solidFill>
              <a:latin typeface="Calibri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sz="2000" b="1" dirty="0">
                <a:solidFill>
                  <a:prstClr val="white"/>
                </a:solidFill>
              </a:rPr>
              <a:t>ПРИЧИНЫ </a:t>
            </a:r>
          </a:p>
          <a:p>
            <a:pPr>
              <a:lnSpc>
                <a:spcPts val="17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33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ЭФФЕКТЫ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РЕАЛИЗОВАННЫХ В 2021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6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CE6B696-A254-496C-8733-A0AA3B4FA37A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19464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7927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ПРЕДЛАГАЕМЫЕ</a:t>
            </a:r>
          </a:p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ИНФРАСТРУКТУРНЫЕ ОБЪЕКТЫ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для посещения федеральными 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В дополнение к данному слайду будет заполнен </a:t>
            </a:r>
            <a:r>
              <a:rPr lang="en-US" sz="1400" dirty="0">
                <a:solidFill>
                  <a:prstClr val="black"/>
                </a:solidFill>
              </a:rPr>
              <a:t>Excel-</a:t>
            </a:r>
            <a:r>
              <a:rPr lang="ru-RU" sz="1400" dirty="0">
                <a:solidFill>
                  <a:prstClr val="black"/>
                </a:solidFill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21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3023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  <a:ea typeface="+mj-ea"/>
              </a:rPr>
              <a:t>ВЗАИМОДЕЙСТВИЕ С НАСЕЛЕНИЕМ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ЧЕРЕЗ СОЦИАЛЬНЫЕ СЕТИ В 2021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94168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ращения в А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-88900" y="0"/>
            <a:ext cx="12280900" cy="6858000"/>
            <a:chOff x="-88900" y="0"/>
            <a:chExt cx="122809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4101" y="0"/>
              <a:ext cx="12266101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457700" y="860028"/>
              <a:ext cx="1143000" cy="1667272"/>
            </a:xfrm>
            <a:prstGeom prst="rect">
              <a:avLst/>
            </a:prstGeom>
            <a:solidFill>
              <a:srgbClr val="E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88900" y="330200"/>
              <a:ext cx="2247900" cy="2997200"/>
            </a:xfrm>
            <a:custGeom>
              <a:avLst/>
              <a:gdLst>
                <a:gd name="connsiteX0" fmla="*/ 0 w 2197100"/>
                <a:gd name="connsiteY0" fmla="*/ 0 h 2997200"/>
                <a:gd name="connsiteX1" fmla="*/ 1409700 w 2197100"/>
                <a:gd name="connsiteY1" fmla="*/ 139700 h 2997200"/>
                <a:gd name="connsiteX2" fmla="*/ 2197100 w 2197100"/>
                <a:gd name="connsiteY2" fmla="*/ 977900 h 2997200"/>
                <a:gd name="connsiteX3" fmla="*/ 12700 w 2197100"/>
                <a:gd name="connsiteY3" fmla="*/ 2997200 h 2997200"/>
                <a:gd name="connsiteX4" fmla="*/ 0 w 21971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00" h="2997200">
                  <a:moveTo>
                    <a:pt x="0" y="0"/>
                  </a:moveTo>
                  <a:lnTo>
                    <a:pt x="1409700" y="139700"/>
                  </a:lnTo>
                  <a:lnTo>
                    <a:pt x="2247900" y="1003300"/>
                  </a:lnTo>
                  <a:lnTo>
                    <a:pt x="12700" y="2997200"/>
                  </a:lnTo>
                  <a:cubicBezTo>
                    <a:pt x="8467" y="1998133"/>
                    <a:pt x="4233" y="9990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-74101" y="-64294"/>
            <a:ext cx="12306300" cy="6922294"/>
          </a:xfrm>
          <a:prstGeom prst="rect">
            <a:avLst/>
          </a:prstGeom>
          <a:solidFill>
            <a:srgbClr val="004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27620" y="294878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  <a:latin typeface="Calibri"/>
              </a:rPr>
              <a:t>АНАЛИЗ ОБРАЩЕНИЙ ГРАЖДАН И ЗАПРОСОВ 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</a:rPr>
              <a:t>ПОСТУПИВШИХ ИЗ АДМИНИСТРАЦИИ ПРЕЗИДЕНТА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75699" y="1717974"/>
            <a:ext cx="351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1D3A"/>
                </a:solidFill>
              </a:rPr>
              <a:t>УХУДШЕНИЕ СИТУАЦИИ</a:t>
            </a:r>
            <a:r>
              <a:rPr lang="ru-RU" sz="3200" b="1" dirty="0">
                <a:solidFill>
                  <a:srgbClr val="001D3A"/>
                </a:solidFill>
              </a:rPr>
              <a:t>             </a:t>
            </a:r>
            <a:endParaRPr lang="ru-RU" sz="3600" b="1" dirty="0">
              <a:solidFill>
                <a:srgbClr val="001D3A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775699" y="3523969"/>
            <a:ext cx="448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white"/>
                </a:solidFill>
              </a:rPr>
              <a:t>НЕТ КАРДИНАЛЬНЫХ ИЗМЕНЕНИЙ</a:t>
            </a:r>
            <a:r>
              <a:rPr lang="ru-RU" sz="2800" b="1" dirty="0">
                <a:solidFill>
                  <a:prstClr val="white"/>
                </a:solidFill>
              </a:rPr>
              <a:t>                    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75699" y="5497008"/>
            <a:ext cx="29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58220"/>
                </a:solidFill>
              </a:rPr>
              <a:t>ПОЛОЖИТЕЛЬНАЯ ДИНАМИКА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796397" y="2159283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001D3A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001D3A"/>
                </a:solidFill>
              </a:rPr>
              <a:t>в среднем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65188" y="2081354"/>
            <a:ext cx="123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1D3A"/>
                </a:solidFill>
              </a:rPr>
              <a:t>27 % 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796397" y="3902190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prstClr val="white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prstClr val="white"/>
                </a:solidFill>
              </a:rPr>
              <a:t>в среднем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881513" y="3808368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prstClr val="white"/>
                </a:solidFill>
              </a:rPr>
              <a:t>-15 %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9878428" y="5658005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58220"/>
                </a:solidFill>
              </a:rPr>
              <a:t>-35 %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796397" y="5735935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F58220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F58220"/>
                </a:solidFill>
              </a:rPr>
              <a:t>в среднем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112279" y="590153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1641940" y="32546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3862166" y="-357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35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  <a:latin typeface="Calibri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3166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РАБОТА ПО ДОСТИЖЕНИЮ БАЛАНСА ТРУДОВЫХ </a:t>
            </a:r>
          </a:p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5178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2009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ИСПОЛНЕНИЕ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 ПОРУЧЕНИЙ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501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</a:rPr>
              <a:t>АНАЛИЗ ВОВЛЕЧЕННОСТИ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В ВЫПОЛНЕНИЕ ПОРУЧЕНИЙ ГУБЕРНАТОРА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>
                <a:solidFill>
                  <a:prstClr val="white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2996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8E9803B-EBA7-4A60-9CE4-DE9BEB2D527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60956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6634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prstClr val="black"/>
                </a:solidFill>
                <a:cs typeface="Arial" charset="0"/>
              </a:rPr>
              <a:t>ОСНОВНЫЕ ВЕХИ ПРОЕКТА</a:t>
            </a:r>
            <a:endParaRPr lang="en-US" sz="2000" b="1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23803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ПЛАНИРУЕМЫЕ ЭФФЕКТЫ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ОТ КЛЮЧЕВЫХ ПРОЕКТОВ НА 2022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149527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71947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877467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УЧАСТИЕ И ПОБЕДЫ 2021 г.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Планируемые к участию в 2022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93534004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ПРЕДЛОЖЕНИЯ ПО </a:t>
            </a:r>
          </a:p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782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  <a:ea typeface="+mj-ea"/>
              </a:rPr>
              <a:t>ОТРАСЛИ ЭКОНОМИКИ,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3063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УСТОЙЧИВОЕ РАЗВИТИЕ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8373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7E8701F-3FB5-4CFD-BAAA-8329CA2C1F6F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09.01.2023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03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7C38236-0E96-48AB-9382-37363D031E7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87334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dirty="0">
                <a:solidFill>
                  <a:srgbClr val="ED7D31"/>
                </a:solidFill>
                <a:latin typeface="Calibri"/>
              </a:rPr>
              <a:t>ДИАЛОГ</a:t>
            </a:r>
            <a:endParaRPr lang="en-US" sz="5400" dirty="0">
              <a:solidFill>
                <a:srgbClr val="ED7D31"/>
              </a:solidFill>
              <a:latin typeface="Calibri"/>
            </a:endParaRPr>
          </a:p>
          <a:p>
            <a:pPr>
              <a:defRPr/>
            </a:pPr>
            <a:r>
              <a:rPr lang="ru-RU" sz="5400" dirty="0">
                <a:solidFill>
                  <a:srgbClr val="ED7D31"/>
                </a:solidFill>
                <a:latin typeface="Calibri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1831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на отчетную дату 31.12. 2021 г. и в динамике</a:t>
            </a:r>
          </a:p>
          <a:p>
            <a:pPr>
              <a:defRPr/>
            </a:pPr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Количество субъектов МСП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Среднемесячная заработная плата, </a:t>
            </a:r>
            <a:r>
              <a:rPr lang="ru-RU" dirty="0">
                <a:solidFill>
                  <a:prstClr val="black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Ввод жилья на душу населения, </a:t>
            </a:r>
            <a:r>
              <a:rPr lang="ru-RU" dirty="0">
                <a:solidFill>
                  <a:prstClr val="black"/>
                </a:solidFill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Миграционный прирост/убыль населения,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3867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на отчетную дату 31.12. 2021 г. и в динамике</a:t>
            </a:r>
          </a:p>
          <a:p>
            <a:pPr>
              <a:defRPr/>
            </a:pPr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Инвестиции 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Оборот обществен. питания </a:t>
            </a:r>
          </a:p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defRPr/>
            </a:pPr>
            <a:r>
              <a:rPr lang="ru-RU" b="1" dirty="0">
                <a:solidFill>
                  <a:prstClr val="black"/>
                </a:solidFill>
              </a:rPr>
              <a:t>Налоговый поступления в местный бюджет,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496230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>
              <a:defRPr/>
            </a:pPr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2019-2021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1601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/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3414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77316082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8714550" y="1415498"/>
            <a:ext cx="1009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2020 г.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712567" y="2434051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2021 г.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12567" y="3432789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2022 г.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712567" y="4473583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 userDrawn="1"/>
        </p:nvSpPr>
        <p:spPr>
          <a:xfrm>
            <a:off x="8722092" y="5578483"/>
            <a:ext cx="102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79919076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ПЛАНЫ НА 2021 г.</a:t>
            </a:r>
          </a:p>
          <a:p>
            <a:pPr algn="l"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СТАТУС</a:t>
            </a:r>
          </a:p>
          <a:p>
            <a:pPr algn="l">
              <a:defRPr/>
            </a:pPr>
            <a:endParaRPr lang="ru-RU" sz="3000" b="1" dirty="0">
              <a:solidFill>
                <a:srgbClr val="F58220"/>
              </a:solidFill>
              <a:latin typeface="Calibri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sz="2000" b="1" dirty="0">
                <a:solidFill>
                  <a:prstClr val="white"/>
                </a:solidFill>
              </a:rPr>
              <a:t>ПРИЧИНЫ </a:t>
            </a:r>
          </a:p>
          <a:p>
            <a:pPr>
              <a:lnSpc>
                <a:spcPts val="1700"/>
              </a:lnSpc>
              <a:defRPr/>
            </a:pPr>
            <a:r>
              <a:rPr lang="ru-RU" b="1" dirty="0">
                <a:solidFill>
                  <a:prstClr val="white"/>
                </a:solidFill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24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ЭФФЕКТЫ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РЕАЛИЗОВАННЫХ В 2021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4364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4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2019-2022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765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371A3DA-67A4-4984-A514-141B91A0A79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99161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ПРЕДЛАГАЕМЫЕ</a:t>
            </a:r>
          </a:p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ИНФРАСТРУКТУРНЫЕ ОБЪЕКТЫ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для посещения федеральными 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В дополнение к данному слайду будет заполнен </a:t>
            </a:r>
            <a:r>
              <a:rPr lang="en-US" sz="1400" dirty="0">
                <a:solidFill>
                  <a:prstClr val="black"/>
                </a:solidFill>
              </a:rPr>
              <a:t>Excel-</a:t>
            </a:r>
            <a:r>
              <a:rPr lang="ru-RU" sz="1400" dirty="0">
                <a:solidFill>
                  <a:prstClr val="black"/>
                </a:solidFill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845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prstClr val="white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>
              <a:defRPr/>
            </a:pPr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>
              <a:defRPr/>
            </a:pPr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>
                <a:defRPr/>
              </a:pP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>
              <a:defRPr/>
            </a:pPr>
            <a:r>
              <a:rPr lang="ru-RU" sz="1400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8235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  <a:ea typeface="+mj-ea"/>
              </a:rPr>
              <a:t>ВЗАИМОДЕЙСТВИЕ С НАСЕЛЕНИЕМ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ЧЕРЕЗ СОЦИАЛЬНЫЕ СЕТИ В 2021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3192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ращения в А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-88900" y="0"/>
            <a:ext cx="12280900" cy="6858000"/>
            <a:chOff x="-88900" y="0"/>
            <a:chExt cx="122809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4101" y="0"/>
              <a:ext cx="12266101" cy="6858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457700" y="860028"/>
              <a:ext cx="1143000" cy="1667272"/>
            </a:xfrm>
            <a:prstGeom prst="rect">
              <a:avLst/>
            </a:prstGeom>
            <a:solidFill>
              <a:srgbClr val="E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88900" y="330200"/>
              <a:ext cx="2247900" cy="2997200"/>
            </a:xfrm>
            <a:custGeom>
              <a:avLst/>
              <a:gdLst>
                <a:gd name="connsiteX0" fmla="*/ 0 w 2197100"/>
                <a:gd name="connsiteY0" fmla="*/ 0 h 2997200"/>
                <a:gd name="connsiteX1" fmla="*/ 1409700 w 2197100"/>
                <a:gd name="connsiteY1" fmla="*/ 139700 h 2997200"/>
                <a:gd name="connsiteX2" fmla="*/ 2197100 w 2197100"/>
                <a:gd name="connsiteY2" fmla="*/ 977900 h 2997200"/>
                <a:gd name="connsiteX3" fmla="*/ 12700 w 2197100"/>
                <a:gd name="connsiteY3" fmla="*/ 2997200 h 2997200"/>
                <a:gd name="connsiteX4" fmla="*/ 0 w 21971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  <a:gd name="connsiteX0" fmla="*/ 0 w 2247900"/>
                <a:gd name="connsiteY0" fmla="*/ 0 h 2997200"/>
                <a:gd name="connsiteX1" fmla="*/ 1409700 w 2247900"/>
                <a:gd name="connsiteY1" fmla="*/ 139700 h 2997200"/>
                <a:gd name="connsiteX2" fmla="*/ 2247900 w 2247900"/>
                <a:gd name="connsiteY2" fmla="*/ 1003300 h 2997200"/>
                <a:gd name="connsiteX3" fmla="*/ 12700 w 2247900"/>
                <a:gd name="connsiteY3" fmla="*/ 2997200 h 2997200"/>
                <a:gd name="connsiteX4" fmla="*/ 0 w 2247900"/>
                <a:gd name="connsiteY4" fmla="*/ 0 h 29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00" h="2997200">
                  <a:moveTo>
                    <a:pt x="0" y="0"/>
                  </a:moveTo>
                  <a:lnTo>
                    <a:pt x="1409700" y="139700"/>
                  </a:lnTo>
                  <a:lnTo>
                    <a:pt x="2247900" y="1003300"/>
                  </a:lnTo>
                  <a:lnTo>
                    <a:pt x="12700" y="2997200"/>
                  </a:lnTo>
                  <a:cubicBezTo>
                    <a:pt x="8467" y="1998133"/>
                    <a:pt x="4233" y="99906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9" name="Прямоугольник 8"/>
          <p:cNvSpPr/>
          <p:nvPr userDrawn="1"/>
        </p:nvSpPr>
        <p:spPr>
          <a:xfrm>
            <a:off x="-74101" y="-64294"/>
            <a:ext cx="12306300" cy="6922294"/>
          </a:xfrm>
          <a:prstGeom prst="rect">
            <a:avLst/>
          </a:prstGeom>
          <a:solidFill>
            <a:srgbClr val="004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27620" y="294878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  <a:latin typeface="Calibri"/>
              </a:rPr>
              <a:t>АНАЛИЗ ОБРАЩЕНИЙ ГРАЖДАН И ЗАПРОСОВ 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</a:rPr>
              <a:t>ПОСТУПИВШИХ ИЗ АДМИНИСТРАЦИИ ПРЕЗИДЕНТА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775699" y="1717974"/>
            <a:ext cx="3513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1D3A"/>
                </a:solidFill>
              </a:rPr>
              <a:t>УХУДШЕНИЕ СИТУАЦИИ</a:t>
            </a:r>
            <a:r>
              <a:rPr lang="ru-RU" sz="3200" b="1" dirty="0">
                <a:solidFill>
                  <a:srgbClr val="001D3A"/>
                </a:solidFill>
              </a:rPr>
              <a:t>             </a:t>
            </a:r>
            <a:endParaRPr lang="ru-RU" sz="3600" b="1" dirty="0">
              <a:solidFill>
                <a:srgbClr val="001D3A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775699" y="3523969"/>
            <a:ext cx="448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white"/>
                </a:solidFill>
              </a:rPr>
              <a:t>НЕТ КАРДИНАЛЬНЫХ ИЗМЕНЕНИЙ</a:t>
            </a:r>
            <a:r>
              <a:rPr lang="ru-RU" sz="2800" b="1" dirty="0">
                <a:solidFill>
                  <a:prstClr val="white"/>
                </a:solidFill>
              </a:rPr>
              <a:t>                    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8775699" y="5497008"/>
            <a:ext cx="295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58220"/>
                </a:solidFill>
              </a:rPr>
              <a:t>ПОЛОЖИТЕЛЬНАЯ ДИНАМИКА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8796397" y="2159283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001D3A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001D3A"/>
                </a:solidFill>
              </a:rPr>
              <a:t>в среднем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9865188" y="2081354"/>
            <a:ext cx="1235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1D3A"/>
                </a:solidFill>
              </a:rPr>
              <a:t>27 % 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796397" y="3902190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prstClr val="white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prstClr val="white"/>
                </a:solidFill>
              </a:rPr>
              <a:t>в среднем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9881513" y="3808368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prstClr val="white"/>
                </a:solidFill>
              </a:rPr>
              <a:t>-15 %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9878428" y="5658005"/>
            <a:ext cx="1350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58220"/>
                </a:solidFill>
              </a:rPr>
              <a:t>-35 %</a:t>
            </a: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8796397" y="5735935"/>
            <a:ext cx="11528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F58220"/>
                </a:solidFill>
              </a:rPr>
              <a:t>изменения</a:t>
            </a:r>
          </a:p>
          <a:p>
            <a:pPr>
              <a:lnSpc>
                <a:spcPts val="1800"/>
              </a:lnSpc>
              <a:defRPr/>
            </a:pPr>
            <a:r>
              <a:rPr lang="ru-RU" sz="1600" dirty="0">
                <a:solidFill>
                  <a:srgbClr val="F58220"/>
                </a:solidFill>
              </a:rPr>
              <a:t>в среднем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112279" y="590153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1641940" y="32546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3862166" y="-357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9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  <a:latin typeface="Calibri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99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РАБОТА ПО ДОСТИЖЕНИЮ БАЛАНСА ТРУДОВЫХ </a:t>
            </a:r>
          </a:p>
          <a:p>
            <a:pPr>
              <a:defRPr/>
            </a:pPr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0359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prstClr val="white"/>
                </a:solidFill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4789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ИСПОЛНЕНИЕ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 ПОРУЧЕНИЙ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2144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</a:rPr>
              <a:t>АНАЛИЗ ВОВЛЕЧЕННОСТИ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В ВЫПОЛНЕНИЕ ПОРУЧЕНИЙ ГУБЕРНАТОРА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>
                <a:solidFill>
                  <a:prstClr val="white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736642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КЛЮЧЕВЫЕ ПРОЕКТЫ НА 2022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7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BA19AB3-33B4-4EAE-8FC7-B0538B425E4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81486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prstClr val="black"/>
                </a:solidFill>
                <a:cs typeface="Arial" charset="0"/>
              </a:rPr>
              <a:t>ОСНОВНЫЕ ВЕХИ ПРОЕКТА</a:t>
            </a:r>
            <a:endParaRPr lang="en-US" sz="2000" b="1" kern="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prstClr val="white"/>
              </a:solidFill>
            </a:endParaRPr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924205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ПЛАНИРУЕМЫЕ ЭФФЕКТЫ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ОТ КЛЮЧЕВЫХ ПРОЕКТОВ НА 2022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668885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717579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</a:rPr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945557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УЧАСТИЕ И ПОБЕДЫ 2021 г.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Планируемые к участию в 2022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100339939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ПРЕДЛОЖЕНИЯ ПО </a:t>
            </a:r>
          </a:p>
          <a:p>
            <a:pPr>
              <a:defRPr/>
            </a:pPr>
            <a:r>
              <a:rPr lang="ru-RU" sz="2800" b="1" dirty="0">
                <a:solidFill>
                  <a:srgbClr val="F58220"/>
                </a:solidFill>
                <a:latin typeface="Calibri"/>
                <a:ea typeface="+mj-ea"/>
              </a:rPr>
              <a:t>ОПТИМИЗАЦИИ БЮДЖЕТА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РЕГИОНАЛЬНЫЙ 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6052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ru-RU" sz="3000" b="1" dirty="0">
                <a:solidFill>
                  <a:srgbClr val="004D99"/>
                </a:solidFill>
                <a:latin typeface="Calibri"/>
                <a:ea typeface="+mj-ea"/>
              </a:rPr>
              <a:t>ОТРАСЛИ ЭКОНОМИКИ,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ОКАЗАВШИЕСЯ В ЗОНЕ РИСКА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4537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>
                <a:solidFill>
                  <a:srgbClr val="F58220"/>
                </a:solidFill>
                <a:latin typeface="Calibri"/>
              </a:rPr>
              <a:t>УСТОЙЧИВОЕ РАЗВИТИЕ</a:t>
            </a:r>
          </a:p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libri"/>
              </a:rPr>
              <a:t>ПЛАН АНТИКРИЗИСНЫХ МЕР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1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80EFBE2-0A7B-4494-ADE7-B464E029AA2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924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F298443-5B55-4A0B-B4F4-AD509F48F22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89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3078FB3-D35C-4224-91CE-7D458350AA6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664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CA1B379-9D54-44C2-8F0B-C4D6803591E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5273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2C247C7-A503-478B-9631-5C683AAA74F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854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3F540A8-0798-410A-A1FC-1ED3BDD56D6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51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C4631BD-CAE3-465E-8659-48E0564EE03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345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F8699CC-5533-4AB2-A60B-0231C43B5B6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2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99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7157D95-0FA1-4649-B0BE-8E63755EE4C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608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BFE64A0-AF7B-43E4-B079-000D28140E4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43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DB81D4B-B460-4599-9E91-B44CDF0D31F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758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8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0221B8-CC13-4BD2-903A-88FA0E4342C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416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ДИАЛОГ</a:t>
            </a:r>
            <a:endParaRPr lang="en-US" sz="5400" dirty="0">
              <a:solidFill>
                <a:schemeClr val="accent2"/>
              </a:solidFill>
              <a:latin typeface="+mn-lt"/>
            </a:endParaRPr>
          </a:p>
          <a:p>
            <a:r>
              <a:rPr lang="ru-RU" sz="5400" dirty="0">
                <a:solidFill>
                  <a:schemeClr val="accent2"/>
                </a:solidFill>
                <a:latin typeface="+mn-lt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77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субъектов МСП</a:t>
            </a:r>
          </a:p>
          <a:p>
            <a:r>
              <a:rPr lang="ru-RU" dirty="0"/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Среднемесячная заработная плата, </a:t>
            </a:r>
            <a:r>
              <a:rPr lang="ru-RU" dirty="0"/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Ввод жилья на душу населения, </a:t>
            </a:r>
            <a:r>
              <a:rPr lang="ru-RU" dirty="0"/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Миграционный прирост/убыль населения, </a:t>
            </a:r>
          </a:p>
          <a:p>
            <a:r>
              <a:rPr lang="ru-RU" dirty="0"/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1771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  <a:ea typeface="+mj-ea"/>
                <a:cs typeface="+mj-cs"/>
              </a:rPr>
              <a:t>ОСНОВНЫЕ ПОКАЗАТЕЛИ</a:t>
            </a:r>
          </a:p>
          <a:p>
            <a:r>
              <a:rPr lang="ru-RU" b="1" dirty="0">
                <a:solidFill>
                  <a:schemeClr val="bg1"/>
                </a:solidFill>
                <a:ea typeface="+mj-ea"/>
                <a:cs typeface="+mj-cs"/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schemeClr val="bg1"/>
                </a:solidFill>
                <a:ea typeface="+mj-ea"/>
                <a:cs typeface="+mj-cs"/>
              </a:rPr>
              <a:t>на отчетную дату 30.09.2022 г. и в динамике</a:t>
            </a:r>
          </a:p>
          <a:p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Инвестиции 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/>
              <a:t>на душу населения, </a:t>
            </a:r>
            <a:r>
              <a:rPr lang="ru-RU" dirty="0"/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/>
              <a:t>Налоговый поступления в местный бюджет,</a:t>
            </a:r>
            <a:r>
              <a:rPr lang="ru-RU" b="1" baseline="0" dirty="0"/>
              <a:t> </a:t>
            </a:r>
            <a:r>
              <a:rPr lang="ru-RU" dirty="0"/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6022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1373019950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ВСЕГО ДОХОДОВ </a:t>
            </a:r>
            <a:endParaRPr lang="ru-RU" dirty="0"/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+mn-lt"/>
              </a:rPr>
              <a:t>КОНСОЛИДИРОВАННЫЙ БЮДЖЕТ</a:t>
            </a:r>
            <a:br>
              <a:rPr lang="ru-RU" sz="2800" b="1" dirty="0">
                <a:latin typeface="+mn-lt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</a:rPr>
              <a:t>В 2019-2022 ГГ., В МЛН.РУБ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058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98719137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  <a:latin typeface="+mn-lt"/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9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74686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258262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5224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2022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sz="1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270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14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lvl="0" algn="just">
              <a:defRPr/>
            </a:pPr>
            <a:r>
              <a:rPr lang="ru-RU" sz="3000" b="1" dirty="0">
                <a:solidFill>
                  <a:schemeClr val="bg1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schemeClr val="bg1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5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ПРЕДЛАГАЕМЫЕ</a:t>
            </a:r>
          </a:p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ИНФРАСТРУКТУРНЫЕ</a:t>
            </a:r>
            <a:r>
              <a:rPr lang="ru-RU" sz="3000" b="1" baseline="0" dirty="0">
                <a:solidFill>
                  <a:schemeClr val="bg1"/>
                </a:solidFill>
                <a:ea typeface="+mj-ea"/>
                <a:cs typeface="+mj-cs"/>
              </a:rPr>
              <a:t> ОБЪЕКТЫ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для посещения федеральными </a:t>
            </a:r>
          </a:p>
          <a:p>
            <a:r>
              <a:rPr lang="ru-RU" sz="2000" b="1" baseline="0" dirty="0">
                <a:solidFill>
                  <a:schemeClr val="bg1"/>
                </a:solidFill>
                <a:ea typeface="+mj-ea"/>
                <a:cs typeface="+mj-cs"/>
              </a:rPr>
              <a:t>должностными лицами</a:t>
            </a:r>
            <a:endParaRPr lang="ru-RU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 дополнение к данному слайду будет заполнен </a:t>
            </a:r>
            <a:r>
              <a:rPr lang="en-US" sz="1400" dirty="0"/>
              <a:t>Excel-</a:t>
            </a:r>
            <a:r>
              <a:rPr lang="ru-RU" sz="1400" dirty="0"/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51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chemeClr val="accent6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275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ВЗАИМОДЕЙСТВИЕ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С НАСЕЛЕНИЕМ</a:t>
            </a: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ЧЕРЕЗ СОЦИАЛЬНЫЕ СЕТИ В 2022 Г.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Официальная </a:t>
            </a:r>
          </a:p>
          <a:p>
            <a:pPr algn="ctr"/>
            <a:r>
              <a:rPr lang="ru-RU" sz="1400" dirty="0"/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10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0565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37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a typeface="+mj-ea"/>
                <a:cs typeface="+mj-cs"/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6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+mn-lt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2159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+mn-lt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2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  <a:ea typeface="+mj-ea"/>
                <a:cs typeface="+mj-cs"/>
              </a:rPr>
              <a:t>АНАЛИЗ ВОВЛЕЧЕННОСТИ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25 – 31.07.2022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4397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+mn-lt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634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сиание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 userDrawn="1"/>
        </p:nvSpPr>
        <p:spPr>
          <a:xfrm>
            <a:off x="-79013" y="-12700"/>
            <a:ext cx="10222440" cy="1830648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feld 68"/>
          <p:cNvSpPr txBox="1"/>
          <p:nvPr userDrawn="1"/>
        </p:nvSpPr>
        <p:spPr>
          <a:xfrm>
            <a:off x="571446" y="1938962"/>
            <a:ext cx="50003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F58220"/>
                </a:solidFill>
                <a:latin typeface="Calibri"/>
                <a:cs typeface="Arial" charset="0"/>
              </a:rPr>
              <a:t>ОСНОВНЫЕ ЗАДАЧИ В РАМКАХ ПРОЕКТА</a:t>
            </a:r>
            <a:endParaRPr lang="en-US" sz="2000" b="1" kern="0" dirty="0">
              <a:solidFill>
                <a:srgbClr val="F58220"/>
              </a:solidFill>
              <a:latin typeface="Calibri"/>
              <a:cs typeface="Arial" charset="0"/>
            </a:endParaRPr>
          </a:p>
        </p:txBody>
      </p:sp>
      <p:sp>
        <p:nvSpPr>
          <p:cNvPr id="7" name="Textfeld 68"/>
          <p:cNvSpPr txBox="1"/>
          <p:nvPr userDrawn="1"/>
        </p:nvSpPr>
        <p:spPr>
          <a:xfrm>
            <a:off x="571447" y="3737057"/>
            <a:ext cx="17518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solidFill>
                  <a:srgbClr val="004D99"/>
                </a:solidFill>
                <a:latin typeface="Calibri"/>
                <a:cs typeface="Arial" charset="0"/>
              </a:rPr>
              <a:t>РИСКИ</a:t>
            </a:r>
            <a:endParaRPr lang="en-US" sz="2000" b="1" kern="0" dirty="0">
              <a:solidFill>
                <a:srgbClr val="004D99"/>
              </a:solidFill>
              <a:latin typeface="Calibri"/>
              <a:cs typeface="Arial" charset="0"/>
            </a:endParaRPr>
          </a:p>
        </p:txBody>
      </p:sp>
      <p:sp>
        <p:nvSpPr>
          <p:cNvPr id="9" name="Textfeld 68"/>
          <p:cNvSpPr txBox="1"/>
          <p:nvPr userDrawn="1"/>
        </p:nvSpPr>
        <p:spPr>
          <a:xfrm>
            <a:off x="572088" y="5037990"/>
            <a:ext cx="34141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5E9531"/>
              </a:buClr>
              <a:defRPr/>
            </a:pPr>
            <a:r>
              <a:rPr lang="ru-RU" sz="2000" b="1" kern="0" dirty="0">
                <a:latin typeface="Calibri"/>
                <a:cs typeface="Arial" charset="0"/>
              </a:rPr>
              <a:t>ОСНОВНЫЕ ВЕХИ ПРОЕКТА</a:t>
            </a:r>
            <a:endParaRPr lang="en-US" sz="2000" b="1" kern="0" dirty="0">
              <a:latin typeface="Calibri"/>
              <a:cs typeface="Arial" charset="0"/>
            </a:endParaRPr>
          </a:p>
        </p:txBody>
      </p:sp>
      <p:cxnSp>
        <p:nvCxnSpPr>
          <p:cNvPr id="45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42538" y="2056278"/>
            <a:ext cx="3420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1427349" y="3887460"/>
            <a:ext cx="7128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единительная линия 49"/>
          <p:cNvCxnSpPr/>
          <p:nvPr userDrawn="1"/>
        </p:nvCxnSpPr>
        <p:spPr>
          <a:xfrm>
            <a:off x="8559800" y="498375"/>
            <a:ext cx="0" cy="6372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3">
            <a:extLst>
              <a:ext uri="{FF2B5EF4-FFF2-40B4-BE49-F238E27FC236}">
                <a16:creationId xmlns:a16="http://schemas.microsoft.com/office/drawing/2014/main" id="{A925CACB-4FBA-4682-98FC-9C908BD617AE}"/>
              </a:ext>
            </a:extLst>
          </p:cNvPr>
          <p:cNvCxnSpPr>
            <a:cxnSpLocks/>
          </p:cNvCxnSpPr>
          <p:nvPr userDrawn="1"/>
        </p:nvCxnSpPr>
        <p:spPr>
          <a:xfrm>
            <a:off x="3635678" y="5166182"/>
            <a:ext cx="4932000" cy="0"/>
          </a:xfrm>
          <a:prstGeom prst="line">
            <a:avLst/>
          </a:prstGeom>
          <a:noFill/>
          <a:ln w="12700">
            <a:solidFill>
              <a:srgbClr val="004D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" name="Группа 58"/>
          <p:cNvGrpSpPr/>
          <p:nvPr userDrawn="1"/>
        </p:nvGrpSpPr>
        <p:grpSpPr>
          <a:xfrm rot="16200000">
            <a:off x="10772349" y="-133323"/>
            <a:ext cx="1115791" cy="1534498"/>
            <a:chOff x="9947483" y="4415456"/>
            <a:chExt cx="1929827" cy="208863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Прямоугольник 65"/>
          <p:cNvSpPr/>
          <p:nvPr userDrawn="1"/>
        </p:nvSpPr>
        <p:spPr>
          <a:xfrm>
            <a:off x="323144" y="1424913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6004" y="117821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68" name="Шестиугольник 67"/>
          <p:cNvSpPr/>
          <p:nvPr userDrawn="1"/>
        </p:nvSpPr>
        <p:spPr>
          <a:xfrm rot="5400000">
            <a:off x="10543896" y="6529882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16174" y="659670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40764" y="629457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7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0424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ы от проектов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ПЛАНИРУЕМЫЕ ЭФФЕКТЫ</a:t>
            </a:r>
          </a:p>
          <a:p>
            <a:r>
              <a:rPr lang="ru-RU" sz="2000" b="1" dirty="0">
                <a:latin typeface="+mn-lt"/>
              </a:rPr>
              <a:t>ОТ КЛЮЧЕВЫХ ПРОЕКТОВ НА 2023 Г. 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968765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2929320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3993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того финансиро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83456" y="0"/>
            <a:ext cx="4458301" cy="6864425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550392" y="5970302"/>
            <a:ext cx="1210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МЕСТНЫЙ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434091" y="2683179"/>
            <a:ext cx="173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ФЕДЕРАЛЬНЫЙ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66810" y="4330139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РЕГИОНАЛЬНЫЙ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0915299" y="9299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2817621" y="-4915"/>
            <a:ext cx="1719942" cy="6952797"/>
          </a:xfrm>
          <a:custGeom>
            <a:avLst/>
            <a:gdLst>
              <a:gd name="connsiteX0" fmla="*/ 0 w 1567542"/>
              <a:gd name="connsiteY0" fmla="*/ 43542 h 7024914"/>
              <a:gd name="connsiteX1" fmla="*/ 1538514 w 1567542"/>
              <a:gd name="connsiteY1" fmla="*/ 7024914 h 7024914"/>
              <a:gd name="connsiteX2" fmla="*/ 1567542 w 1567542"/>
              <a:gd name="connsiteY2" fmla="*/ 0 h 7024914"/>
              <a:gd name="connsiteX3" fmla="*/ 0 w 1567542"/>
              <a:gd name="connsiteY3" fmla="*/ 43542 h 7024914"/>
              <a:gd name="connsiteX0" fmla="*/ 0 w 1605642"/>
              <a:gd name="connsiteY0" fmla="*/ 0 h 6981372"/>
              <a:gd name="connsiteX1" fmla="*/ 1538514 w 1605642"/>
              <a:gd name="connsiteY1" fmla="*/ 6981372 h 6981372"/>
              <a:gd name="connsiteX2" fmla="*/ 1605642 w 1605642"/>
              <a:gd name="connsiteY2" fmla="*/ 19958 h 6981372"/>
              <a:gd name="connsiteX3" fmla="*/ 0 w 1605642"/>
              <a:gd name="connsiteY3" fmla="*/ 0 h 6981372"/>
              <a:gd name="connsiteX0" fmla="*/ 0 w 1643742"/>
              <a:gd name="connsiteY0" fmla="*/ 8617 h 6961414"/>
              <a:gd name="connsiteX1" fmla="*/ 1576614 w 1643742"/>
              <a:gd name="connsiteY1" fmla="*/ 6961414 h 6961414"/>
              <a:gd name="connsiteX2" fmla="*/ 1643742 w 1643742"/>
              <a:gd name="connsiteY2" fmla="*/ 0 h 6961414"/>
              <a:gd name="connsiteX3" fmla="*/ 0 w 1643742"/>
              <a:gd name="connsiteY3" fmla="*/ 8617 h 6961414"/>
              <a:gd name="connsiteX0" fmla="*/ 0 w 1691367"/>
              <a:gd name="connsiteY0" fmla="*/ 0 h 6952797"/>
              <a:gd name="connsiteX1" fmla="*/ 1576614 w 1691367"/>
              <a:gd name="connsiteY1" fmla="*/ 6952797 h 6952797"/>
              <a:gd name="connsiteX2" fmla="*/ 1691367 w 1691367"/>
              <a:gd name="connsiteY2" fmla="*/ 908 h 6952797"/>
              <a:gd name="connsiteX3" fmla="*/ 0 w 1691367"/>
              <a:gd name="connsiteY3" fmla="*/ 0 h 6952797"/>
              <a:gd name="connsiteX0" fmla="*/ 0 w 1700892"/>
              <a:gd name="connsiteY0" fmla="*/ 0 h 6952797"/>
              <a:gd name="connsiteX1" fmla="*/ 1576614 w 1700892"/>
              <a:gd name="connsiteY1" fmla="*/ 6952797 h 6952797"/>
              <a:gd name="connsiteX2" fmla="*/ 1700892 w 1700892"/>
              <a:gd name="connsiteY2" fmla="*/ 29483 h 6952797"/>
              <a:gd name="connsiteX3" fmla="*/ 0 w 1700892"/>
              <a:gd name="connsiteY3" fmla="*/ 0 h 6952797"/>
              <a:gd name="connsiteX0" fmla="*/ 0 w 1719942"/>
              <a:gd name="connsiteY0" fmla="*/ 0 h 6952797"/>
              <a:gd name="connsiteX1" fmla="*/ 1576614 w 1719942"/>
              <a:gd name="connsiteY1" fmla="*/ 6952797 h 6952797"/>
              <a:gd name="connsiteX2" fmla="*/ 1719942 w 1719942"/>
              <a:gd name="connsiteY2" fmla="*/ 908 h 6952797"/>
              <a:gd name="connsiteX3" fmla="*/ 0 w 1719942"/>
              <a:gd name="connsiteY3" fmla="*/ 0 h 695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942" h="6952797">
                <a:moveTo>
                  <a:pt x="0" y="0"/>
                </a:moveTo>
                <a:lnTo>
                  <a:pt x="1576614" y="6952797"/>
                </a:lnTo>
                <a:lnTo>
                  <a:pt x="1719942" y="9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4134607" y="530884"/>
            <a:ext cx="701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58220"/>
                </a:solidFill>
              </a:rPr>
              <a:t>ИСТОЧНИКИ ФИНАНСИРОВАНИЯ ПРОЕКТОВ </a:t>
            </a:r>
          </a:p>
          <a:p>
            <a:r>
              <a:rPr lang="ru-RU" sz="2000" b="1" dirty="0"/>
              <a:t>ИТОГО ПО ВСЕМ ПРОЕКТАМ</a:t>
            </a:r>
          </a:p>
        </p:txBody>
      </p:sp>
      <p:sp>
        <p:nvSpPr>
          <p:cNvPr id="15" name="Фигура, имеющая форму буквы L 14"/>
          <p:cNvSpPr/>
          <p:nvPr userDrawn="1"/>
        </p:nvSpPr>
        <p:spPr>
          <a:xfrm rot="16200000" flipV="1">
            <a:off x="3909966" y="133615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5669">
            <a:off x="195941" y="-216000"/>
            <a:ext cx="3659269" cy="743218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>
            <a:off x="4021551" y="2085975"/>
            <a:ext cx="1045749" cy="4105275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>
            <a:off x="4222892" y="2883234"/>
            <a:ext cx="1296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4646833" y="4540151"/>
            <a:ext cx="1404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 userDrawn="1"/>
        </p:nvCxnSpPr>
        <p:spPr>
          <a:xfrm>
            <a:off x="5067300" y="6197068"/>
            <a:ext cx="1548000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 userDrawn="1"/>
        </p:nvGrpSpPr>
        <p:grpSpPr>
          <a:xfrm>
            <a:off x="10331743" y="5274879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 userDrawn="1"/>
        </p:nvSpPr>
        <p:spPr>
          <a:xfrm>
            <a:off x="11660170" y="499771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884760" y="469558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 userDrawn="1"/>
        </p:nvSpPr>
        <p:spPr>
          <a:xfrm rot="5400000">
            <a:off x="11883898" y="-132126"/>
            <a:ext cx="501368" cy="46317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4016206" y="653049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703384" y="617303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578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ные про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>
            <a:off x="-62705" y="-57598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 userDrawn="1"/>
        </p:nvSpPr>
        <p:spPr>
          <a:xfrm rot="5400000" flipV="1">
            <a:off x="6853438" y="9053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309541" y="277672"/>
            <a:ext cx="6070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4D99"/>
                </a:solidFill>
              </a:rPr>
              <a:t>ПЕРСПЕКТИВНЫЕ ПРОЕКТЫ</a:t>
            </a:r>
          </a:p>
          <a:p>
            <a:r>
              <a:rPr lang="ru-RU" sz="2000" b="1" dirty="0"/>
              <a:t>В СЛУЧАЕ ДОПОЛНИТЕЛЬНОГО ФИНАНСИРОВАНИЯ</a:t>
            </a: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837915" y="8663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rot="5400000">
            <a:off x="86582" y="5261527"/>
            <a:ext cx="1578198" cy="1531906"/>
            <a:chOff x="9947483" y="4415456"/>
            <a:chExt cx="1929827" cy="208863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Шестиугольник 29"/>
          <p:cNvSpPr/>
          <p:nvPr userDrawn="1"/>
        </p:nvSpPr>
        <p:spPr>
          <a:xfrm rot="5400000">
            <a:off x="7651647" y="-27667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951210" y="1555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2925" y="528164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81734" y="493354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213299" y="1842844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8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6043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ы/конкур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0" y="4833256"/>
            <a:ext cx="12192000" cy="2024744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9023750" y="1692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3057003" y="84181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3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 userDrawn="1"/>
        </p:nvSpPr>
        <p:spPr>
          <a:xfrm>
            <a:off x="3153924" y="91510"/>
            <a:ext cx="6126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D99"/>
                </a:solidFill>
              </a:rPr>
              <a:t>УЧАСТИЕ И ПОБЕДЫ 2022 г. 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в региональных, федеральных проектах/конкурсах</a:t>
            </a:r>
          </a:p>
          <a:p>
            <a:pPr algn="ctr"/>
            <a:r>
              <a:rPr lang="ru-RU" sz="2000" b="1" dirty="0">
                <a:solidFill>
                  <a:srgbClr val="004D99"/>
                </a:solidFill>
              </a:rPr>
              <a:t>(с получением грантов)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6618" y="1353467"/>
            <a:ext cx="2523567" cy="4521508"/>
          </a:xfrm>
          <a:prstGeom prst="rect">
            <a:avLst/>
          </a:prstGeom>
        </p:spPr>
      </p:pic>
      <p:grpSp>
        <p:nvGrpSpPr>
          <p:cNvPr id="27" name="Группа 26"/>
          <p:cNvGrpSpPr/>
          <p:nvPr userDrawn="1"/>
        </p:nvGrpSpPr>
        <p:grpSpPr>
          <a:xfrm>
            <a:off x="10426993" y="5281944"/>
            <a:ext cx="1578198" cy="1531906"/>
            <a:chOff x="9947483" y="4415456"/>
            <a:chExt cx="1929827" cy="208863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 userDrawn="1"/>
        </p:nvSpPr>
        <p:spPr>
          <a:xfrm>
            <a:off x="11628420" y="4979377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53010" y="4677245"/>
            <a:ext cx="164760" cy="164760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498442" y="4929524"/>
            <a:ext cx="549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</a:rPr>
              <a:t>Планируемые к участию в 2023 г. проекты/конкурсы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4121656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стиугольник 26"/>
          <p:cNvSpPr/>
          <p:nvPr userDrawn="1"/>
        </p:nvSpPr>
        <p:spPr>
          <a:xfrm rot="5400000">
            <a:off x="1216194" y="90900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ПРЕДЛОЖЕНИЯ</a:t>
            </a:r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 ПО </a:t>
            </a:r>
          </a:p>
          <a:p>
            <a:r>
              <a:rPr lang="ru-RU" sz="2800" b="1" baseline="0" dirty="0">
                <a:solidFill>
                  <a:srgbClr val="F58220"/>
                </a:solidFill>
                <a:latin typeface="+mn-lt"/>
                <a:ea typeface="+mj-ea"/>
                <a:cs typeface="+mj-cs"/>
              </a:rPr>
              <a:t>ОПТИМИЗАЦИИ БЮДЖЕТА</a:t>
            </a:r>
            <a:endParaRPr lang="ru-RU" sz="2800" b="1" dirty="0">
              <a:solidFill>
                <a:srgbClr val="F5822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70880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11" y1="50833" x2="20889" y2="42833"/>
                        <a14:foregroundMark x1="3556" y1="51333" x2="11667" y2="69500"/>
                        <a14:foregroundMark x1="10667" y1="66667" x2="7333" y2="75167"/>
                        <a14:foregroundMark x1="15000" y1="76500" x2="25444" y2="95500"/>
                        <a14:foregroundMark x1="25667" y1="94833" x2="53111" y2="80167"/>
                        <a14:foregroundMark x1="86444" y1="82500" x2="97222" y2="83833"/>
                        <a14:foregroundMark x1="88000" y1="39000" x2="91111" y2="39667"/>
                        <a14:foregroundMark x1="90889" y1="41000" x2="97111" y2="83500"/>
                        <a14:foregroundMark x1="46444" y1="33167" x2="64556" y2="25500"/>
                        <a14:foregroundMark x1="64667" y1="25667" x2="70778" y2="31667"/>
                        <a14:foregroundMark x1="21778" y1="34167" x2="29000" y2="34667"/>
                        <a14:foregroundMark x1="21222" y1="34833" x2="19000" y2="44333"/>
                        <a14:foregroundMark x1="21222" y1="38167" x2="19333" y2="43833"/>
                        <a14:foregroundMark x1="18667" y1="44667" x2="19778" y2="38667"/>
                        <a14:foregroundMark x1="17889" y1="45000" x2="21667" y2="34500"/>
                        <a14:backgroundMark x1="93778" y1="56833" x2="98000" y2="54000"/>
                        <a14:backgroundMark x1="93889" y1="57833" x2="98556" y2="86667"/>
                        <a14:backgroundMark x1="92778" y1="49833" x2="94444" y2="59333"/>
                        <a14:backgroundMark x1="92667" y1="51000" x2="94556" y2="60500"/>
                        <a14:backgroundMark x1="14556" y1="44500" x2="19222" y2="41667"/>
                        <a14:backgroundMark x1="19333" y1="40000" x2="21444" y2="32667"/>
                        <a14:backgroundMark x1="14444" y1="45167" x2="19222" y2="42833"/>
                        <a14:backgroundMark x1="26000" y1="33667" x2="26889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78" y="2862385"/>
            <a:ext cx="5993422" cy="3995615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7626086">
            <a:off x="7215686" y="4514100"/>
            <a:ext cx="307650" cy="75226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 userDrawn="1"/>
        </p:nvSpPr>
        <p:spPr>
          <a:xfrm>
            <a:off x="1330580" y="1015631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РЕГИОНАЛЬНЫЙ</a:t>
            </a:r>
            <a:r>
              <a:rPr lang="ru-RU" sz="2000" b="1" baseline="0" dirty="0">
                <a:solidFill>
                  <a:srgbClr val="004D99"/>
                </a:solidFill>
                <a:latin typeface="+mn-lt"/>
              </a:rPr>
              <a:t> </a:t>
            </a:r>
            <a:endParaRPr lang="ru-RU" sz="2000" b="1" dirty="0">
              <a:solidFill>
                <a:srgbClr val="004D9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444326"/>
            <a:ext cx="708212" cy="708212"/>
          </a:xfrm>
          <a:prstGeom prst="rect">
            <a:avLst/>
          </a:prstGeom>
        </p:spPr>
      </p:pic>
      <p:sp>
        <p:nvSpPr>
          <p:cNvPr id="30" name="Шестиугольник 29"/>
          <p:cNvSpPr/>
          <p:nvPr userDrawn="1"/>
        </p:nvSpPr>
        <p:spPr>
          <a:xfrm rot="5400000">
            <a:off x="1216194" y="3972072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0580" y="4078701"/>
            <a:ext cx="132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  <a:latin typeface="+mn-lt"/>
              </a:rPr>
              <a:t>МЕСТНЫЙ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45" y="3507396"/>
            <a:ext cx="708212" cy="708212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1624146" y="84829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624146" y="38855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4D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₽</a:t>
            </a:r>
            <a:endParaRPr lang="ru-RU" sz="1400" b="1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43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расли в зоне р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296046" y="1028952"/>
            <a:ext cx="4234154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  <a:ea typeface="+mj-ea"/>
                <a:cs typeface="+mj-cs"/>
              </a:rPr>
              <a:t>ОТРАСЛИ ЭКОНОМИКИ,</a:t>
            </a:r>
            <a:endParaRPr lang="ru-RU" sz="3000" b="1" baseline="0" dirty="0">
              <a:solidFill>
                <a:srgbClr val="004D99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baseline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ОКАЗАВШИЕСЯ В ЗОНЕ РИСКА</a:t>
            </a:r>
            <a:endParaRPr lang="ru-RU" sz="2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175488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2823944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120477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14" y="1545967"/>
            <a:ext cx="4991797" cy="5420481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4080290" y="3480499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3140" y="4303410"/>
            <a:ext cx="662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3988850" y="507285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3977766" y="5804373"/>
            <a:ext cx="61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4D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</a:p>
        </p:txBody>
      </p:sp>
      <p:sp>
        <p:nvSpPr>
          <p:cNvPr id="50" name="Шестиугольник 49"/>
          <p:cNvSpPr/>
          <p:nvPr userDrawn="1"/>
        </p:nvSpPr>
        <p:spPr>
          <a:xfrm rot="5400000">
            <a:off x="5247433" y="61936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 userDrawn="1"/>
        </p:nvSpPr>
        <p:spPr>
          <a:xfrm rot="5400000">
            <a:off x="5247433" y="3481836"/>
            <a:ext cx="316800" cy="28800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3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7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атус по проектам и задачам 2021г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-24392"/>
            <a:ext cx="3887494" cy="6882392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51272"/>
            <a:ext cx="3712737" cy="4506728"/>
          </a:xfrm>
          <a:prstGeom prst="rect">
            <a:avLst/>
          </a:prstGeom>
          <a:effectLst>
            <a:outerShdw blurRad="520700" dist="139700" dir="39000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12738" y="-24392"/>
            <a:ext cx="944226" cy="702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3712738" y="3147461"/>
            <a:ext cx="8479262" cy="3710539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157317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/>
        </p:nvSpPr>
        <p:spPr>
          <a:xfrm>
            <a:off x="348957" y="1633598"/>
            <a:ext cx="7077075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004D99"/>
                </a:solidFill>
                <a:latin typeface="+mn-lt"/>
              </a:rPr>
              <a:t>ПЛАНЫ НА 2022 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atin typeface="+mn-lt"/>
              </a:rPr>
              <a:t>СТАТУС</a:t>
            </a:r>
          </a:p>
          <a:p>
            <a:pPr algn="l"/>
            <a:endParaRPr lang="ru-RU" sz="3000" b="1" dirty="0">
              <a:solidFill>
                <a:srgbClr val="F58220"/>
              </a:solidFill>
              <a:latin typeface="+mn-lt"/>
            </a:endParaRPr>
          </a:p>
        </p:txBody>
      </p:sp>
      <p:sp>
        <p:nvSpPr>
          <p:cNvPr id="34" name="Фигура, имеющая форму буквы L 33"/>
          <p:cNvSpPr/>
          <p:nvPr/>
        </p:nvSpPr>
        <p:spPr>
          <a:xfrm rot="5400000" flipV="1">
            <a:off x="3135394" y="68307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2" name="Фигура, имеющая форму буквы L 41"/>
          <p:cNvSpPr/>
          <p:nvPr/>
        </p:nvSpPr>
        <p:spPr>
          <a:xfrm rot="16200000" flipV="1">
            <a:off x="230015" y="152493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9902" y="1004537"/>
            <a:ext cx="125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ПРОЕКТЫ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2540" y="1952880"/>
            <a:ext cx="13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7A39"/>
                </a:solidFill>
              </a:rPr>
              <a:t>Выполнено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50700" y="1005687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ЗАДАЧИ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32" y="860348"/>
            <a:ext cx="565607" cy="56560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14" y="864775"/>
            <a:ext cx="590649" cy="601505"/>
          </a:xfrm>
          <a:prstGeom prst="rect">
            <a:avLst/>
          </a:prstGeom>
        </p:spPr>
      </p:pic>
      <p:sp>
        <p:nvSpPr>
          <p:cNvPr id="66" name="TextBox 65"/>
          <p:cNvSpPr txBox="1"/>
          <p:nvPr userDrawn="1"/>
        </p:nvSpPr>
        <p:spPr>
          <a:xfrm>
            <a:off x="4224573" y="3629004"/>
            <a:ext cx="359156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b="1" dirty="0">
                <a:solidFill>
                  <a:schemeClr val="bg1"/>
                </a:solidFill>
              </a:rPr>
              <a:t>ПРИЧИНЫ </a:t>
            </a:r>
          </a:p>
          <a:p>
            <a:pPr>
              <a:lnSpc>
                <a:spcPts val="1700"/>
              </a:lnSpc>
            </a:pPr>
            <a:r>
              <a:rPr lang="ru-RU" sz="1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невыполненных проектов / задач</a:t>
            </a:r>
          </a:p>
        </p:txBody>
      </p:sp>
      <p:grpSp>
        <p:nvGrpSpPr>
          <p:cNvPr id="67" name="Группа 66"/>
          <p:cNvGrpSpPr/>
          <p:nvPr userDrawn="1"/>
        </p:nvGrpSpPr>
        <p:grpSpPr>
          <a:xfrm>
            <a:off x="10529236" y="5269339"/>
            <a:ext cx="1578198" cy="1531906"/>
            <a:chOff x="9947483" y="4415456"/>
            <a:chExt cx="1929827" cy="2088630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 userDrawn="1"/>
        </p:nvGrpSpPr>
        <p:grpSpPr>
          <a:xfrm rot="10800000">
            <a:off x="3876680" y="3308250"/>
            <a:ext cx="1578198" cy="1531906"/>
            <a:chOff x="9947483" y="4415456"/>
            <a:chExt cx="1929827" cy="208863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Шестиугольник 80"/>
          <p:cNvSpPr/>
          <p:nvPr userDrawn="1"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8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41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2706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217647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УСТОЙЧИВОЕ РАЗВИТИЕ</a:t>
            </a: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ПЛАН</a:t>
            </a:r>
            <a:r>
              <a:rPr lang="ru-RU" sz="2000" b="1" baseline="0" dirty="0">
                <a:solidFill>
                  <a:schemeClr val="bg1"/>
                </a:solidFill>
                <a:latin typeface="+mn-lt"/>
              </a:rPr>
              <a:t> АНТИКРИЗИСНЫХ МЕР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699136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59753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800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Антикризисные ме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8341128" y="2850178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-1" y="0"/>
            <a:ext cx="12203151" cy="18923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1991396" y="641265"/>
            <a:ext cx="8209209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F58220"/>
                </a:solidFill>
                <a:latin typeface="+mn-lt"/>
              </a:rPr>
              <a:t>РАБОТА</a:t>
            </a:r>
            <a:r>
              <a:rPr lang="ru-RU" sz="3000" b="1" baseline="0" dirty="0">
                <a:solidFill>
                  <a:srgbClr val="F58220"/>
                </a:solidFill>
                <a:latin typeface="+mn-lt"/>
              </a:rPr>
              <a:t> С ВЫНУЖДЕННЫМИ ПЕРЕСЕЛЕНЦАМИ</a:t>
            </a:r>
            <a:endParaRPr lang="ru-RU" sz="3000" b="1" dirty="0">
              <a:solidFill>
                <a:srgbClr val="F58220"/>
              </a:solidFill>
              <a:latin typeface="+mn-lt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МЕРОПРИЯТИЯ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9892938" y="2296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178566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761" y="2271304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8487000" y="2867543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1880014" y="2650887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025886" y="2668252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 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2152698" y="2033854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 userDrawn="1"/>
        </p:nvSpPr>
        <p:spPr>
          <a:xfrm flipH="1">
            <a:off x="2423997" y="2139708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02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56" y="-12701"/>
            <a:ext cx="12191999" cy="6885451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D99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741;p18"/>
          <p:cNvSpPr txBox="1">
            <a:spLocks/>
          </p:cNvSpPr>
          <p:nvPr userDrawn="1"/>
        </p:nvSpPr>
        <p:spPr>
          <a:xfrm>
            <a:off x="1211195" y="1573773"/>
            <a:ext cx="3597622" cy="1546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F58220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ED7D31"/>
                </a:solidFill>
                <a:latin typeface="Calibri"/>
              </a:rPr>
              <a:t>ДИАЛОГ</a:t>
            </a:r>
            <a:endParaRPr lang="en-US" sz="5400" dirty="0">
              <a:solidFill>
                <a:srgbClr val="ED7D31"/>
              </a:solidFill>
              <a:latin typeface="Calibri"/>
            </a:endParaRPr>
          </a:p>
          <a:p>
            <a:r>
              <a:rPr lang="ru-RU" sz="5400" dirty="0">
                <a:solidFill>
                  <a:srgbClr val="ED7D31"/>
                </a:solidFill>
                <a:latin typeface="Calibri"/>
              </a:rPr>
              <a:t>РАЗВИТИЯ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949111" y="28174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4264015" y="141164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1395433" y="3487866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0" y="5062898"/>
            <a:ext cx="819225" cy="0"/>
          </a:xfrm>
          <a:prstGeom prst="line">
            <a:avLst/>
          </a:prstGeom>
          <a:ln w="22225">
            <a:solidFill>
              <a:srgbClr val="F5822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 userDrawn="1"/>
        </p:nvSpPr>
        <p:spPr>
          <a:xfrm>
            <a:off x="8220304" y="197036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Шестиугольник 15"/>
          <p:cNvSpPr/>
          <p:nvPr userDrawn="1"/>
        </p:nvSpPr>
        <p:spPr>
          <a:xfrm rot="5400000">
            <a:off x="11280415" y="1848418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Шестиугольник 16"/>
          <p:cNvSpPr/>
          <p:nvPr userDrawn="1"/>
        </p:nvSpPr>
        <p:spPr>
          <a:xfrm rot="5400000">
            <a:off x="1905683" y="6744024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7232" y="542405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21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153049" y="20020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/>
          <p:cNvSpPr/>
          <p:nvPr userDrawn="1"/>
        </p:nvSpPr>
        <p:spPr>
          <a:xfrm rot="5400000">
            <a:off x="3125358" y="416510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3241079" y="3797547"/>
            <a:ext cx="674441" cy="674441"/>
            <a:chOff x="3190279" y="3797547"/>
            <a:chExt cx="674441" cy="67444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190279" y="3797547"/>
              <a:ext cx="674441" cy="674441"/>
              <a:chOff x="3190279" y="3797547"/>
              <a:chExt cx="674441" cy="67444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279" y="3797547"/>
                <a:ext cx="674441" cy="674441"/>
              </a:xfrm>
              <a:prstGeom prst="rect">
                <a:avLst/>
              </a:prstGeom>
            </p:spPr>
          </p:pic>
          <p:sp>
            <p:nvSpPr>
              <p:cNvPr id="29" name="Овал 28"/>
              <p:cNvSpPr/>
              <p:nvPr/>
            </p:nvSpPr>
            <p:spPr>
              <a:xfrm>
                <a:off x="3492019" y="4044664"/>
                <a:ext cx="140437" cy="200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414580" y="3924252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prstClr val="white"/>
                </a:solidFill>
              </a:rPr>
              <a:t>на отчетную дату 30.09.2022 г. и в динамике</a:t>
            </a:r>
          </a:p>
          <a:p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47768"/>
            <a:ext cx="3588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Количество субъектов МСП</a:t>
            </a:r>
          </a:p>
          <a:p>
            <a:r>
              <a:rPr lang="ru-RU" dirty="0">
                <a:solidFill>
                  <a:prstClr val="black"/>
                </a:solidFill>
              </a:rPr>
              <a:t>на 1 000 жителей, ед.</a:t>
            </a:r>
          </a:p>
        </p:txBody>
      </p:sp>
      <p:sp>
        <p:nvSpPr>
          <p:cNvPr id="13" name="Шестиугольник 12"/>
          <p:cNvSpPr/>
          <p:nvPr userDrawn="1"/>
        </p:nvSpPr>
        <p:spPr>
          <a:xfrm rot="5400000">
            <a:off x="217816" y="2954988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051469" y="4522553"/>
            <a:ext cx="305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Среднемесячная заработная плата, </a:t>
            </a:r>
            <a:r>
              <a:rPr lang="ru-RU" dirty="0">
                <a:solidFill>
                  <a:prstClr val="black"/>
                </a:solidFill>
              </a:rPr>
              <a:t>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91566" y="3147810"/>
            <a:ext cx="3250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Ввод жилья на душу населения, </a:t>
            </a:r>
            <a:r>
              <a:rPr lang="ru-RU" dirty="0">
                <a:solidFill>
                  <a:prstClr val="black"/>
                </a:solidFill>
              </a:rPr>
              <a:t>м2 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Миграционный прирост/убыль населения, </a:t>
            </a:r>
          </a:p>
          <a:p>
            <a:r>
              <a:rPr lang="ru-RU" dirty="0">
                <a:solidFill>
                  <a:prstClr val="black"/>
                </a:solidFill>
              </a:rPr>
              <a:t>чел. на 10 000 населения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630257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Шестиугольник 19"/>
          <p:cNvSpPr/>
          <p:nvPr userDrawn="1"/>
        </p:nvSpPr>
        <p:spPr>
          <a:xfrm rot="5400000">
            <a:off x="6275472" y="277782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86218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Шестиугольник 21"/>
          <p:cNvSpPr/>
          <p:nvPr userDrawn="1"/>
        </p:nvSpPr>
        <p:spPr>
          <a:xfrm rot="5400000">
            <a:off x="8838125" y="14117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5" y="2488422"/>
            <a:ext cx="601364" cy="6013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796" y="1160086"/>
            <a:ext cx="596284" cy="596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6" y="2638262"/>
            <a:ext cx="604653" cy="604653"/>
          </a:xfrm>
          <a:prstGeom prst="rect">
            <a:avLst/>
          </a:prstGeom>
        </p:spPr>
      </p:pic>
      <p:grpSp>
        <p:nvGrpSpPr>
          <p:cNvPr id="31" name="Группа 30"/>
          <p:cNvGrpSpPr/>
          <p:nvPr userDrawn="1"/>
        </p:nvGrpSpPr>
        <p:grpSpPr>
          <a:xfrm rot="16200000">
            <a:off x="11012378" y="-32385"/>
            <a:ext cx="1059226" cy="1217890"/>
            <a:chOff x="9947483" y="4415456"/>
            <a:chExt cx="1929827" cy="208863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Овал 37"/>
          <p:cNvSpPr/>
          <p:nvPr userDrawn="1"/>
        </p:nvSpPr>
        <p:spPr>
          <a:xfrm>
            <a:off x="9340033" y="-40709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Шестиугольник 38"/>
          <p:cNvSpPr/>
          <p:nvPr userDrawn="1"/>
        </p:nvSpPr>
        <p:spPr>
          <a:xfrm rot="5400000">
            <a:off x="11906326" y="4105270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-23515" y="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617424" y="6258899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1842014" y="595676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2637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ые показател+место в реги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 userDrawn="1"/>
        </p:nvCxnSpPr>
        <p:spPr>
          <a:xfrm>
            <a:off x="5910142" y="618854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241739" y="776359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Шестиугольник 12"/>
          <p:cNvSpPr/>
          <p:nvPr userDrawn="1"/>
        </p:nvSpPr>
        <p:spPr>
          <a:xfrm rot="5400000">
            <a:off x="227339" y="296487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322111" y="2643130"/>
            <a:ext cx="622162" cy="621488"/>
            <a:chOff x="322111" y="2643130"/>
            <a:chExt cx="622162" cy="6214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322785" y="2643130"/>
              <a:ext cx="621488" cy="621488"/>
              <a:chOff x="322785" y="2655035"/>
              <a:chExt cx="621488" cy="621488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785" y="2655035"/>
                <a:ext cx="621488" cy="621488"/>
              </a:xfrm>
              <a:prstGeom prst="rect">
                <a:avLst/>
              </a:prstGeom>
            </p:spPr>
          </p:pic>
          <p:sp>
            <p:nvSpPr>
              <p:cNvPr id="27" name="Овал 26"/>
              <p:cNvSpPr/>
              <p:nvPr/>
            </p:nvSpPr>
            <p:spPr>
              <a:xfrm>
                <a:off x="419894" y="2836789"/>
                <a:ext cx="112273" cy="14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22111" y="268694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</a:rPr>
                <a:t>р</a:t>
              </a:r>
            </a:p>
          </p:txBody>
        </p:sp>
      </p:grpSp>
      <p:sp>
        <p:nvSpPr>
          <p:cNvPr id="31" name="Шестиугольник 30"/>
          <p:cNvSpPr/>
          <p:nvPr userDrawn="1"/>
        </p:nvSpPr>
        <p:spPr>
          <a:xfrm rot="5400000">
            <a:off x="5892219" y="279847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887206" y="1993305"/>
            <a:ext cx="0" cy="2256635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 userDrawn="1"/>
        </p:nvSpPr>
        <p:spPr>
          <a:xfrm>
            <a:off x="-63501" y="-12700"/>
            <a:ext cx="10379075" cy="269240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243046" y="312238"/>
            <a:ext cx="46976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7A39"/>
                </a:solidFill>
              </a:rPr>
              <a:t>ОСНОВНЫЕ ПОКАЗАТЕЛИ</a:t>
            </a:r>
          </a:p>
          <a:p>
            <a:r>
              <a:rPr lang="ru-RU" b="1" dirty="0">
                <a:solidFill>
                  <a:prstClr val="white"/>
                </a:solidFill>
              </a:rPr>
              <a:t>СОЦИАЛЬНО – ЭКОНОМИЧЕСКОГО РАЗВИТИЯ</a:t>
            </a:r>
          </a:p>
          <a:p>
            <a:r>
              <a:rPr lang="ru-RU" dirty="0">
                <a:solidFill>
                  <a:prstClr val="white"/>
                </a:solidFill>
              </a:rPr>
              <a:t>на отчетную дату 30.09.2022 г. и в динамике</a:t>
            </a:r>
          </a:p>
          <a:p>
            <a:br>
              <a:rPr lang="ru-RU" sz="2000" b="1" dirty="0">
                <a:solidFill>
                  <a:prstClr val="black"/>
                </a:solidFill>
              </a:rPr>
            </a:b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617291" y="12803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1044528" y="1157150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F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41245" y="3309668"/>
            <a:ext cx="31672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Инвестиции 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801041" y="3147810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Оборот обществен. питания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8779340" y="1768603"/>
            <a:ext cx="338184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Отгружено товаров собственного производства, выполнено работ и услуг собственными силами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 душу населения,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8" name="Шестиугольник 17"/>
          <p:cNvSpPr/>
          <p:nvPr userDrawn="1"/>
        </p:nvSpPr>
        <p:spPr>
          <a:xfrm rot="5400000">
            <a:off x="2857566" y="4185447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8885040" y="77822"/>
            <a:ext cx="0" cy="1440000"/>
          </a:xfrm>
          <a:prstGeom prst="line">
            <a:avLst/>
          </a:prstGeom>
          <a:ln w="12700">
            <a:solidFill>
              <a:srgbClr val="004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Шестиугольник 20"/>
          <p:cNvSpPr/>
          <p:nvPr userDrawn="1"/>
        </p:nvSpPr>
        <p:spPr>
          <a:xfrm rot="5400000">
            <a:off x="8866065" y="1399009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Шестиугольник 21"/>
          <p:cNvSpPr/>
          <p:nvPr userDrawn="1"/>
        </p:nvSpPr>
        <p:spPr>
          <a:xfrm rot="5400000">
            <a:off x="6713098" y="261062"/>
            <a:ext cx="1534098" cy="1417219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3" y="2567106"/>
            <a:ext cx="553772" cy="5537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62" y="1182638"/>
            <a:ext cx="590409" cy="590409"/>
          </a:xfrm>
          <a:prstGeom prst="rect">
            <a:avLst/>
          </a:prstGeom>
        </p:spPr>
      </p:pic>
      <p:grpSp>
        <p:nvGrpSpPr>
          <p:cNvPr id="32" name="Группа 31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Овал 38"/>
          <p:cNvSpPr/>
          <p:nvPr userDrawn="1"/>
        </p:nvSpPr>
        <p:spPr>
          <a:xfrm>
            <a:off x="7173302" y="6634897"/>
            <a:ext cx="261168" cy="261168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11793520" y="312238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12018110" y="10106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791931" y="4507806"/>
            <a:ext cx="34026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b="1" dirty="0">
                <a:solidFill>
                  <a:prstClr val="black"/>
                </a:solidFill>
              </a:rPr>
              <a:t>Налоговый поступления в местный бюджет, </a:t>
            </a:r>
            <a:r>
              <a:rPr lang="ru-RU" dirty="0">
                <a:solidFill>
                  <a:prstClr val="black"/>
                </a:solidFill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42" y="3966016"/>
            <a:ext cx="492820" cy="492820"/>
          </a:xfrm>
          <a:prstGeom prst="rect">
            <a:avLst/>
          </a:prstGeom>
        </p:spPr>
      </p:pic>
      <p:sp>
        <p:nvSpPr>
          <p:cNvPr id="4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5" name="Группа 4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8869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юдж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" y="0"/>
            <a:ext cx="12191880" cy="685806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олилиния 9"/>
          <p:cNvSpPr/>
          <p:nvPr userDrawn="1"/>
        </p:nvSpPr>
        <p:spPr>
          <a:xfrm>
            <a:off x="-63501" y="-12700"/>
            <a:ext cx="10379075" cy="1990892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79075" h="2692400">
                <a:moveTo>
                  <a:pt x="50800" y="1422400"/>
                </a:moveTo>
                <a:lnTo>
                  <a:pt x="3022600" y="2692400"/>
                </a:lnTo>
                <a:cubicBezTo>
                  <a:pt x="5080000" y="1947333"/>
                  <a:pt x="8321675" y="1049867"/>
                  <a:pt x="10379075" y="304800"/>
                </a:cubicBezTo>
                <a:cubicBezTo>
                  <a:pt x="10378017" y="207433"/>
                  <a:pt x="10376958" y="110067"/>
                  <a:pt x="10375900" y="12700"/>
                </a:cubicBezTo>
                <a:lnTo>
                  <a:pt x="0" y="0"/>
                </a:lnTo>
                <a:lnTo>
                  <a:pt x="50800" y="142240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489547464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 userDrawn="1"/>
        </p:nvSpPr>
        <p:spPr>
          <a:xfrm>
            <a:off x="75587" y="1714750"/>
            <a:ext cx="141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prstClr val="black"/>
                </a:solidFill>
              </a:rPr>
              <a:t>ВСЕГО ДОХОДОВ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Фигура, имеющая форму буквы L 19"/>
          <p:cNvSpPr/>
          <p:nvPr userDrawn="1"/>
        </p:nvSpPr>
        <p:spPr>
          <a:xfrm rot="5400000" flipV="1">
            <a:off x="6986477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Фигура, имеющая форму буквы L 20"/>
          <p:cNvSpPr/>
          <p:nvPr userDrawn="1"/>
        </p:nvSpPr>
        <p:spPr>
          <a:xfrm rot="16200000" flipV="1">
            <a:off x="997029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35" y="1756742"/>
            <a:ext cx="645065" cy="645065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7697831" y="1713617"/>
            <a:ext cx="400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4D99"/>
                </a:solidFill>
              </a:rPr>
              <a:t>СТРУКТУРА</a:t>
            </a:r>
          </a:p>
          <a:p>
            <a:pPr algn="r"/>
            <a:r>
              <a:rPr lang="ru-RU" b="1" dirty="0">
                <a:solidFill>
                  <a:srgbClr val="004D99"/>
                </a:solidFill>
              </a:rPr>
              <a:t> БЕЗВОЗМЕЗДНЫХ ПОСТУПЛЕНИЙ</a:t>
            </a:r>
            <a:endParaRPr lang="ru-RU" dirty="0">
              <a:solidFill>
                <a:srgbClr val="004D99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99" y="1379099"/>
            <a:ext cx="628613" cy="628613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362103" y="18252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КОНСОЛИДИРОВАННЫЙ БЮДЖЕТ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white"/>
                </a:solidFill>
              </a:rPr>
              <a:t>В 2019-2022 ГГ., В МЛН.РУБ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1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Управленческий соста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ятиугольник 35"/>
          <p:cNvSpPr/>
          <p:nvPr userDrawn="1"/>
        </p:nvSpPr>
        <p:spPr>
          <a:xfrm rot="5400000">
            <a:off x="2911025" y="-2948578"/>
            <a:ext cx="1558149" cy="7404033"/>
          </a:xfrm>
          <a:custGeom>
            <a:avLst/>
            <a:gdLst>
              <a:gd name="connsiteX0" fmla="*/ 0 w 1438508"/>
              <a:gd name="connsiteY0" fmla="*/ 0 h 6059488"/>
              <a:gd name="connsiteX1" fmla="*/ 705876 w 1438508"/>
              <a:gd name="connsiteY1" fmla="*/ 0 h 6059488"/>
              <a:gd name="connsiteX2" fmla="*/ 1438508 w 1438508"/>
              <a:gd name="connsiteY2" fmla="*/ 3029744 h 6059488"/>
              <a:gd name="connsiteX3" fmla="*/ 705876 w 1438508"/>
              <a:gd name="connsiteY3" fmla="*/ 6059488 h 6059488"/>
              <a:gd name="connsiteX4" fmla="*/ 0 w 1438508"/>
              <a:gd name="connsiteY4" fmla="*/ 6059488 h 6059488"/>
              <a:gd name="connsiteX5" fmla="*/ 0 w 1438508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705876 w 1532512"/>
              <a:gd name="connsiteY3" fmla="*/ 6059488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0 h 6059488"/>
              <a:gd name="connsiteX1" fmla="*/ 705876 w 1532512"/>
              <a:gd name="connsiteY1" fmla="*/ 0 h 6059488"/>
              <a:gd name="connsiteX2" fmla="*/ 1532512 w 1532512"/>
              <a:gd name="connsiteY2" fmla="*/ 2995560 h 6059488"/>
              <a:gd name="connsiteX3" fmla="*/ 1116074 w 1532512"/>
              <a:gd name="connsiteY3" fmla="*/ 6050942 h 6059488"/>
              <a:gd name="connsiteX4" fmla="*/ 0 w 1532512"/>
              <a:gd name="connsiteY4" fmla="*/ 6059488 h 6059488"/>
              <a:gd name="connsiteX5" fmla="*/ 0 w 1532512"/>
              <a:gd name="connsiteY5" fmla="*/ 0 h 6059488"/>
              <a:gd name="connsiteX0" fmla="*/ 0 w 1532512"/>
              <a:gd name="connsiteY0" fmla="*/ 17091 h 6076579"/>
              <a:gd name="connsiteX1" fmla="*/ 594780 w 1532512"/>
              <a:gd name="connsiteY1" fmla="*/ 0 h 6076579"/>
              <a:gd name="connsiteX2" fmla="*/ 1532512 w 1532512"/>
              <a:gd name="connsiteY2" fmla="*/ 3012651 h 6076579"/>
              <a:gd name="connsiteX3" fmla="*/ 1116074 w 1532512"/>
              <a:gd name="connsiteY3" fmla="*/ 6068033 h 6076579"/>
              <a:gd name="connsiteX4" fmla="*/ 0 w 1532512"/>
              <a:gd name="connsiteY4" fmla="*/ 6076579 h 6076579"/>
              <a:gd name="connsiteX5" fmla="*/ 0 w 1532512"/>
              <a:gd name="connsiteY5" fmla="*/ 17091 h 6076579"/>
              <a:gd name="connsiteX0" fmla="*/ 0 w 1566695"/>
              <a:gd name="connsiteY0" fmla="*/ 0 h 6517448"/>
              <a:gd name="connsiteX1" fmla="*/ 628963 w 1566695"/>
              <a:gd name="connsiteY1" fmla="*/ 440869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66695"/>
              <a:gd name="connsiteY0" fmla="*/ 0 h 6517448"/>
              <a:gd name="connsiteX1" fmla="*/ 364044 w 1566695"/>
              <a:gd name="connsiteY1" fmla="*/ 12936 h 6517448"/>
              <a:gd name="connsiteX2" fmla="*/ 1566695 w 1566695"/>
              <a:gd name="connsiteY2" fmla="*/ 3453520 h 6517448"/>
              <a:gd name="connsiteX3" fmla="*/ 1150257 w 1566695"/>
              <a:gd name="connsiteY3" fmla="*/ 6508902 h 6517448"/>
              <a:gd name="connsiteX4" fmla="*/ 34183 w 1566695"/>
              <a:gd name="connsiteY4" fmla="*/ 6517448 h 6517448"/>
              <a:gd name="connsiteX5" fmla="*/ 0 w 1566695"/>
              <a:gd name="connsiteY5" fmla="*/ 0 h 6517448"/>
              <a:gd name="connsiteX0" fmla="*/ 0 w 1558149"/>
              <a:gd name="connsiteY0" fmla="*/ 2077 h 6504512"/>
              <a:gd name="connsiteX1" fmla="*/ 355498 w 1558149"/>
              <a:gd name="connsiteY1" fmla="*/ 0 h 6504512"/>
              <a:gd name="connsiteX2" fmla="*/ 1558149 w 1558149"/>
              <a:gd name="connsiteY2" fmla="*/ 3440584 h 6504512"/>
              <a:gd name="connsiteX3" fmla="*/ 1141711 w 1558149"/>
              <a:gd name="connsiteY3" fmla="*/ 6495966 h 6504512"/>
              <a:gd name="connsiteX4" fmla="*/ 25637 w 1558149"/>
              <a:gd name="connsiteY4" fmla="*/ 6504512 h 6504512"/>
              <a:gd name="connsiteX5" fmla="*/ 0 w 1558149"/>
              <a:gd name="connsiteY5" fmla="*/ 2077 h 65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149" h="6504512">
                <a:moveTo>
                  <a:pt x="0" y="2077"/>
                </a:moveTo>
                <a:lnTo>
                  <a:pt x="355498" y="0"/>
                </a:lnTo>
                <a:lnTo>
                  <a:pt x="1558149" y="3440584"/>
                </a:lnTo>
                <a:lnTo>
                  <a:pt x="1141711" y="6495966"/>
                </a:lnTo>
                <a:lnTo>
                  <a:pt x="25637" y="6504512"/>
                </a:lnTo>
                <a:lnTo>
                  <a:pt x="0" y="2077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5852" y="637569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908586392"/>
              </p:ext>
            </p:extLst>
          </p:nvPr>
        </p:nvGraphicFramePr>
        <p:xfrm>
          <a:off x="8758056" y="2667581"/>
          <a:ext cx="2051190" cy="101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 userDrawn="1"/>
        </p:nvSpPr>
        <p:spPr>
          <a:xfrm>
            <a:off x="11721790" y="411807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875177" y="109695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Фигура, имеющая форму буквы L 46"/>
          <p:cNvSpPr/>
          <p:nvPr userDrawn="1"/>
        </p:nvSpPr>
        <p:spPr>
          <a:xfrm rot="5400000" flipV="1">
            <a:off x="5320046" y="3510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Фигура, имеющая форму буквы L 47"/>
          <p:cNvSpPr/>
          <p:nvPr userDrawn="1"/>
        </p:nvSpPr>
        <p:spPr>
          <a:xfrm rot="16200000" flipV="1">
            <a:off x="962845" y="702526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1045908" y="242349"/>
            <a:ext cx="4303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4D99"/>
                </a:solidFill>
              </a:rPr>
              <a:t>УПРАВЛЕНЧЕСКИЙ СОСТАВ</a:t>
            </a:r>
            <a:endParaRPr lang="ru-RU" dirty="0">
              <a:solidFill>
                <a:srgbClr val="004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843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6913068" y="2162307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259002" y="2278840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379962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97" y="1804658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1037121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344430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 userDrawn="1"/>
        </p:nvSpPr>
        <p:spPr>
          <a:xfrm rot="16200000">
            <a:off x="-1322797" y="1178959"/>
            <a:ext cx="6971015" cy="4469263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75901"/>
              <a:gd name="connsiteY0" fmla="*/ 1422400 h 2692400"/>
              <a:gd name="connsiteX1" fmla="*/ 3022600 w 10375901"/>
              <a:gd name="connsiteY1" fmla="*/ 2692400 h 2692400"/>
              <a:gd name="connsiteX2" fmla="*/ 9363963 w 10375901"/>
              <a:gd name="connsiteY2" fmla="*/ 656460 h 2692400"/>
              <a:gd name="connsiteX3" fmla="*/ 10375900 w 10375901"/>
              <a:gd name="connsiteY3" fmla="*/ 12700 h 2692400"/>
              <a:gd name="connsiteX4" fmla="*/ 0 w 10375901"/>
              <a:gd name="connsiteY4" fmla="*/ 0 h 2692400"/>
              <a:gd name="connsiteX5" fmla="*/ 50800 w 10375901"/>
              <a:gd name="connsiteY5" fmla="*/ 1422400 h 2692400"/>
              <a:gd name="connsiteX0" fmla="*/ 50800 w 9417194"/>
              <a:gd name="connsiteY0" fmla="*/ 1422400 h 2692400"/>
              <a:gd name="connsiteX1" fmla="*/ 3022600 w 9417194"/>
              <a:gd name="connsiteY1" fmla="*/ 2692400 h 2692400"/>
              <a:gd name="connsiteX2" fmla="*/ 9363963 w 9417194"/>
              <a:gd name="connsiteY2" fmla="*/ 656460 h 2692400"/>
              <a:gd name="connsiteX3" fmla="*/ 9417180 w 9417194"/>
              <a:gd name="connsiteY3" fmla="*/ 12700 h 2692400"/>
              <a:gd name="connsiteX4" fmla="*/ 0 w 9417194"/>
              <a:gd name="connsiteY4" fmla="*/ 0 h 2692400"/>
              <a:gd name="connsiteX5" fmla="*/ 50800 w 9417194"/>
              <a:gd name="connsiteY5" fmla="*/ 1422400 h 2692400"/>
              <a:gd name="connsiteX0" fmla="*/ 50800 w 9398408"/>
              <a:gd name="connsiteY0" fmla="*/ 1422400 h 2692400"/>
              <a:gd name="connsiteX1" fmla="*/ 3022600 w 9398408"/>
              <a:gd name="connsiteY1" fmla="*/ 2692400 h 2692400"/>
              <a:gd name="connsiteX2" fmla="*/ 9363963 w 9398408"/>
              <a:gd name="connsiteY2" fmla="*/ 656460 h 2692400"/>
              <a:gd name="connsiteX3" fmla="*/ 9398385 w 9398408"/>
              <a:gd name="connsiteY3" fmla="*/ 12700 h 2692400"/>
              <a:gd name="connsiteX4" fmla="*/ 0 w 9398408"/>
              <a:gd name="connsiteY4" fmla="*/ 0 h 2692400"/>
              <a:gd name="connsiteX5" fmla="*/ 50800 w 9398408"/>
              <a:gd name="connsiteY5" fmla="*/ 1422400 h 2692400"/>
              <a:gd name="connsiteX0" fmla="*/ 426769 w 9398407"/>
              <a:gd name="connsiteY0" fmla="*/ 1472637 h 2692400"/>
              <a:gd name="connsiteX1" fmla="*/ 3022600 w 9398407"/>
              <a:gd name="connsiteY1" fmla="*/ 2692400 h 2692400"/>
              <a:gd name="connsiteX2" fmla="*/ 9363963 w 9398407"/>
              <a:gd name="connsiteY2" fmla="*/ 656460 h 2692400"/>
              <a:gd name="connsiteX3" fmla="*/ 9398385 w 9398407"/>
              <a:gd name="connsiteY3" fmla="*/ 12700 h 2692400"/>
              <a:gd name="connsiteX4" fmla="*/ 0 w 9398407"/>
              <a:gd name="connsiteY4" fmla="*/ 0 h 2692400"/>
              <a:gd name="connsiteX5" fmla="*/ 426769 w 9398407"/>
              <a:gd name="connsiteY5" fmla="*/ 1472637 h 2692400"/>
              <a:gd name="connsiteX0" fmla="*/ 32003 w 9003641"/>
              <a:gd name="connsiteY0" fmla="*/ 1460078 h 2679841"/>
              <a:gd name="connsiteX1" fmla="*/ 2627834 w 9003641"/>
              <a:gd name="connsiteY1" fmla="*/ 2679841 h 2679841"/>
              <a:gd name="connsiteX2" fmla="*/ 8969197 w 9003641"/>
              <a:gd name="connsiteY2" fmla="*/ 643901 h 2679841"/>
              <a:gd name="connsiteX3" fmla="*/ 9003619 w 9003641"/>
              <a:gd name="connsiteY3" fmla="*/ 141 h 2679841"/>
              <a:gd name="connsiteX4" fmla="*/ 0 w 9003641"/>
              <a:gd name="connsiteY4" fmla="*/ 0 h 2679841"/>
              <a:gd name="connsiteX5" fmla="*/ 32003 w 9003641"/>
              <a:gd name="connsiteY5" fmla="*/ 1460078 h 2679841"/>
              <a:gd name="connsiteX0" fmla="*/ 32003 w 8984866"/>
              <a:gd name="connsiteY0" fmla="*/ 1472496 h 2692259"/>
              <a:gd name="connsiteX1" fmla="*/ 2627834 w 8984866"/>
              <a:gd name="connsiteY1" fmla="*/ 2692259 h 2692259"/>
              <a:gd name="connsiteX2" fmla="*/ 8969197 w 8984866"/>
              <a:gd name="connsiteY2" fmla="*/ 656319 h 2692259"/>
              <a:gd name="connsiteX3" fmla="*/ 8984821 w 8984866"/>
              <a:gd name="connsiteY3" fmla="*/ 0 h 2692259"/>
              <a:gd name="connsiteX4" fmla="*/ 0 w 8984866"/>
              <a:gd name="connsiteY4" fmla="*/ 12418 h 2692259"/>
              <a:gd name="connsiteX5" fmla="*/ 32003 w 8984866"/>
              <a:gd name="connsiteY5" fmla="*/ 1472496 h 269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866" h="2692259">
                <a:moveTo>
                  <a:pt x="32003" y="1472496"/>
                </a:moveTo>
                <a:lnTo>
                  <a:pt x="2627834" y="2692259"/>
                </a:lnTo>
                <a:cubicBezTo>
                  <a:pt x="4685234" y="1947192"/>
                  <a:pt x="6911797" y="1401386"/>
                  <a:pt x="8969197" y="656319"/>
                </a:cubicBezTo>
                <a:cubicBezTo>
                  <a:pt x="8968139" y="558952"/>
                  <a:pt x="8985879" y="97367"/>
                  <a:pt x="8984821" y="0"/>
                </a:cubicBezTo>
                <a:lnTo>
                  <a:pt x="0" y="12418"/>
                </a:lnTo>
                <a:lnTo>
                  <a:pt x="32003" y="147249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1600648" y="878479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53986" y="2170525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264400" y="3046948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105602" y="3198314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264400" y="3679512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105602" y="3830878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264400" y="4268675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105602" y="4420041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264400" y="4947519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105602" y="5098885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264400" y="565684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105602" y="5808214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965837" y="31783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974310" y="382182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965837" y="4396246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965837" y="5071689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965837" y="5772492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3841173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едвыборные обещ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9082216" y="0"/>
            <a:ext cx="3109784" cy="6858000"/>
          </a:xfrm>
          <a:prstGeom prst="rect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171303" y="190238"/>
            <a:ext cx="573605" cy="778892"/>
            <a:chOff x="202355" y="186621"/>
            <a:chExt cx="640556" cy="872627"/>
          </a:xfrm>
        </p:grpSpPr>
        <p:pic>
          <p:nvPicPr>
            <p:cNvPr id="32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Шестиугольник 15"/>
          <p:cNvSpPr/>
          <p:nvPr userDrawn="1"/>
        </p:nvSpPr>
        <p:spPr>
          <a:xfrm rot="5400000">
            <a:off x="2402832" y="2088165"/>
            <a:ext cx="362416" cy="33452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748766" y="2229412"/>
            <a:ext cx="963534" cy="316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004D99"/>
                </a:solidFill>
              </a:rPr>
              <a:t>ПРОЕКТ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1377691" y="524211"/>
            <a:ext cx="6702607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ru-RU" sz="3000" b="1" dirty="0">
                <a:solidFill>
                  <a:srgbClr val="004D99"/>
                </a:solidFill>
                <a:latin typeface="Calibri"/>
              </a:rPr>
              <a:t>АНАЛИЗ ПРЕДВЫБОРНЫХ ОБЕЩАНИЙ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61" y="1730516"/>
            <a:ext cx="666748" cy="666748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2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Фигура, имеющая форму буквы L 33"/>
          <p:cNvSpPr/>
          <p:nvPr userDrawn="1"/>
        </p:nvSpPr>
        <p:spPr>
          <a:xfrm rot="5400000" flipV="1">
            <a:off x="7949286" y="12271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Фигура, имеющая форму буквы L 34"/>
          <p:cNvSpPr/>
          <p:nvPr userDrawn="1"/>
        </p:nvSpPr>
        <p:spPr>
          <a:xfrm rot="5400000" flipH="1">
            <a:off x="1145943" y="71345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Шестиугольник 36"/>
          <p:cNvSpPr/>
          <p:nvPr userDrawn="1"/>
        </p:nvSpPr>
        <p:spPr>
          <a:xfrm rot="5400000">
            <a:off x="8845068" y="6035418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9385659" y="1515614"/>
            <a:ext cx="2729461" cy="78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ПЛАН ВЫПОЛНЕНИЯ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prstClr val="white"/>
                </a:solidFill>
              </a:rPr>
              <a:t>ПРОЕКТОВ РАЗВИТИЯ ТЕРРИТОРИЙ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9396073" y="2392037"/>
            <a:ext cx="8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2020 г.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10237275" y="2543403"/>
            <a:ext cx="551284" cy="72000"/>
            <a:chOff x="4419573" y="2883425"/>
            <a:chExt cx="551284" cy="7200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9396073" y="3024601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2021 г.</a:t>
            </a:r>
          </a:p>
        </p:txBody>
      </p:sp>
      <p:grpSp>
        <p:nvGrpSpPr>
          <p:cNvPr id="47" name="Группа 46"/>
          <p:cNvGrpSpPr/>
          <p:nvPr userDrawn="1"/>
        </p:nvGrpSpPr>
        <p:grpSpPr>
          <a:xfrm>
            <a:off x="10237275" y="3175967"/>
            <a:ext cx="551284" cy="72000"/>
            <a:chOff x="4419573" y="2883425"/>
            <a:chExt cx="551284" cy="7200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 userDrawn="1"/>
        </p:nvSpPr>
        <p:spPr>
          <a:xfrm>
            <a:off x="9396073" y="3613764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2022 г.</a:t>
            </a:r>
          </a:p>
        </p:txBody>
      </p:sp>
      <p:grpSp>
        <p:nvGrpSpPr>
          <p:cNvPr id="54" name="Группа 53"/>
          <p:cNvGrpSpPr/>
          <p:nvPr userDrawn="1"/>
        </p:nvGrpSpPr>
        <p:grpSpPr>
          <a:xfrm>
            <a:off x="10237275" y="3765130"/>
            <a:ext cx="551284" cy="72000"/>
            <a:chOff x="4419573" y="2883425"/>
            <a:chExt cx="551284" cy="72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9396073" y="4292608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2023 г.</a:t>
            </a:r>
          </a:p>
        </p:txBody>
      </p:sp>
      <p:grpSp>
        <p:nvGrpSpPr>
          <p:cNvPr id="61" name="Группа 60"/>
          <p:cNvGrpSpPr/>
          <p:nvPr userDrawn="1"/>
        </p:nvGrpSpPr>
        <p:grpSpPr>
          <a:xfrm>
            <a:off x="10237275" y="4443974"/>
            <a:ext cx="551284" cy="72000"/>
            <a:chOff x="4419573" y="2883425"/>
            <a:chExt cx="551284" cy="7200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67" name="TextBox 66"/>
          <p:cNvSpPr txBox="1"/>
          <p:nvPr userDrawn="1"/>
        </p:nvSpPr>
        <p:spPr>
          <a:xfrm>
            <a:off x="9396073" y="5001937"/>
            <a:ext cx="83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2024 г.</a:t>
            </a:r>
          </a:p>
        </p:txBody>
      </p:sp>
      <p:grpSp>
        <p:nvGrpSpPr>
          <p:cNvPr id="68" name="Группа 67"/>
          <p:cNvGrpSpPr/>
          <p:nvPr userDrawn="1"/>
        </p:nvGrpSpPr>
        <p:grpSpPr>
          <a:xfrm>
            <a:off x="10237275" y="5153303"/>
            <a:ext cx="551284" cy="72000"/>
            <a:chOff x="4419573" y="2883425"/>
            <a:chExt cx="551284" cy="72000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4419573" y="2883425"/>
              <a:ext cx="72000" cy="72000"/>
            </a:xfrm>
            <a:prstGeom prst="roundRect">
              <a:avLst/>
            </a:prstGeom>
            <a:solidFill>
              <a:srgbClr val="F58220"/>
            </a:solidFill>
            <a:ln w="19050"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4695215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4815036" y="2901425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4575394" y="2901425"/>
              <a:ext cx="36000" cy="36000"/>
            </a:xfrm>
            <a:prstGeom prst="ellipse">
              <a:avLst/>
            </a:prstGeom>
            <a:solidFill>
              <a:srgbClr val="F58220"/>
            </a:solidFill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4934857" y="2904767"/>
              <a:ext cx="36000" cy="36000"/>
            </a:xfrm>
            <a:prstGeom prst="ellipse">
              <a:avLst/>
            </a:prstGeom>
            <a:noFill/>
            <a:ln>
              <a:solidFill>
                <a:srgbClr val="004D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4" name="Группа 73"/>
          <p:cNvGrpSpPr/>
          <p:nvPr userDrawn="1"/>
        </p:nvGrpSpPr>
        <p:grpSpPr>
          <a:xfrm>
            <a:off x="340795" y="342638"/>
            <a:ext cx="573605" cy="778892"/>
            <a:chOff x="202355" y="186621"/>
            <a:chExt cx="640556" cy="872627"/>
          </a:xfrm>
        </p:grpSpPr>
        <p:pic>
          <p:nvPicPr>
            <p:cNvPr id="7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 userDrawn="1"/>
        </p:nvSpPr>
        <p:spPr>
          <a:xfrm>
            <a:off x="11122224" y="25234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8" name="TextBox 77"/>
          <p:cNvSpPr txBox="1"/>
          <p:nvPr userDrawn="1"/>
        </p:nvSpPr>
        <p:spPr>
          <a:xfrm>
            <a:off x="11130697" y="316691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79" name="TextBox 78"/>
          <p:cNvSpPr txBox="1"/>
          <p:nvPr userDrawn="1"/>
        </p:nvSpPr>
        <p:spPr>
          <a:xfrm>
            <a:off x="11122224" y="3741335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0" name="TextBox 79"/>
          <p:cNvSpPr txBox="1"/>
          <p:nvPr userDrawn="1"/>
        </p:nvSpPr>
        <p:spPr>
          <a:xfrm>
            <a:off x="11122224" y="4416778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sp>
        <p:nvSpPr>
          <p:cNvPr id="81" name="TextBox 80"/>
          <p:cNvSpPr txBox="1"/>
          <p:nvPr userDrawn="1"/>
        </p:nvSpPr>
        <p:spPr>
          <a:xfrm>
            <a:off x="11122224" y="5117581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004D99"/>
                </a:solidFill>
              </a:rPr>
              <a:t>ПРОЕКТОВ</a:t>
            </a:r>
          </a:p>
        </p:txBody>
      </p:sp>
      <p:grpSp>
        <p:nvGrpSpPr>
          <p:cNvPr id="88" name="Группа 87"/>
          <p:cNvGrpSpPr/>
          <p:nvPr userDrawn="1"/>
        </p:nvGrpSpPr>
        <p:grpSpPr>
          <a:xfrm>
            <a:off x="307412" y="316873"/>
            <a:ext cx="573605" cy="778892"/>
            <a:chOff x="202355" y="186621"/>
            <a:chExt cx="640556" cy="872627"/>
          </a:xfrm>
        </p:grpSpPr>
        <p:pic>
          <p:nvPicPr>
            <p:cNvPr id="8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Группа 91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93" name="Прямая соединительная линия 9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7064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Calibri"/>
              </a:rPr>
              <a:t>ЭФФЕКТЫ</a:t>
            </a:r>
          </a:p>
          <a:p>
            <a:r>
              <a:rPr lang="ru-RU" sz="2000" b="1" dirty="0">
                <a:solidFill>
                  <a:prstClr val="black"/>
                </a:solidFill>
                <a:latin typeface="Calibri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4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ффект реализованных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Шестиугольник 5"/>
          <p:cNvSpPr/>
          <p:nvPr userDrawn="1"/>
        </p:nvSpPr>
        <p:spPr>
          <a:xfrm rot="5400000">
            <a:off x="5234517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405789" y="1668979"/>
            <a:ext cx="1300308" cy="668340"/>
            <a:chOff x="5380389" y="1848372"/>
            <a:chExt cx="1300308" cy="66834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80389" y="1877028"/>
              <a:ext cx="424804" cy="39889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2455533">
              <a:off x="5826468" y="2430208"/>
              <a:ext cx="294234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079378" y="1862195"/>
              <a:ext cx="601319" cy="654517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155723" y="1884661"/>
              <a:ext cx="410553" cy="44917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2455533">
              <a:off x="6096589" y="2362472"/>
              <a:ext cx="0" cy="64859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55064" y="1848372"/>
              <a:ext cx="622945" cy="582066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18923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151495" y="641265"/>
            <a:ext cx="6032421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4D99"/>
                </a:solidFill>
                <a:latin typeface="+mn-lt"/>
              </a:rPr>
              <a:t>ЭФФЕКТЫ</a:t>
            </a:r>
          </a:p>
          <a:p>
            <a:r>
              <a:rPr lang="ru-RU" sz="2000" b="1" dirty="0">
                <a:latin typeface="+mn-lt"/>
              </a:rPr>
              <a:t>РЕАЛИЗОВАННЫХ В 2022 Г. ПРОЕКТОВ</a:t>
            </a:r>
          </a:p>
        </p:txBody>
      </p:sp>
      <p:sp>
        <p:nvSpPr>
          <p:cNvPr id="16" name="Фигура, имеющая форму буквы L 15"/>
          <p:cNvSpPr/>
          <p:nvPr userDrawn="1"/>
        </p:nvSpPr>
        <p:spPr>
          <a:xfrm rot="5400000" flipV="1">
            <a:off x="8712291" y="29998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1525826" y="40833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2010988" y="79376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Фигура, имеющая форму буквы L 18"/>
          <p:cNvSpPr/>
          <p:nvPr userDrawn="1"/>
        </p:nvSpPr>
        <p:spPr>
          <a:xfrm rot="16200000" flipV="1">
            <a:off x="3051981" y="10132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 userDrawn="1"/>
        </p:nvSpPr>
        <p:spPr>
          <a:xfrm rot="18865157">
            <a:off x="5746053" y="1327041"/>
            <a:ext cx="671288" cy="671288"/>
          </a:xfrm>
          <a:prstGeom prst="rtTriangle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 rot="10800000">
            <a:off x="207351" y="148700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 b="18558"/>
          <a:stretch/>
        </p:blipFill>
        <p:spPr>
          <a:xfrm>
            <a:off x="5440150" y="2411980"/>
            <a:ext cx="718753" cy="65183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 userDrawn="1"/>
        </p:nvSpPr>
        <p:spPr>
          <a:xfrm>
            <a:off x="5380389" y="3008219"/>
            <a:ext cx="1890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ГРАЖДАН</a:t>
            </a:r>
          </a:p>
        </p:txBody>
      </p:sp>
      <p:sp>
        <p:nvSpPr>
          <p:cNvPr id="24" name="Шестиугольник 23"/>
          <p:cNvSpPr/>
          <p:nvPr userDrawn="1"/>
        </p:nvSpPr>
        <p:spPr>
          <a:xfrm rot="5400000">
            <a:off x="906992" y="2990854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052864" y="3008219"/>
            <a:ext cx="2353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СОЦИАЛЬНО-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ЭКОНОМИЧЕСКИЕ</a:t>
            </a: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9113587" y="3023959"/>
            <a:ext cx="402569" cy="371898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9259459" y="3041324"/>
            <a:ext cx="2761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ДЛЯ ПОВЫШЕНИЯ ДОВЕРИЯ К ВЛАСТИ</a:t>
            </a: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9259459" y="2500528"/>
            <a:ext cx="672678" cy="657964"/>
            <a:chOff x="9500759" y="2627528"/>
            <a:chExt cx="672678" cy="65796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0759" y="2627528"/>
              <a:ext cx="672678" cy="628650"/>
              <a:chOff x="2850929" y="183929"/>
              <a:chExt cx="6490141" cy="655024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0929" y="183929"/>
                <a:ext cx="6490141" cy="6490141"/>
              </a:xfrm>
              <a:prstGeom prst="rect">
                <a:avLst/>
              </a:prstGeom>
            </p:spPr>
          </p:pic>
          <p:sp>
            <p:nvSpPr>
              <p:cNvPr id="32" name="Полилиния 31"/>
              <p:cNvSpPr/>
              <p:nvPr/>
            </p:nvSpPr>
            <p:spPr>
              <a:xfrm>
                <a:off x="3909174" y="6381755"/>
                <a:ext cx="4000497" cy="352420"/>
              </a:xfrm>
              <a:custGeom>
                <a:avLst/>
                <a:gdLst>
                  <a:gd name="connsiteX0" fmla="*/ 0 w 4000500"/>
                  <a:gd name="connsiteY0" fmla="*/ 0 h 352425"/>
                  <a:gd name="connsiteX1" fmla="*/ 19050 w 4000500"/>
                  <a:gd name="connsiteY1" fmla="*/ 352425 h 352425"/>
                  <a:gd name="connsiteX2" fmla="*/ 4000500 w 4000500"/>
                  <a:gd name="connsiteY2" fmla="*/ 314325 h 352425"/>
                  <a:gd name="connsiteX3" fmla="*/ 3457575 w 4000500"/>
                  <a:gd name="connsiteY3" fmla="*/ 228600 h 352425"/>
                  <a:gd name="connsiteX4" fmla="*/ 3190875 w 4000500"/>
                  <a:gd name="connsiteY4" fmla="*/ 85725 h 352425"/>
                  <a:gd name="connsiteX5" fmla="*/ 19050 w 4000500"/>
                  <a:gd name="connsiteY5" fmla="*/ 76200 h 352425"/>
                  <a:gd name="connsiteX6" fmla="*/ 9525 w 4000500"/>
                  <a:gd name="connsiteY6" fmla="*/ 85725 h 352425"/>
                  <a:gd name="connsiteX7" fmla="*/ 0 w 4000500"/>
                  <a:gd name="connsiteY7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0" h="352425">
                    <a:moveTo>
                      <a:pt x="0" y="0"/>
                    </a:moveTo>
                    <a:lnTo>
                      <a:pt x="19050" y="352425"/>
                    </a:lnTo>
                    <a:lnTo>
                      <a:pt x="4000500" y="314325"/>
                    </a:lnTo>
                    <a:lnTo>
                      <a:pt x="3457575" y="228600"/>
                    </a:lnTo>
                    <a:lnTo>
                      <a:pt x="3190875" y="85725"/>
                    </a:lnTo>
                    <a:lnTo>
                      <a:pt x="19050" y="76200"/>
                    </a:lnTo>
                    <a:lnTo>
                      <a:pt x="9525" y="85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9610442" y="3226593"/>
              <a:ext cx="141203" cy="58899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1179676" y="2373821"/>
            <a:ext cx="826265" cy="738443"/>
            <a:chOff x="1039976" y="2500821"/>
            <a:chExt cx="826265" cy="738443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039976" y="2832099"/>
              <a:ext cx="316753" cy="407165"/>
              <a:chOff x="1251635" y="2627528"/>
              <a:chExt cx="339730" cy="43821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85" t="28473" b="-3682"/>
              <a:stretch/>
            </p:blipFill>
            <p:spPr>
              <a:xfrm flipH="1">
                <a:off x="1251635" y="2627528"/>
                <a:ext cx="339730" cy="438151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1278629" y="3019960"/>
                <a:ext cx="108000" cy="45719"/>
              </a:xfrm>
              <a:prstGeom prst="rect">
                <a:avLst/>
              </a:prstGeom>
              <a:solidFill>
                <a:srgbClr val="F582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385613" y="3020023"/>
                <a:ext cx="194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32"/>
            <a:stretch/>
          </p:blipFill>
          <p:spPr>
            <a:xfrm rot="10800000" flipV="1">
              <a:off x="1074571" y="2500821"/>
              <a:ext cx="601372" cy="31492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72" y="2824270"/>
              <a:ext cx="383469" cy="383469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/>
          <p:cNvCxnSpPr/>
          <p:nvPr userDrawn="1"/>
        </p:nvCxnSpPr>
        <p:spPr>
          <a:xfrm>
            <a:off x="8117166" y="18669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 userDrawn="1"/>
        </p:nvCxnSpPr>
        <p:spPr>
          <a:xfrm>
            <a:off x="4058583" y="1854200"/>
            <a:ext cx="0" cy="500400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 userDrawn="1"/>
        </p:nvSpPr>
        <p:spPr>
          <a:xfrm flipH="1">
            <a:off x="1450975" y="2479675"/>
            <a:ext cx="123825" cy="123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4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927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облема -&gt;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 userDrawn="1"/>
        </p:nvSpPr>
        <p:spPr>
          <a:xfrm rot="5400000">
            <a:off x="8443002" y="-2310488"/>
            <a:ext cx="1438508" cy="6059488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ятиугольник 8"/>
          <p:cNvSpPr/>
          <p:nvPr userDrawn="1"/>
        </p:nvSpPr>
        <p:spPr>
          <a:xfrm rot="5400000">
            <a:off x="2346998" y="-2347002"/>
            <a:ext cx="1438510" cy="6132513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132513" y="746242"/>
            <a:ext cx="0" cy="6120000"/>
          </a:xfrm>
          <a:prstGeom prst="line">
            <a:avLst/>
          </a:prstGeom>
          <a:ln w="19050">
            <a:gradFill>
              <a:gsLst>
                <a:gs pos="5000">
                  <a:srgbClr val="004D99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rgbClr val="F5822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 rot="2471712">
            <a:off x="8054874" y="759805"/>
            <a:ext cx="2080880" cy="1378307"/>
            <a:chOff x="9132810" y="2694591"/>
            <a:chExt cx="1984857" cy="204423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rot="19128288">
              <a:off x="9132810" y="4578646"/>
              <a:ext cx="428832" cy="16018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19128288">
              <a:off x="9583517" y="3995485"/>
              <a:ext cx="758375" cy="285079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9128288" flipH="1">
              <a:off x="10104531" y="3037761"/>
              <a:ext cx="1013136" cy="349721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9128288" flipH="1">
              <a:off x="10227429" y="2694591"/>
              <a:ext cx="826638" cy="314665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9128288" flipH="1">
              <a:off x="10172302" y="3588132"/>
              <a:ext cx="240371" cy="53393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19128288">
              <a:off x="9186292" y="3952712"/>
              <a:ext cx="1080512" cy="399251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9128288" flipH="1">
            <a:off x="2105009" y="736991"/>
            <a:ext cx="2080881" cy="1392420"/>
            <a:chOff x="9143064" y="2659702"/>
            <a:chExt cx="1984858" cy="2065168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rot="19128288">
              <a:off x="9143064" y="4564690"/>
              <a:ext cx="428832" cy="16018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9128288">
              <a:off x="9593773" y="3981529"/>
              <a:ext cx="758375" cy="285079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9128288" flipH="1">
              <a:off x="10114786" y="3023807"/>
              <a:ext cx="1013136" cy="349721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9128288" flipH="1">
              <a:off x="10253064" y="2659702"/>
              <a:ext cx="826638" cy="314665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9128288" flipH="1">
              <a:off x="10197931" y="3553250"/>
              <a:ext cx="240371" cy="53393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9128288">
              <a:off x="9218336" y="3918490"/>
              <a:ext cx="1080512" cy="399251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69" y="72158"/>
            <a:ext cx="810695" cy="810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56" y="140365"/>
            <a:ext cx="835266" cy="835266"/>
          </a:xfrm>
          <a:prstGeom prst="rect">
            <a:avLst/>
          </a:prstGeom>
        </p:spPr>
      </p:pic>
      <p:grpSp>
        <p:nvGrpSpPr>
          <p:cNvPr id="36" name="Группа 35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7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 userDrawn="1"/>
        </p:nvSpPr>
        <p:spPr>
          <a:xfrm>
            <a:off x="1675070" y="423050"/>
            <a:ext cx="2989257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just">
              <a:defRPr/>
            </a:pPr>
            <a:r>
              <a:rPr lang="ru-RU" sz="3000" b="1" dirty="0">
                <a:solidFill>
                  <a:prstClr val="white"/>
                </a:solidFill>
                <a:ea typeface="Noto Sans" panose="020B0502040504020204" pitchFamily="34"/>
                <a:cs typeface="Noto Sans" panose="020B0502040504020204" pitchFamily="34"/>
              </a:rPr>
              <a:t>ПРОБЛЕМА</a:t>
            </a:r>
            <a:endParaRPr lang="en-GB" sz="3000" b="1" dirty="0">
              <a:solidFill>
                <a:prstClr val="white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700" y="6370136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376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раструктурные объекты для посещения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48919" y="-2140"/>
            <a:ext cx="4643081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8064653" y="850204"/>
            <a:ext cx="45910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ПРЕДЛАГАЕМЫЕ</a:t>
            </a:r>
          </a:p>
          <a:p>
            <a:r>
              <a:rPr lang="ru-RU" sz="3000" b="1" dirty="0">
                <a:solidFill>
                  <a:prstClr val="white"/>
                </a:solidFill>
              </a:rPr>
              <a:t>ИНФРАСТРУКТУРНЫЕ ОБЪЕКТЫ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для посещения федеральными 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должностными лицами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11259105" y="68118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7938866" y="27070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 userDrawn="1"/>
        </p:nvGrpSpPr>
        <p:grpSpPr>
          <a:xfrm rot="5400000">
            <a:off x="165249" y="5166423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7433901" y="3826370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7838876" y="331917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 userDrawn="1"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486005" y="6191349"/>
            <a:ext cx="6972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В дополнение к данному слайду будет заполнен </a:t>
            </a:r>
            <a:r>
              <a:rPr lang="en-US" sz="1400" dirty="0">
                <a:solidFill>
                  <a:prstClr val="black"/>
                </a:solidFill>
              </a:rPr>
              <a:t>Excel-</a:t>
            </a:r>
            <a:r>
              <a:rPr lang="ru-RU" sz="1400" dirty="0">
                <a:solidFill>
                  <a:prstClr val="black"/>
                </a:solidFill>
              </a:rPr>
              <a:t>файл с характеристиками объекта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27" y="2985966"/>
            <a:ext cx="4644573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2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мена глав МО/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Овал 103"/>
          <p:cNvSpPr/>
          <p:nvPr userDrawn="1"/>
        </p:nvSpPr>
        <p:spPr>
          <a:xfrm>
            <a:off x="2638314" y="5771442"/>
            <a:ext cx="216024" cy="216000"/>
          </a:xfrm>
          <a:prstGeom prst="ellipse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5" name="Скругленный прямоугольник 104"/>
          <p:cNvSpPr/>
          <p:nvPr userDrawn="1"/>
        </p:nvSpPr>
        <p:spPr>
          <a:xfrm>
            <a:off x="2780315" y="55753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2020</a:t>
            </a:r>
          </a:p>
        </p:txBody>
      </p:sp>
      <p:sp>
        <p:nvSpPr>
          <p:cNvPr id="106" name="Овал 105"/>
          <p:cNvSpPr/>
          <p:nvPr userDrawn="1"/>
        </p:nvSpPr>
        <p:spPr>
          <a:xfrm>
            <a:off x="1758897" y="5800710"/>
            <a:ext cx="216024" cy="216000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07" name="Скругленный прямоугольник 106"/>
          <p:cNvSpPr/>
          <p:nvPr userDrawn="1"/>
        </p:nvSpPr>
        <p:spPr>
          <a:xfrm>
            <a:off x="1900898" y="5582696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2019</a:t>
            </a:r>
          </a:p>
        </p:txBody>
      </p:sp>
      <p:sp>
        <p:nvSpPr>
          <p:cNvPr id="108" name="Овал 107"/>
          <p:cNvSpPr/>
          <p:nvPr userDrawn="1"/>
        </p:nvSpPr>
        <p:spPr>
          <a:xfrm>
            <a:off x="1742717" y="6220030"/>
            <a:ext cx="216024" cy="216000"/>
          </a:xfrm>
          <a:prstGeom prst="ellipse">
            <a:avLst/>
          </a:pr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09" name="Скругленный прямоугольник 108"/>
          <p:cNvSpPr/>
          <p:nvPr userDrawn="1"/>
        </p:nvSpPr>
        <p:spPr>
          <a:xfrm>
            <a:off x="1898179" y="6012617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2021</a:t>
            </a:r>
          </a:p>
        </p:txBody>
      </p:sp>
      <p:sp>
        <p:nvSpPr>
          <p:cNvPr id="110" name="Овал 109"/>
          <p:cNvSpPr/>
          <p:nvPr userDrawn="1"/>
        </p:nvSpPr>
        <p:spPr>
          <a:xfrm>
            <a:off x="2633091" y="6223589"/>
            <a:ext cx="216024" cy="216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11" name="Скругленный прямоугольник 110"/>
          <p:cNvSpPr/>
          <p:nvPr userDrawn="1"/>
        </p:nvSpPr>
        <p:spPr>
          <a:xfrm>
            <a:off x="2798828" y="6023102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2022</a:t>
            </a:r>
          </a:p>
        </p:txBody>
      </p:sp>
      <p:sp>
        <p:nvSpPr>
          <p:cNvPr id="112" name="Овал 111"/>
          <p:cNvSpPr/>
          <p:nvPr userDrawn="1"/>
        </p:nvSpPr>
        <p:spPr>
          <a:xfrm>
            <a:off x="2636808" y="5319296"/>
            <a:ext cx="216024" cy="216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endParaRPr lang="ru-RU">
              <a:solidFill>
                <a:prstClr val="black"/>
              </a:solidFill>
            </a:endParaRPr>
          </a:p>
        </p:txBody>
      </p:sp>
      <p:sp>
        <p:nvSpPr>
          <p:cNvPr id="113" name="Прямоугольник 112"/>
          <p:cNvSpPr/>
          <p:nvPr userDrawn="1"/>
        </p:nvSpPr>
        <p:spPr>
          <a:xfrm>
            <a:off x="6764971" y="0"/>
            <a:ext cx="5427029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4" name="Прямоугольник 113"/>
          <p:cNvSpPr/>
          <p:nvPr userDrawn="1"/>
        </p:nvSpPr>
        <p:spPr>
          <a:xfrm>
            <a:off x="7903237" y="2703678"/>
            <a:ext cx="4065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</a:rPr>
              <a:t>СМЕНА ГЛАВ МО/ГОРОДОВ 2018-2021</a:t>
            </a:r>
          </a:p>
        </p:txBody>
      </p:sp>
      <p:sp>
        <p:nvSpPr>
          <p:cNvPr id="115" name="Фигура, имеющая форму буквы L 114"/>
          <p:cNvSpPr/>
          <p:nvPr userDrawn="1"/>
        </p:nvSpPr>
        <p:spPr>
          <a:xfrm rot="16200000" flipV="1">
            <a:off x="7704718" y="342047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16" name="Группа 115"/>
          <p:cNvGrpSpPr/>
          <p:nvPr userDrawn="1"/>
        </p:nvGrpSpPr>
        <p:grpSpPr>
          <a:xfrm rot="16200000">
            <a:off x="10475534" y="193394"/>
            <a:ext cx="1578219" cy="1531906"/>
            <a:chOff x="9947462" y="4415456"/>
            <a:chExt cx="1929848" cy="208863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947462" y="6293584"/>
              <a:ext cx="1760831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 7">
            <a:extLst>
              <a:ext uri="{FF2B5EF4-FFF2-40B4-BE49-F238E27FC236}">
                <a16:creationId xmlns:a16="http://schemas.microsoft.com/office/drawing/2014/main" id="{BDF4295E-BA53-4C59-920B-3B2B9D324EEC}"/>
              </a:ext>
            </a:extLst>
          </p:cNvPr>
          <p:cNvSpPr>
            <a:spLocks/>
          </p:cNvSpPr>
          <p:nvPr/>
        </p:nvSpPr>
        <p:spPr bwMode="auto">
          <a:xfrm>
            <a:off x="656526" y="4309137"/>
            <a:ext cx="875809" cy="920162"/>
          </a:xfrm>
          <a:custGeom>
            <a:avLst/>
            <a:gdLst>
              <a:gd name="T0" fmla="*/ 310 w 573"/>
              <a:gd name="T1" fmla="*/ 0 h 601"/>
              <a:gd name="T2" fmla="*/ 234 w 573"/>
              <a:gd name="T3" fmla="*/ 0 h 601"/>
              <a:gd name="T4" fmla="*/ 207 w 573"/>
              <a:gd name="T5" fmla="*/ 20 h 601"/>
              <a:gd name="T6" fmla="*/ 165 w 573"/>
              <a:gd name="T7" fmla="*/ 45 h 601"/>
              <a:gd name="T8" fmla="*/ 150 w 573"/>
              <a:gd name="T9" fmla="*/ 65 h 601"/>
              <a:gd name="T10" fmla="*/ 117 w 573"/>
              <a:gd name="T11" fmla="*/ 65 h 601"/>
              <a:gd name="T12" fmla="*/ 86 w 573"/>
              <a:gd name="T13" fmla="*/ 81 h 601"/>
              <a:gd name="T14" fmla="*/ 78 w 573"/>
              <a:gd name="T15" fmla="*/ 108 h 601"/>
              <a:gd name="T16" fmla="*/ 54 w 573"/>
              <a:gd name="T17" fmla="*/ 131 h 601"/>
              <a:gd name="T18" fmla="*/ 34 w 573"/>
              <a:gd name="T19" fmla="*/ 131 h 601"/>
              <a:gd name="T20" fmla="*/ 19 w 573"/>
              <a:gd name="T21" fmla="*/ 147 h 601"/>
              <a:gd name="T22" fmla="*/ 46 w 573"/>
              <a:gd name="T23" fmla="*/ 179 h 601"/>
              <a:gd name="T24" fmla="*/ 43 w 573"/>
              <a:gd name="T25" fmla="*/ 214 h 601"/>
              <a:gd name="T26" fmla="*/ 19 w 573"/>
              <a:gd name="T27" fmla="*/ 245 h 601"/>
              <a:gd name="T28" fmla="*/ 19 w 573"/>
              <a:gd name="T29" fmla="*/ 295 h 601"/>
              <a:gd name="T30" fmla="*/ 19 w 573"/>
              <a:gd name="T31" fmla="*/ 366 h 601"/>
              <a:gd name="T32" fmla="*/ 0 w 573"/>
              <a:gd name="T33" fmla="*/ 388 h 601"/>
              <a:gd name="T34" fmla="*/ 0 w 573"/>
              <a:gd name="T35" fmla="*/ 423 h 601"/>
              <a:gd name="T36" fmla="*/ 51 w 573"/>
              <a:gd name="T37" fmla="*/ 465 h 601"/>
              <a:gd name="T38" fmla="*/ 65 w 573"/>
              <a:gd name="T39" fmla="*/ 496 h 601"/>
              <a:gd name="T40" fmla="*/ 66 w 573"/>
              <a:gd name="T41" fmla="*/ 530 h 601"/>
              <a:gd name="T42" fmla="*/ 79 w 573"/>
              <a:gd name="T43" fmla="*/ 564 h 601"/>
              <a:gd name="T44" fmla="*/ 112 w 573"/>
              <a:gd name="T45" fmla="*/ 576 h 601"/>
              <a:gd name="T46" fmla="*/ 123 w 573"/>
              <a:gd name="T47" fmla="*/ 564 h 601"/>
              <a:gd name="T48" fmla="*/ 154 w 573"/>
              <a:gd name="T49" fmla="*/ 566 h 601"/>
              <a:gd name="T50" fmla="*/ 192 w 573"/>
              <a:gd name="T51" fmla="*/ 601 h 601"/>
              <a:gd name="T52" fmla="*/ 385 w 573"/>
              <a:gd name="T53" fmla="*/ 601 h 601"/>
              <a:gd name="T54" fmla="*/ 441 w 573"/>
              <a:gd name="T55" fmla="*/ 557 h 601"/>
              <a:gd name="T56" fmla="*/ 475 w 573"/>
              <a:gd name="T57" fmla="*/ 557 h 601"/>
              <a:gd name="T58" fmla="*/ 512 w 573"/>
              <a:gd name="T59" fmla="*/ 592 h 601"/>
              <a:gd name="T60" fmla="*/ 534 w 573"/>
              <a:gd name="T61" fmla="*/ 587 h 601"/>
              <a:gd name="T62" fmla="*/ 558 w 573"/>
              <a:gd name="T63" fmla="*/ 577 h 601"/>
              <a:gd name="T64" fmla="*/ 573 w 573"/>
              <a:gd name="T65" fmla="*/ 547 h 601"/>
              <a:gd name="T66" fmla="*/ 517 w 573"/>
              <a:gd name="T67" fmla="*/ 525 h 601"/>
              <a:gd name="T68" fmla="*/ 460 w 573"/>
              <a:gd name="T69" fmla="*/ 498 h 601"/>
              <a:gd name="T70" fmla="*/ 424 w 573"/>
              <a:gd name="T71" fmla="*/ 479 h 601"/>
              <a:gd name="T72" fmla="*/ 407 w 573"/>
              <a:gd name="T73" fmla="*/ 470 h 601"/>
              <a:gd name="T74" fmla="*/ 411 w 573"/>
              <a:gd name="T75" fmla="*/ 445 h 601"/>
              <a:gd name="T76" fmla="*/ 437 w 573"/>
              <a:gd name="T77" fmla="*/ 423 h 601"/>
              <a:gd name="T78" fmla="*/ 453 w 573"/>
              <a:gd name="T79" fmla="*/ 412 h 601"/>
              <a:gd name="T80" fmla="*/ 456 w 573"/>
              <a:gd name="T81" fmla="*/ 402 h 601"/>
              <a:gd name="T82" fmla="*/ 451 w 573"/>
              <a:gd name="T83" fmla="*/ 379 h 601"/>
              <a:gd name="T84" fmla="*/ 427 w 573"/>
              <a:gd name="T85" fmla="*/ 361 h 601"/>
              <a:gd name="T86" fmla="*/ 437 w 573"/>
              <a:gd name="T87" fmla="*/ 341 h 601"/>
              <a:gd name="T88" fmla="*/ 439 w 573"/>
              <a:gd name="T89" fmla="*/ 301 h 601"/>
              <a:gd name="T90" fmla="*/ 423 w 573"/>
              <a:gd name="T91" fmla="*/ 286 h 601"/>
              <a:gd name="T92" fmla="*/ 350 w 573"/>
              <a:gd name="T93" fmla="*/ 264 h 601"/>
              <a:gd name="T94" fmla="*/ 349 w 573"/>
              <a:gd name="T95" fmla="*/ 245 h 601"/>
              <a:gd name="T96" fmla="*/ 360 w 573"/>
              <a:gd name="T97" fmla="*/ 232 h 601"/>
              <a:gd name="T98" fmla="*/ 374 w 573"/>
              <a:gd name="T99" fmla="*/ 191 h 601"/>
              <a:gd name="T100" fmla="*/ 378 w 573"/>
              <a:gd name="T101" fmla="*/ 168 h 601"/>
              <a:gd name="T102" fmla="*/ 362 w 573"/>
              <a:gd name="T103" fmla="*/ 161 h 601"/>
              <a:gd name="T104" fmla="*/ 308 w 573"/>
              <a:gd name="T105" fmla="*/ 161 h 601"/>
              <a:gd name="T106" fmla="*/ 276 w 573"/>
              <a:gd name="T107" fmla="*/ 149 h 601"/>
              <a:gd name="T108" fmla="*/ 272 w 573"/>
              <a:gd name="T109" fmla="*/ 125 h 601"/>
              <a:gd name="T110" fmla="*/ 296 w 573"/>
              <a:gd name="T111" fmla="*/ 84 h 601"/>
              <a:gd name="T112" fmla="*/ 338 w 573"/>
              <a:gd name="T113" fmla="*/ 44 h 601"/>
              <a:gd name="T114" fmla="*/ 340 w 573"/>
              <a:gd name="T115" fmla="*/ 32 h 601"/>
              <a:gd name="T116" fmla="*/ 310 w 573"/>
              <a:gd name="T117" fmla="*/ 0 h 6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3"/>
              <a:gd name="T178" fmla="*/ 0 h 601"/>
              <a:gd name="T179" fmla="*/ 573 w 573"/>
              <a:gd name="T180" fmla="*/ 601 h 60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3" h="601">
                <a:moveTo>
                  <a:pt x="310" y="0"/>
                </a:moveTo>
                <a:lnTo>
                  <a:pt x="234" y="0"/>
                </a:lnTo>
                <a:lnTo>
                  <a:pt x="207" y="20"/>
                </a:lnTo>
                <a:lnTo>
                  <a:pt x="165" y="45"/>
                </a:lnTo>
                <a:lnTo>
                  <a:pt x="150" y="65"/>
                </a:lnTo>
                <a:lnTo>
                  <a:pt x="117" y="65"/>
                </a:lnTo>
                <a:lnTo>
                  <a:pt x="86" y="81"/>
                </a:lnTo>
                <a:lnTo>
                  <a:pt x="78" y="108"/>
                </a:lnTo>
                <a:lnTo>
                  <a:pt x="54" y="131"/>
                </a:lnTo>
                <a:lnTo>
                  <a:pt x="34" y="131"/>
                </a:lnTo>
                <a:lnTo>
                  <a:pt x="19" y="147"/>
                </a:lnTo>
                <a:lnTo>
                  <a:pt x="46" y="179"/>
                </a:lnTo>
                <a:lnTo>
                  <a:pt x="43" y="214"/>
                </a:lnTo>
                <a:lnTo>
                  <a:pt x="19" y="245"/>
                </a:lnTo>
                <a:lnTo>
                  <a:pt x="19" y="295"/>
                </a:lnTo>
                <a:lnTo>
                  <a:pt x="19" y="366"/>
                </a:lnTo>
                <a:lnTo>
                  <a:pt x="0" y="388"/>
                </a:lnTo>
                <a:lnTo>
                  <a:pt x="0" y="423"/>
                </a:lnTo>
                <a:lnTo>
                  <a:pt x="51" y="465"/>
                </a:lnTo>
                <a:lnTo>
                  <a:pt x="65" y="496"/>
                </a:lnTo>
                <a:lnTo>
                  <a:pt x="66" y="530"/>
                </a:lnTo>
                <a:lnTo>
                  <a:pt x="79" y="564"/>
                </a:lnTo>
                <a:lnTo>
                  <a:pt x="112" y="576"/>
                </a:lnTo>
                <a:lnTo>
                  <a:pt x="123" y="564"/>
                </a:lnTo>
                <a:lnTo>
                  <a:pt x="154" y="566"/>
                </a:lnTo>
                <a:lnTo>
                  <a:pt x="192" y="601"/>
                </a:lnTo>
                <a:lnTo>
                  <a:pt x="385" y="601"/>
                </a:lnTo>
                <a:lnTo>
                  <a:pt x="441" y="557"/>
                </a:lnTo>
                <a:lnTo>
                  <a:pt x="475" y="557"/>
                </a:lnTo>
                <a:lnTo>
                  <a:pt x="512" y="592"/>
                </a:lnTo>
                <a:lnTo>
                  <a:pt x="534" y="587"/>
                </a:lnTo>
                <a:lnTo>
                  <a:pt x="558" y="577"/>
                </a:lnTo>
                <a:lnTo>
                  <a:pt x="573" y="547"/>
                </a:lnTo>
                <a:lnTo>
                  <a:pt x="517" y="525"/>
                </a:lnTo>
                <a:lnTo>
                  <a:pt x="460" y="498"/>
                </a:lnTo>
                <a:lnTo>
                  <a:pt x="424" y="479"/>
                </a:lnTo>
                <a:lnTo>
                  <a:pt x="407" y="470"/>
                </a:lnTo>
                <a:lnTo>
                  <a:pt x="411" y="445"/>
                </a:lnTo>
                <a:lnTo>
                  <a:pt x="437" y="423"/>
                </a:lnTo>
                <a:lnTo>
                  <a:pt x="453" y="412"/>
                </a:lnTo>
                <a:lnTo>
                  <a:pt x="456" y="402"/>
                </a:lnTo>
                <a:lnTo>
                  <a:pt x="451" y="379"/>
                </a:lnTo>
                <a:lnTo>
                  <a:pt x="427" y="361"/>
                </a:lnTo>
                <a:lnTo>
                  <a:pt x="437" y="341"/>
                </a:lnTo>
                <a:lnTo>
                  <a:pt x="439" y="301"/>
                </a:lnTo>
                <a:lnTo>
                  <a:pt x="423" y="286"/>
                </a:lnTo>
                <a:lnTo>
                  <a:pt x="350" y="264"/>
                </a:lnTo>
                <a:lnTo>
                  <a:pt x="349" y="245"/>
                </a:lnTo>
                <a:lnTo>
                  <a:pt x="360" y="232"/>
                </a:lnTo>
                <a:lnTo>
                  <a:pt x="374" y="191"/>
                </a:lnTo>
                <a:lnTo>
                  <a:pt x="378" y="168"/>
                </a:lnTo>
                <a:lnTo>
                  <a:pt x="362" y="161"/>
                </a:lnTo>
                <a:lnTo>
                  <a:pt x="308" y="161"/>
                </a:lnTo>
                <a:lnTo>
                  <a:pt x="276" y="149"/>
                </a:lnTo>
                <a:lnTo>
                  <a:pt x="272" y="125"/>
                </a:lnTo>
                <a:lnTo>
                  <a:pt x="296" y="84"/>
                </a:lnTo>
                <a:lnTo>
                  <a:pt x="338" y="44"/>
                </a:lnTo>
                <a:lnTo>
                  <a:pt x="340" y="32"/>
                </a:lnTo>
                <a:lnTo>
                  <a:pt x="310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7137156C-3E74-4B9D-9C04-3C6E3F737127}"/>
              </a:ext>
            </a:extLst>
          </p:cNvPr>
          <p:cNvSpPr>
            <a:spLocks/>
          </p:cNvSpPr>
          <p:nvPr/>
        </p:nvSpPr>
        <p:spPr bwMode="auto">
          <a:xfrm>
            <a:off x="1088683" y="4129599"/>
            <a:ext cx="1407714" cy="1001306"/>
          </a:xfrm>
          <a:custGeom>
            <a:avLst/>
            <a:gdLst>
              <a:gd name="T0" fmla="*/ 95 w 921"/>
              <a:gd name="T1" fmla="*/ 350 h 654"/>
              <a:gd name="T2" fmla="*/ 111 w 921"/>
              <a:gd name="T3" fmla="*/ 293 h 654"/>
              <a:gd name="T4" fmla="*/ 62 w 921"/>
              <a:gd name="T5" fmla="*/ 272 h 654"/>
              <a:gd name="T6" fmla="*/ 0 w 921"/>
              <a:gd name="T7" fmla="*/ 261 h 654"/>
              <a:gd name="T8" fmla="*/ 18 w 921"/>
              <a:gd name="T9" fmla="*/ 213 h 654"/>
              <a:gd name="T10" fmla="*/ 63 w 921"/>
              <a:gd name="T11" fmla="*/ 151 h 654"/>
              <a:gd name="T12" fmla="*/ 36 w 921"/>
              <a:gd name="T13" fmla="*/ 76 h 654"/>
              <a:gd name="T14" fmla="*/ 22 w 921"/>
              <a:gd name="T15" fmla="*/ 55 h 654"/>
              <a:gd name="T16" fmla="*/ 61 w 921"/>
              <a:gd name="T17" fmla="*/ 40 h 654"/>
              <a:gd name="T18" fmla="*/ 84 w 921"/>
              <a:gd name="T19" fmla="*/ 0 h 654"/>
              <a:gd name="T20" fmla="*/ 129 w 921"/>
              <a:gd name="T21" fmla="*/ 22 h 654"/>
              <a:gd name="T22" fmla="*/ 135 w 921"/>
              <a:gd name="T23" fmla="*/ 118 h 654"/>
              <a:gd name="T24" fmla="*/ 170 w 921"/>
              <a:gd name="T25" fmla="*/ 199 h 654"/>
              <a:gd name="T26" fmla="*/ 219 w 921"/>
              <a:gd name="T27" fmla="*/ 204 h 654"/>
              <a:gd name="T28" fmla="*/ 231 w 921"/>
              <a:gd name="T29" fmla="*/ 118 h 654"/>
              <a:gd name="T30" fmla="*/ 287 w 921"/>
              <a:gd name="T31" fmla="*/ 76 h 654"/>
              <a:gd name="T32" fmla="*/ 376 w 921"/>
              <a:gd name="T33" fmla="*/ 118 h 654"/>
              <a:gd name="T34" fmla="*/ 445 w 921"/>
              <a:gd name="T35" fmla="*/ 125 h 654"/>
              <a:gd name="T36" fmla="*/ 459 w 921"/>
              <a:gd name="T37" fmla="*/ 172 h 654"/>
              <a:gd name="T38" fmla="*/ 505 w 921"/>
              <a:gd name="T39" fmla="*/ 199 h 654"/>
              <a:gd name="T40" fmla="*/ 544 w 921"/>
              <a:gd name="T41" fmla="*/ 189 h 654"/>
              <a:gd name="T42" fmla="*/ 579 w 921"/>
              <a:gd name="T43" fmla="*/ 217 h 654"/>
              <a:gd name="T44" fmla="*/ 659 w 921"/>
              <a:gd name="T45" fmla="*/ 196 h 654"/>
              <a:gd name="T46" fmla="*/ 748 w 921"/>
              <a:gd name="T47" fmla="*/ 184 h 654"/>
              <a:gd name="T48" fmla="*/ 772 w 921"/>
              <a:gd name="T49" fmla="*/ 225 h 654"/>
              <a:gd name="T50" fmla="*/ 868 w 921"/>
              <a:gd name="T51" fmla="*/ 240 h 654"/>
              <a:gd name="T52" fmla="*/ 886 w 921"/>
              <a:gd name="T53" fmla="*/ 300 h 654"/>
              <a:gd name="T54" fmla="*/ 921 w 921"/>
              <a:gd name="T55" fmla="*/ 353 h 654"/>
              <a:gd name="T56" fmla="*/ 877 w 921"/>
              <a:gd name="T57" fmla="*/ 419 h 654"/>
              <a:gd name="T58" fmla="*/ 874 w 921"/>
              <a:gd name="T59" fmla="*/ 484 h 654"/>
              <a:gd name="T60" fmla="*/ 830 w 921"/>
              <a:gd name="T61" fmla="*/ 419 h 654"/>
              <a:gd name="T62" fmla="*/ 787 w 921"/>
              <a:gd name="T63" fmla="*/ 401 h 654"/>
              <a:gd name="T64" fmla="*/ 721 w 921"/>
              <a:gd name="T65" fmla="*/ 484 h 654"/>
              <a:gd name="T66" fmla="*/ 640 w 921"/>
              <a:gd name="T67" fmla="*/ 457 h 654"/>
              <a:gd name="T68" fmla="*/ 533 w 921"/>
              <a:gd name="T69" fmla="*/ 499 h 654"/>
              <a:gd name="T70" fmla="*/ 469 w 921"/>
              <a:gd name="T71" fmla="*/ 544 h 654"/>
              <a:gd name="T72" fmla="*/ 438 w 921"/>
              <a:gd name="T73" fmla="*/ 592 h 654"/>
              <a:gd name="T74" fmla="*/ 358 w 921"/>
              <a:gd name="T75" fmla="*/ 621 h 654"/>
              <a:gd name="T76" fmla="*/ 298 w 921"/>
              <a:gd name="T77" fmla="*/ 654 h 654"/>
              <a:gd name="T78" fmla="*/ 140 w 921"/>
              <a:gd name="T79" fmla="*/ 583 h 654"/>
              <a:gd name="T80" fmla="*/ 174 w 921"/>
              <a:gd name="T81" fmla="*/ 536 h 654"/>
              <a:gd name="T82" fmla="*/ 173 w 921"/>
              <a:gd name="T83" fmla="*/ 493 h 654"/>
              <a:gd name="T84" fmla="*/ 162 w 921"/>
              <a:gd name="T85" fmla="*/ 462 h 654"/>
              <a:gd name="T86" fmla="*/ 143 w 921"/>
              <a:gd name="T87" fmla="*/ 396 h 654"/>
              <a:gd name="T88" fmla="*/ 85 w 921"/>
              <a:gd name="T89" fmla="*/ 368 h 6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21"/>
              <a:gd name="T136" fmla="*/ 0 h 654"/>
              <a:gd name="T137" fmla="*/ 921 w 921"/>
              <a:gd name="T138" fmla="*/ 654 h 6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21" h="654">
                <a:moveTo>
                  <a:pt x="85" y="368"/>
                </a:moveTo>
                <a:lnTo>
                  <a:pt x="95" y="350"/>
                </a:lnTo>
                <a:lnTo>
                  <a:pt x="104" y="323"/>
                </a:lnTo>
                <a:lnTo>
                  <a:pt x="111" y="293"/>
                </a:lnTo>
                <a:lnTo>
                  <a:pt x="98" y="272"/>
                </a:lnTo>
                <a:lnTo>
                  <a:pt x="62" y="272"/>
                </a:lnTo>
                <a:lnTo>
                  <a:pt x="25" y="272"/>
                </a:lnTo>
                <a:lnTo>
                  <a:pt x="0" y="261"/>
                </a:lnTo>
                <a:lnTo>
                  <a:pt x="0" y="243"/>
                </a:lnTo>
                <a:lnTo>
                  <a:pt x="18" y="213"/>
                </a:lnTo>
                <a:lnTo>
                  <a:pt x="55" y="171"/>
                </a:lnTo>
                <a:lnTo>
                  <a:pt x="63" y="151"/>
                </a:lnTo>
                <a:lnTo>
                  <a:pt x="31" y="110"/>
                </a:lnTo>
                <a:lnTo>
                  <a:pt x="36" y="76"/>
                </a:lnTo>
                <a:lnTo>
                  <a:pt x="21" y="65"/>
                </a:lnTo>
                <a:lnTo>
                  <a:pt x="22" y="55"/>
                </a:lnTo>
                <a:lnTo>
                  <a:pt x="40" y="55"/>
                </a:lnTo>
                <a:lnTo>
                  <a:pt x="61" y="40"/>
                </a:lnTo>
                <a:lnTo>
                  <a:pt x="62" y="0"/>
                </a:lnTo>
                <a:lnTo>
                  <a:pt x="84" y="0"/>
                </a:lnTo>
                <a:lnTo>
                  <a:pt x="111" y="5"/>
                </a:lnTo>
                <a:lnTo>
                  <a:pt x="129" y="22"/>
                </a:lnTo>
                <a:lnTo>
                  <a:pt x="120" y="94"/>
                </a:lnTo>
                <a:lnTo>
                  <a:pt x="135" y="118"/>
                </a:lnTo>
                <a:lnTo>
                  <a:pt x="163" y="184"/>
                </a:lnTo>
                <a:lnTo>
                  <a:pt x="170" y="199"/>
                </a:lnTo>
                <a:lnTo>
                  <a:pt x="203" y="216"/>
                </a:lnTo>
                <a:lnTo>
                  <a:pt x="219" y="204"/>
                </a:lnTo>
                <a:lnTo>
                  <a:pt x="219" y="153"/>
                </a:lnTo>
                <a:lnTo>
                  <a:pt x="231" y="118"/>
                </a:lnTo>
                <a:lnTo>
                  <a:pt x="257" y="94"/>
                </a:lnTo>
                <a:lnTo>
                  <a:pt x="287" y="76"/>
                </a:lnTo>
                <a:lnTo>
                  <a:pt x="326" y="73"/>
                </a:lnTo>
                <a:lnTo>
                  <a:pt x="376" y="118"/>
                </a:lnTo>
                <a:lnTo>
                  <a:pt x="387" y="129"/>
                </a:lnTo>
                <a:lnTo>
                  <a:pt x="445" y="125"/>
                </a:lnTo>
                <a:lnTo>
                  <a:pt x="453" y="137"/>
                </a:lnTo>
                <a:lnTo>
                  <a:pt x="459" y="172"/>
                </a:lnTo>
                <a:lnTo>
                  <a:pt x="477" y="190"/>
                </a:lnTo>
                <a:lnTo>
                  <a:pt x="505" y="199"/>
                </a:lnTo>
                <a:lnTo>
                  <a:pt x="526" y="197"/>
                </a:lnTo>
                <a:lnTo>
                  <a:pt x="544" y="189"/>
                </a:lnTo>
                <a:lnTo>
                  <a:pt x="555" y="208"/>
                </a:lnTo>
                <a:lnTo>
                  <a:pt x="579" y="217"/>
                </a:lnTo>
                <a:lnTo>
                  <a:pt x="617" y="214"/>
                </a:lnTo>
                <a:lnTo>
                  <a:pt x="659" y="196"/>
                </a:lnTo>
                <a:lnTo>
                  <a:pt x="686" y="184"/>
                </a:lnTo>
                <a:lnTo>
                  <a:pt x="748" y="184"/>
                </a:lnTo>
                <a:lnTo>
                  <a:pt x="748" y="210"/>
                </a:lnTo>
                <a:lnTo>
                  <a:pt x="772" y="225"/>
                </a:lnTo>
                <a:lnTo>
                  <a:pt x="847" y="238"/>
                </a:lnTo>
                <a:lnTo>
                  <a:pt x="868" y="240"/>
                </a:lnTo>
                <a:lnTo>
                  <a:pt x="856" y="284"/>
                </a:lnTo>
                <a:lnTo>
                  <a:pt x="886" y="300"/>
                </a:lnTo>
                <a:lnTo>
                  <a:pt x="886" y="318"/>
                </a:lnTo>
                <a:lnTo>
                  <a:pt x="921" y="353"/>
                </a:lnTo>
                <a:lnTo>
                  <a:pt x="894" y="374"/>
                </a:lnTo>
                <a:lnTo>
                  <a:pt x="877" y="419"/>
                </a:lnTo>
                <a:lnTo>
                  <a:pt x="885" y="475"/>
                </a:lnTo>
                <a:lnTo>
                  <a:pt x="874" y="484"/>
                </a:lnTo>
                <a:lnTo>
                  <a:pt x="832" y="448"/>
                </a:lnTo>
                <a:lnTo>
                  <a:pt x="830" y="419"/>
                </a:lnTo>
                <a:lnTo>
                  <a:pt x="813" y="401"/>
                </a:lnTo>
                <a:lnTo>
                  <a:pt x="787" y="401"/>
                </a:lnTo>
                <a:lnTo>
                  <a:pt x="778" y="433"/>
                </a:lnTo>
                <a:lnTo>
                  <a:pt x="721" y="484"/>
                </a:lnTo>
                <a:lnTo>
                  <a:pt x="680" y="478"/>
                </a:lnTo>
                <a:lnTo>
                  <a:pt x="640" y="457"/>
                </a:lnTo>
                <a:lnTo>
                  <a:pt x="597" y="457"/>
                </a:lnTo>
                <a:lnTo>
                  <a:pt x="533" y="499"/>
                </a:lnTo>
                <a:lnTo>
                  <a:pt x="505" y="536"/>
                </a:lnTo>
                <a:lnTo>
                  <a:pt x="469" y="544"/>
                </a:lnTo>
                <a:lnTo>
                  <a:pt x="447" y="565"/>
                </a:lnTo>
                <a:lnTo>
                  <a:pt x="438" y="592"/>
                </a:lnTo>
                <a:lnTo>
                  <a:pt x="392" y="604"/>
                </a:lnTo>
                <a:lnTo>
                  <a:pt x="358" y="621"/>
                </a:lnTo>
                <a:lnTo>
                  <a:pt x="334" y="621"/>
                </a:lnTo>
                <a:lnTo>
                  <a:pt x="298" y="654"/>
                </a:lnTo>
                <a:lnTo>
                  <a:pt x="206" y="619"/>
                </a:lnTo>
                <a:lnTo>
                  <a:pt x="140" y="583"/>
                </a:lnTo>
                <a:lnTo>
                  <a:pt x="138" y="564"/>
                </a:lnTo>
                <a:lnTo>
                  <a:pt x="174" y="536"/>
                </a:lnTo>
                <a:lnTo>
                  <a:pt x="177" y="512"/>
                </a:lnTo>
                <a:lnTo>
                  <a:pt x="173" y="493"/>
                </a:lnTo>
                <a:lnTo>
                  <a:pt x="158" y="478"/>
                </a:lnTo>
                <a:lnTo>
                  <a:pt x="162" y="462"/>
                </a:lnTo>
                <a:lnTo>
                  <a:pt x="165" y="419"/>
                </a:lnTo>
                <a:lnTo>
                  <a:pt x="143" y="396"/>
                </a:lnTo>
                <a:lnTo>
                  <a:pt x="81" y="377"/>
                </a:lnTo>
                <a:lnTo>
                  <a:pt x="85" y="368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6" name="Freeform 9">
            <a:extLst>
              <a:ext uri="{FF2B5EF4-FFF2-40B4-BE49-F238E27FC236}">
                <a16:creationId xmlns:a16="http://schemas.microsoft.com/office/drawing/2014/main" id="{3490BC39-57B5-4419-A1E0-5AABC5E5C2F3}"/>
              </a:ext>
            </a:extLst>
          </p:cNvPr>
          <p:cNvSpPr>
            <a:spLocks/>
          </p:cNvSpPr>
          <p:nvPr/>
        </p:nvSpPr>
        <p:spPr bwMode="auto">
          <a:xfrm>
            <a:off x="2459946" y="4093257"/>
            <a:ext cx="969044" cy="923223"/>
          </a:xfrm>
          <a:custGeom>
            <a:avLst/>
            <a:gdLst>
              <a:gd name="T0" fmla="*/ 28 w 696"/>
              <a:gd name="T1" fmla="*/ 372 h 663"/>
              <a:gd name="T2" fmla="*/ 0 w 696"/>
              <a:gd name="T3" fmla="*/ 338 h 663"/>
              <a:gd name="T4" fmla="*/ 0 w 696"/>
              <a:gd name="T5" fmla="*/ 315 h 663"/>
              <a:gd name="T6" fmla="*/ 33 w 696"/>
              <a:gd name="T7" fmla="*/ 297 h 663"/>
              <a:gd name="T8" fmla="*/ 69 w 696"/>
              <a:gd name="T9" fmla="*/ 246 h 663"/>
              <a:gd name="T10" fmla="*/ 97 w 696"/>
              <a:gd name="T11" fmla="*/ 223 h 663"/>
              <a:gd name="T12" fmla="*/ 132 w 696"/>
              <a:gd name="T13" fmla="*/ 223 h 663"/>
              <a:gd name="T14" fmla="*/ 188 w 696"/>
              <a:gd name="T15" fmla="*/ 204 h 663"/>
              <a:gd name="T16" fmla="*/ 226 w 696"/>
              <a:gd name="T17" fmla="*/ 181 h 663"/>
              <a:gd name="T18" fmla="*/ 226 w 696"/>
              <a:gd name="T19" fmla="*/ 156 h 663"/>
              <a:gd name="T20" fmla="*/ 199 w 696"/>
              <a:gd name="T21" fmla="*/ 114 h 663"/>
              <a:gd name="T22" fmla="*/ 192 w 696"/>
              <a:gd name="T23" fmla="*/ 97 h 663"/>
              <a:gd name="T24" fmla="*/ 210 w 696"/>
              <a:gd name="T25" fmla="*/ 80 h 663"/>
              <a:gd name="T26" fmla="*/ 250 w 696"/>
              <a:gd name="T27" fmla="*/ 67 h 663"/>
              <a:gd name="T28" fmla="*/ 283 w 696"/>
              <a:gd name="T29" fmla="*/ 67 h 663"/>
              <a:gd name="T30" fmla="*/ 326 w 696"/>
              <a:gd name="T31" fmla="*/ 75 h 663"/>
              <a:gd name="T32" fmla="*/ 392 w 696"/>
              <a:gd name="T33" fmla="*/ 79 h 663"/>
              <a:gd name="T34" fmla="*/ 424 w 696"/>
              <a:gd name="T35" fmla="*/ 61 h 663"/>
              <a:gd name="T36" fmla="*/ 436 w 696"/>
              <a:gd name="T37" fmla="*/ 33 h 663"/>
              <a:gd name="T38" fmla="*/ 465 w 696"/>
              <a:gd name="T39" fmla="*/ 18 h 663"/>
              <a:gd name="T40" fmla="*/ 485 w 696"/>
              <a:gd name="T41" fmla="*/ 0 h 663"/>
              <a:gd name="T42" fmla="*/ 506 w 696"/>
              <a:gd name="T43" fmla="*/ 7 h 663"/>
              <a:gd name="T44" fmla="*/ 548 w 696"/>
              <a:gd name="T45" fmla="*/ 51 h 663"/>
              <a:gd name="T46" fmla="*/ 595 w 696"/>
              <a:gd name="T47" fmla="*/ 55 h 663"/>
              <a:gd name="T48" fmla="*/ 604 w 696"/>
              <a:gd name="T49" fmla="*/ 69 h 663"/>
              <a:gd name="T50" fmla="*/ 634 w 696"/>
              <a:gd name="T51" fmla="*/ 69 h 663"/>
              <a:gd name="T52" fmla="*/ 629 w 696"/>
              <a:gd name="T53" fmla="*/ 92 h 663"/>
              <a:gd name="T54" fmla="*/ 577 w 696"/>
              <a:gd name="T55" fmla="*/ 126 h 663"/>
              <a:gd name="T56" fmla="*/ 577 w 696"/>
              <a:gd name="T57" fmla="*/ 140 h 663"/>
              <a:gd name="T58" fmla="*/ 613 w 696"/>
              <a:gd name="T59" fmla="*/ 205 h 663"/>
              <a:gd name="T60" fmla="*/ 615 w 696"/>
              <a:gd name="T61" fmla="*/ 235 h 663"/>
              <a:gd name="T62" fmla="*/ 596 w 696"/>
              <a:gd name="T63" fmla="*/ 291 h 663"/>
              <a:gd name="T64" fmla="*/ 598 w 696"/>
              <a:gd name="T65" fmla="*/ 322 h 663"/>
              <a:gd name="T66" fmla="*/ 604 w 696"/>
              <a:gd name="T67" fmla="*/ 354 h 663"/>
              <a:gd name="T68" fmla="*/ 611 w 696"/>
              <a:gd name="T69" fmla="*/ 403 h 663"/>
              <a:gd name="T70" fmla="*/ 589 w 696"/>
              <a:gd name="T71" fmla="*/ 417 h 663"/>
              <a:gd name="T72" fmla="*/ 568 w 696"/>
              <a:gd name="T73" fmla="*/ 413 h 663"/>
              <a:gd name="T74" fmla="*/ 560 w 696"/>
              <a:gd name="T75" fmla="*/ 397 h 663"/>
              <a:gd name="T76" fmla="*/ 497 w 696"/>
              <a:gd name="T77" fmla="*/ 398 h 663"/>
              <a:gd name="T78" fmla="*/ 458 w 696"/>
              <a:gd name="T79" fmla="*/ 429 h 663"/>
              <a:gd name="T80" fmla="*/ 394 w 696"/>
              <a:gd name="T81" fmla="*/ 421 h 663"/>
              <a:gd name="T82" fmla="*/ 385 w 696"/>
              <a:gd name="T83" fmla="*/ 473 h 663"/>
              <a:gd name="T84" fmla="*/ 369 w 696"/>
              <a:gd name="T85" fmla="*/ 495 h 663"/>
              <a:gd name="T86" fmla="*/ 329 w 696"/>
              <a:gd name="T87" fmla="*/ 501 h 663"/>
              <a:gd name="T88" fmla="*/ 299 w 696"/>
              <a:gd name="T89" fmla="*/ 532 h 663"/>
              <a:gd name="T90" fmla="*/ 294 w 696"/>
              <a:gd name="T91" fmla="*/ 569 h 663"/>
              <a:gd name="T92" fmla="*/ 260 w 696"/>
              <a:gd name="T93" fmla="*/ 589 h 663"/>
              <a:gd name="T94" fmla="*/ 214 w 696"/>
              <a:gd name="T95" fmla="*/ 585 h 663"/>
              <a:gd name="T96" fmla="*/ 194 w 696"/>
              <a:gd name="T97" fmla="*/ 603 h 663"/>
              <a:gd name="T98" fmla="*/ 174 w 696"/>
              <a:gd name="T99" fmla="*/ 603 h 663"/>
              <a:gd name="T100" fmla="*/ 175 w 696"/>
              <a:gd name="T101" fmla="*/ 569 h 663"/>
              <a:gd name="T102" fmla="*/ 154 w 696"/>
              <a:gd name="T103" fmla="*/ 526 h 663"/>
              <a:gd name="T104" fmla="*/ 132 w 696"/>
              <a:gd name="T105" fmla="*/ 476 h 663"/>
              <a:gd name="T106" fmla="*/ 120 w 696"/>
              <a:gd name="T107" fmla="*/ 442 h 663"/>
              <a:gd name="T108" fmla="*/ 87 w 696"/>
              <a:gd name="T109" fmla="*/ 401 h 663"/>
              <a:gd name="T110" fmla="*/ 53 w 696"/>
              <a:gd name="T111" fmla="*/ 374 h 663"/>
              <a:gd name="T112" fmla="*/ 28 w 696"/>
              <a:gd name="T113" fmla="*/ 372 h 6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96"/>
              <a:gd name="T172" fmla="*/ 0 h 663"/>
              <a:gd name="T173" fmla="*/ 696 w 696"/>
              <a:gd name="T174" fmla="*/ 663 h 6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96" h="663">
                <a:moveTo>
                  <a:pt x="31" y="409"/>
                </a:moveTo>
                <a:cubicBezTo>
                  <a:pt x="0" y="372"/>
                  <a:pt x="0" y="372"/>
                  <a:pt x="0" y="372"/>
                </a:cubicBezTo>
                <a:cubicBezTo>
                  <a:pt x="0" y="346"/>
                  <a:pt x="0" y="346"/>
                  <a:pt x="0" y="346"/>
                </a:cubicBezTo>
                <a:cubicBezTo>
                  <a:pt x="36" y="327"/>
                  <a:pt x="36" y="327"/>
                  <a:pt x="36" y="327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106" y="245"/>
                  <a:pt x="106" y="245"/>
                  <a:pt x="106" y="245"/>
                </a:cubicBezTo>
                <a:cubicBezTo>
                  <a:pt x="145" y="245"/>
                  <a:pt x="145" y="245"/>
                  <a:pt x="145" y="245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248" y="171"/>
                  <a:pt x="248" y="171"/>
                  <a:pt x="248" y="171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30" y="88"/>
                  <a:pt x="230" y="88"/>
                  <a:pt x="230" y="88"/>
                </a:cubicBezTo>
                <a:cubicBezTo>
                  <a:pt x="274" y="74"/>
                  <a:pt x="274" y="74"/>
                  <a:pt x="274" y="74"/>
                </a:cubicBezTo>
                <a:cubicBezTo>
                  <a:pt x="311" y="74"/>
                  <a:pt x="311" y="74"/>
                  <a:pt x="311" y="74"/>
                </a:cubicBezTo>
                <a:cubicBezTo>
                  <a:pt x="311" y="74"/>
                  <a:pt x="354" y="80"/>
                  <a:pt x="358" y="82"/>
                </a:cubicBezTo>
                <a:cubicBezTo>
                  <a:pt x="361" y="84"/>
                  <a:pt x="430" y="87"/>
                  <a:pt x="430" y="87"/>
                </a:cubicBezTo>
                <a:cubicBezTo>
                  <a:pt x="466" y="67"/>
                  <a:pt x="466" y="67"/>
                  <a:pt x="466" y="67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511" y="20"/>
                  <a:pt x="511" y="20"/>
                  <a:pt x="511" y="20"/>
                </a:cubicBezTo>
                <a:cubicBezTo>
                  <a:pt x="532" y="0"/>
                  <a:pt x="532" y="0"/>
                  <a:pt x="532" y="0"/>
                </a:cubicBezTo>
                <a:cubicBezTo>
                  <a:pt x="555" y="8"/>
                  <a:pt x="555" y="8"/>
                  <a:pt x="555" y="8"/>
                </a:cubicBezTo>
                <a:cubicBezTo>
                  <a:pt x="602" y="56"/>
                  <a:pt x="602" y="56"/>
                  <a:pt x="602" y="56"/>
                </a:cubicBezTo>
                <a:cubicBezTo>
                  <a:pt x="653" y="60"/>
                  <a:pt x="653" y="60"/>
                  <a:pt x="653" y="60"/>
                </a:cubicBezTo>
                <a:cubicBezTo>
                  <a:pt x="663" y="76"/>
                  <a:pt x="663" y="76"/>
                  <a:pt x="663" y="76"/>
                </a:cubicBezTo>
                <a:cubicBezTo>
                  <a:pt x="696" y="76"/>
                  <a:pt x="696" y="76"/>
                  <a:pt x="696" y="76"/>
                </a:cubicBezTo>
                <a:cubicBezTo>
                  <a:pt x="691" y="101"/>
                  <a:pt x="691" y="101"/>
                  <a:pt x="691" y="101"/>
                </a:cubicBezTo>
                <a:cubicBezTo>
                  <a:pt x="633" y="138"/>
                  <a:pt x="633" y="138"/>
                  <a:pt x="633" y="138"/>
                </a:cubicBezTo>
                <a:cubicBezTo>
                  <a:pt x="633" y="154"/>
                  <a:pt x="633" y="154"/>
                  <a:pt x="633" y="154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73" y="225"/>
                  <a:pt x="677" y="255"/>
                  <a:pt x="675" y="258"/>
                </a:cubicBezTo>
                <a:cubicBezTo>
                  <a:pt x="673" y="261"/>
                  <a:pt x="654" y="320"/>
                  <a:pt x="654" y="320"/>
                </a:cubicBezTo>
                <a:cubicBezTo>
                  <a:pt x="656" y="354"/>
                  <a:pt x="656" y="354"/>
                  <a:pt x="656" y="354"/>
                </a:cubicBezTo>
                <a:cubicBezTo>
                  <a:pt x="663" y="389"/>
                  <a:pt x="663" y="389"/>
                  <a:pt x="663" y="389"/>
                </a:cubicBezTo>
                <a:cubicBezTo>
                  <a:pt x="671" y="443"/>
                  <a:pt x="671" y="443"/>
                  <a:pt x="671" y="443"/>
                </a:cubicBezTo>
                <a:cubicBezTo>
                  <a:pt x="647" y="459"/>
                  <a:pt x="647" y="459"/>
                  <a:pt x="647" y="459"/>
                </a:cubicBezTo>
                <a:cubicBezTo>
                  <a:pt x="624" y="454"/>
                  <a:pt x="624" y="454"/>
                  <a:pt x="624" y="454"/>
                </a:cubicBezTo>
                <a:cubicBezTo>
                  <a:pt x="615" y="436"/>
                  <a:pt x="615" y="436"/>
                  <a:pt x="615" y="436"/>
                </a:cubicBezTo>
                <a:cubicBezTo>
                  <a:pt x="615" y="436"/>
                  <a:pt x="546" y="435"/>
                  <a:pt x="546" y="438"/>
                </a:cubicBezTo>
                <a:cubicBezTo>
                  <a:pt x="546" y="440"/>
                  <a:pt x="503" y="472"/>
                  <a:pt x="503" y="472"/>
                </a:cubicBezTo>
                <a:cubicBezTo>
                  <a:pt x="432" y="463"/>
                  <a:pt x="432" y="463"/>
                  <a:pt x="432" y="463"/>
                </a:cubicBezTo>
                <a:cubicBezTo>
                  <a:pt x="423" y="520"/>
                  <a:pt x="423" y="520"/>
                  <a:pt x="423" y="520"/>
                </a:cubicBezTo>
                <a:cubicBezTo>
                  <a:pt x="405" y="544"/>
                  <a:pt x="405" y="544"/>
                  <a:pt x="405" y="544"/>
                </a:cubicBezTo>
                <a:cubicBezTo>
                  <a:pt x="405" y="544"/>
                  <a:pt x="365" y="551"/>
                  <a:pt x="361" y="551"/>
                </a:cubicBezTo>
                <a:cubicBezTo>
                  <a:pt x="358" y="551"/>
                  <a:pt x="328" y="585"/>
                  <a:pt x="328" y="585"/>
                </a:cubicBezTo>
                <a:cubicBezTo>
                  <a:pt x="323" y="626"/>
                  <a:pt x="323" y="626"/>
                  <a:pt x="323" y="626"/>
                </a:cubicBezTo>
                <a:cubicBezTo>
                  <a:pt x="285" y="648"/>
                  <a:pt x="285" y="648"/>
                  <a:pt x="285" y="648"/>
                </a:cubicBezTo>
                <a:cubicBezTo>
                  <a:pt x="235" y="643"/>
                  <a:pt x="235" y="643"/>
                  <a:pt x="235" y="643"/>
                </a:cubicBezTo>
                <a:cubicBezTo>
                  <a:pt x="213" y="663"/>
                  <a:pt x="213" y="663"/>
                  <a:pt x="213" y="663"/>
                </a:cubicBezTo>
                <a:cubicBezTo>
                  <a:pt x="191" y="663"/>
                  <a:pt x="191" y="663"/>
                  <a:pt x="191" y="663"/>
                </a:cubicBezTo>
                <a:cubicBezTo>
                  <a:pt x="192" y="626"/>
                  <a:pt x="192" y="626"/>
                  <a:pt x="192" y="626"/>
                </a:cubicBezTo>
                <a:cubicBezTo>
                  <a:pt x="169" y="578"/>
                  <a:pt x="169" y="578"/>
                  <a:pt x="169" y="578"/>
                </a:cubicBezTo>
                <a:cubicBezTo>
                  <a:pt x="145" y="523"/>
                  <a:pt x="145" y="523"/>
                  <a:pt x="145" y="523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132" y="486"/>
                  <a:pt x="98" y="442"/>
                  <a:pt x="95" y="441"/>
                </a:cubicBezTo>
                <a:cubicBezTo>
                  <a:pt x="93" y="440"/>
                  <a:pt x="66" y="413"/>
                  <a:pt x="58" y="411"/>
                </a:cubicBezTo>
                <a:cubicBezTo>
                  <a:pt x="50" y="409"/>
                  <a:pt x="31" y="409"/>
                  <a:pt x="31" y="4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2C087B11-03D1-4F6A-A021-1324D106FB17}"/>
              </a:ext>
            </a:extLst>
          </p:cNvPr>
          <p:cNvSpPr>
            <a:spLocks/>
          </p:cNvSpPr>
          <p:nvPr/>
        </p:nvSpPr>
        <p:spPr bwMode="auto">
          <a:xfrm>
            <a:off x="2216119" y="2801680"/>
            <a:ext cx="975158" cy="1754583"/>
          </a:xfrm>
          <a:custGeom>
            <a:avLst/>
            <a:gdLst>
              <a:gd name="T0" fmla="*/ 131 w 701"/>
              <a:gd name="T1" fmla="*/ 1137 h 1259"/>
              <a:gd name="T2" fmla="*/ 39 w 701"/>
              <a:gd name="T3" fmla="*/ 1070 h 1259"/>
              <a:gd name="T4" fmla="*/ 21 w 701"/>
              <a:gd name="T5" fmla="*/ 1031 h 1259"/>
              <a:gd name="T6" fmla="*/ 42 w 701"/>
              <a:gd name="T7" fmla="*/ 897 h 1259"/>
              <a:gd name="T8" fmla="*/ 21 w 701"/>
              <a:gd name="T9" fmla="*/ 745 h 1259"/>
              <a:gd name="T10" fmla="*/ 0 w 701"/>
              <a:gd name="T11" fmla="*/ 684 h 1259"/>
              <a:gd name="T12" fmla="*/ 92 w 701"/>
              <a:gd name="T13" fmla="*/ 653 h 1259"/>
              <a:gd name="T14" fmla="*/ 82 w 701"/>
              <a:gd name="T15" fmla="*/ 535 h 1259"/>
              <a:gd name="T16" fmla="*/ 141 w 701"/>
              <a:gd name="T17" fmla="*/ 495 h 1259"/>
              <a:gd name="T18" fmla="*/ 236 w 701"/>
              <a:gd name="T19" fmla="*/ 544 h 1259"/>
              <a:gd name="T20" fmla="*/ 249 w 701"/>
              <a:gd name="T21" fmla="*/ 467 h 1259"/>
              <a:gd name="T22" fmla="*/ 214 w 701"/>
              <a:gd name="T23" fmla="*/ 397 h 1259"/>
              <a:gd name="T24" fmla="*/ 244 w 701"/>
              <a:gd name="T25" fmla="*/ 314 h 1259"/>
              <a:gd name="T26" fmla="*/ 337 w 701"/>
              <a:gd name="T27" fmla="*/ 290 h 1259"/>
              <a:gd name="T28" fmla="*/ 337 w 701"/>
              <a:gd name="T29" fmla="*/ 214 h 1259"/>
              <a:gd name="T30" fmla="*/ 296 w 701"/>
              <a:gd name="T31" fmla="*/ 134 h 1259"/>
              <a:gd name="T32" fmla="*/ 379 w 701"/>
              <a:gd name="T33" fmla="*/ 46 h 1259"/>
              <a:gd name="T34" fmla="*/ 423 w 701"/>
              <a:gd name="T35" fmla="*/ 11 h 1259"/>
              <a:gd name="T36" fmla="*/ 431 w 701"/>
              <a:gd name="T37" fmla="*/ 56 h 1259"/>
              <a:gd name="T38" fmla="*/ 369 w 701"/>
              <a:gd name="T39" fmla="*/ 219 h 1259"/>
              <a:gd name="T40" fmla="*/ 414 w 701"/>
              <a:gd name="T41" fmla="*/ 259 h 1259"/>
              <a:gd name="T42" fmla="*/ 401 w 701"/>
              <a:gd name="T43" fmla="*/ 317 h 1259"/>
              <a:gd name="T44" fmla="*/ 490 w 701"/>
              <a:gd name="T45" fmla="*/ 309 h 1259"/>
              <a:gd name="T46" fmla="*/ 542 w 701"/>
              <a:gd name="T47" fmla="*/ 326 h 1259"/>
              <a:gd name="T48" fmla="*/ 601 w 701"/>
              <a:gd name="T49" fmla="*/ 305 h 1259"/>
              <a:gd name="T50" fmla="*/ 634 w 701"/>
              <a:gd name="T51" fmla="*/ 351 h 1259"/>
              <a:gd name="T52" fmla="*/ 514 w 701"/>
              <a:gd name="T53" fmla="*/ 380 h 1259"/>
              <a:gd name="T54" fmla="*/ 508 w 701"/>
              <a:gd name="T55" fmla="*/ 458 h 1259"/>
              <a:gd name="T56" fmla="*/ 575 w 701"/>
              <a:gd name="T57" fmla="*/ 492 h 1259"/>
              <a:gd name="T58" fmla="*/ 564 w 701"/>
              <a:gd name="T59" fmla="*/ 582 h 1259"/>
              <a:gd name="T60" fmla="*/ 541 w 701"/>
              <a:gd name="T61" fmla="*/ 656 h 1259"/>
              <a:gd name="T62" fmla="*/ 533 w 701"/>
              <a:gd name="T63" fmla="*/ 720 h 1259"/>
              <a:gd name="T64" fmla="*/ 573 w 701"/>
              <a:gd name="T65" fmla="*/ 749 h 1259"/>
              <a:gd name="T66" fmla="*/ 586 w 701"/>
              <a:gd name="T67" fmla="*/ 803 h 1259"/>
              <a:gd name="T68" fmla="*/ 627 w 701"/>
              <a:gd name="T69" fmla="*/ 839 h 1259"/>
              <a:gd name="T70" fmla="*/ 582 w 701"/>
              <a:gd name="T71" fmla="*/ 872 h 1259"/>
              <a:gd name="T72" fmla="*/ 549 w 701"/>
              <a:gd name="T73" fmla="*/ 906 h 1259"/>
              <a:gd name="T74" fmla="*/ 476 w 701"/>
              <a:gd name="T75" fmla="*/ 898 h 1259"/>
              <a:gd name="T76" fmla="*/ 399 w 701"/>
              <a:gd name="T77" fmla="*/ 901 h 1259"/>
              <a:gd name="T78" fmla="*/ 341 w 701"/>
              <a:gd name="T79" fmla="*/ 949 h 1259"/>
              <a:gd name="T80" fmla="*/ 374 w 701"/>
              <a:gd name="T81" fmla="*/ 1020 h 1259"/>
              <a:gd name="T82" fmla="*/ 300 w 701"/>
              <a:gd name="T83" fmla="*/ 1052 h 1259"/>
              <a:gd name="T84" fmla="*/ 234 w 701"/>
              <a:gd name="T85" fmla="*/ 1072 h 1259"/>
              <a:gd name="T86" fmla="*/ 194 w 701"/>
              <a:gd name="T87" fmla="*/ 1131 h 1259"/>
              <a:gd name="T88" fmla="*/ 157 w 701"/>
              <a:gd name="T89" fmla="*/ 1146 h 12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1"/>
              <a:gd name="T136" fmla="*/ 0 h 1259"/>
              <a:gd name="T137" fmla="*/ 701 w 701"/>
              <a:gd name="T138" fmla="*/ 1259 h 125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1" h="1259">
                <a:moveTo>
                  <a:pt x="172" y="1259"/>
                </a:moveTo>
                <a:cubicBezTo>
                  <a:pt x="144" y="1249"/>
                  <a:pt x="144" y="1249"/>
                  <a:pt x="144" y="1249"/>
                </a:cubicBezTo>
                <a:cubicBezTo>
                  <a:pt x="158" y="1199"/>
                  <a:pt x="158" y="1199"/>
                  <a:pt x="158" y="1199"/>
                </a:cubicBezTo>
                <a:cubicBezTo>
                  <a:pt x="43" y="1176"/>
                  <a:pt x="43" y="1176"/>
                  <a:pt x="43" y="1176"/>
                </a:cubicBezTo>
                <a:cubicBezTo>
                  <a:pt x="29" y="1165"/>
                  <a:pt x="29" y="1165"/>
                  <a:pt x="29" y="1165"/>
                </a:cubicBezTo>
                <a:cubicBezTo>
                  <a:pt x="23" y="1133"/>
                  <a:pt x="23" y="1133"/>
                  <a:pt x="23" y="1133"/>
                </a:cubicBezTo>
                <a:cubicBezTo>
                  <a:pt x="39" y="1095"/>
                  <a:pt x="39" y="1095"/>
                  <a:pt x="39" y="1095"/>
                </a:cubicBezTo>
                <a:cubicBezTo>
                  <a:pt x="46" y="985"/>
                  <a:pt x="46" y="985"/>
                  <a:pt x="46" y="985"/>
                </a:cubicBezTo>
                <a:cubicBezTo>
                  <a:pt x="60" y="887"/>
                  <a:pt x="60" y="887"/>
                  <a:pt x="60" y="887"/>
                </a:cubicBezTo>
                <a:cubicBezTo>
                  <a:pt x="23" y="819"/>
                  <a:pt x="23" y="819"/>
                  <a:pt x="23" y="819"/>
                </a:cubicBezTo>
                <a:cubicBezTo>
                  <a:pt x="3" y="791"/>
                  <a:pt x="3" y="791"/>
                  <a:pt x="3" y="791"/>
                </a:cubicBezTo>
                <a:cubicBezTo>
                  <a:pt x="0" y="751"/>
                  <a:pt x="0" y="751"/>
                  <a:pt x="0" y="751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01" y="717"/>
                  <a:pt x="101" y="717"/>
                  <a:pt x="101" y="717"/>
                </a:cubicBezTo>
                <a:cubicBezTo>
                  <a:pt x="104" y="613"/>
                  <a:pt x="104" y="613"/>
                  <a:pt x="104" y="613"/>
                </a:cubicBezTo>
                <a:cubicBezTo>
                  <a:pt x="104" y="613"/>
                  <a:pt x="90" y="594"/>
                  <a:pt x="90" y="588"/>
                </a:cubicBezTo>
                <a:cubicBezTo>
                  <a:pt x="90" y="582"/>
                  <a:pt x="92" y="551"/>
                  <a:pt x="92" y="551"/>
                </a:cubicBezTo>
                <a:cubicBezTo>
                  <a:pt x="155" y="544"/>
                  <a:pt x="155" y="544"/>
                  <a:pt x="155" y="544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259" y="598"/>
                  <a:pt x="259" y="598"/>
                  <a:pt x="259" y="598"/>
                </a:cubicBezTo>
                <a:cubicBezTo>
                  <a:pt x="279" y="570"/>
                  <a:pt x="279" y="570"/>
                  <a:pt x="279" y="570"/>
                </a:cubicBezTo>
                <a:cubicBezTo>
                  <a:pt x="274" y="513"/>
                  <a:pt x="274" y="513"/>
                  <a:pt x="274" y="513"/>
                </a:cubicBezTo>
                <a:cubicBezTo>
                  <a:pt x="241" y="451"/>
                  <a:pt x="241" y="451"/>
                  <a:pt x="241" y="451"/>
                </a:cubicBezTo>
                <a:cubicBezTo>
                  <a:pt x="235" y="436"/>
                  <a:pt x="235" y="436"/>
                  <a:pt x="235" y="436"/>
                </a:cubicBezTo>
                <a:cubicBezTo>
                  <a:pt x="250" y="374"/>
                  <a:pt x="250" y="374"/>
                  <a:pt x="250" y="374"/>
                </a:cubicBezTo>
                <a:cubicBezTo>
                  <a:pt x="268" y="345"/>
                  <a:pt x="268" y="345"/>
                  <a:pt x="268" y="345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70" y="319"/>
                  <a:pt x="370" y="319"/>
                  <a:pt x="370" y="319"/>
                </a:cubicBezTo>
                <a:cubicBezTo>
                  <a:pt x="370" y="258"/>
                  <a:pt x="370" y="258"/>
                  <a:pt x="370" y="258"/>
                </a:cubicBezTo>
                <a:cubicBezTo>
                  <a:pt x="370" y="235"/>
                  <a:pt x="370" y="235"/>
                  <a:pt x="370" y="235"/>
                </a:cubicBezTo>
                <a:cubicBezTo>
                  <a:pt x="328" y="176"/>
                  <a:pt x="328" y="176"/>
                  <a:pt x="328" y="176"/>
                </a:cubicBezTo>
                <a:cubicBezTo>
                  <a:pt x="325" y="147"/>
                  <a:pt x="325" y="147"/>
                  <a:pt x="325" y="147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416" y="50"/>
                  <a:pt x="416" y="50"/>
                  <a:pt x="416" y="50"/>
                </a:cubicBezTo>
                <a:cubicBezTo>
                  <a:pt x="448" y="0"/>
                  <a:pt x="448" y="0"/>
                  <a:pt x="448" y="0"/>
                </a:cubicBezTo>
                <a:cubicBezTo>
                  <a:pt x="465" y="12"/>
                  <a:pt x="465" y="12"/>
                  <a:pt x="465" y="12"/>
                </a:cubicBezTo>
                <a:cubicBezTo>
                  <a:pt x="454" y="44"/>
                  <a:pt x="454" y="44"/>
                  <a:pt x="454" y="44"/>
                </a:cubicBezTo>
                <a:cubicBezTo>
                  <a:pt x="474" y="61"/>
                  <a:pt x="474" y="61"/>
                  <a:pt x="474" y="61"/>
                </a:cubicBezTo>
                <a:cubicBezTo>
                  <a:pt x="469" y="186"/>
                  <a:pt x="469" y="186"/>
                  <a:pt x="469" y="186"/>
                </a:cubicBezTo>
                <a:cubicBezTo>
                  <a:pt x="405" y="241"/>
                  <a:pt x="405" y="241"/>
                  <a:pt x="405" y="241"/>
                </a:cubicBezTo>
                <a:cubicBezTo>
                  <a:pt x="405" y="255"/>
                  <a:pt x="405" y="255"/>
                  <a:pt x="405" y="255"/>
                </a:cubicBezTo>
                <a:cubicBezTo>
                  <a:pt x="405" y="255"/>
                  <a:pt x="457" y="283"/>
                  <a:pt x="455" y="284"/>
                </a:cubicBezTo>
                <a:cubicBezTo>
                  <a:pt x="453" y="284"/>
                  <a:pt x="423" y="312"/>
                  <a:pt x="423" y="312"/>
                </a:cubicBezTo>
                <a:cubicBezTo>
                  <a:pt x="423" y="312"/>
                  <a:pt x="438" y="347"/>
                  <a:pt x="441" y="348"/>
                </a:cubicBezTo>
                <a:cubicBezTo>
                  <a:pt x="443" y="350"/>
                  <a:pt x="507" y="353"/>
                  <a:pt x="507" y="353"/>
                </a:cubicBezTo>
                <a:cubicBezTo>
                  <a:pt x="538" y="340"/>
                  <a:pt x="538" y="340"/>
                  <a:pt x="538" y="340"/>
                </a:cubicBezTo>
                <a:cubicBezTo>
                  <a:pt x="573" y="357"/>
                  <a:pt x="573" y="357"/>
                  <a:pt x="573" y="357"/>
                </a:cubicBezTo>
                <a:cubicBezTo>
                  <a:pt x="573" y="357"/>
                  <a:pt x="592" y="359"/>
                  <a:pt x="595" y="358"/>
                </a:cubicBezTo>
                <a:cubicBezTo>
                  <a:pt x="598" y="357"/>
                  <a:pt x="611" y="341"/>
                  <a:pt x="611" y="341"/>
                </a:cubicBezTo>
                <a:cubicBezTo>
                  <a:pt x="611" y="341"/>
                  <a:pt x="657" y="335"/>
                  <a:pt x="660" y="335"/>
                </a:cubicBezTo>
                <a:cubicBezTo>
                  <a:pt x="663" y="335"/>
                  <a:pt x="701" y="364"/>
                  <a:pt x="701" y="364"/>
                </a:cubicBezTo>
                <a:cubicBezTo>
                  <a:pt x="697" y="386"/>
                  <a:pt x="697" y="386"/>
                  <a:pt x="697" y="386"/>
                </a:cubicBezTo>
                <a:cubicBezTo>
                  <a:pt x="638" y="410"/>
                  <a:pt x="638" y="410"/>
                  <a:pt x="638" y="410"/>
                </a:cubicBezTo>
                <a:cubicBezTo>
                  <a:pt x="565" y="418"/>
                  <a:pt x="565" y="418"/>
                  <a:pt x="565" y="418"/>
                </a:cubicBezTo>
                <a:cubicBezTo>
                  <a:pt x="558" y="459"/>
                  <a:pt x="558" y="459"/>
                  <a:pt x="558" y="459"/>
                </a:cubicBezTo>
                <a:cubicBezTo>
                  <a:pt x="558" y="503"/>
                  <a:pt x="558" y="503"/>
                  <a:pt x="558" y="503"/>
                </a:cubicBezTo>
                <a:cubicBezTo>
                  <a:pt x="565" y="518"/>
                  <a:pt x="565" y="518"/>
                  <a:pt x="565" y="518"/>
                </a:cubicBezTo>
                <a:cubicBezTo>
                  <a:pt x="632" y="541"/>
                  <a:pt x="632" y="541"/>
                  <a:pt x="632" y="541"/>
                </a:cubicBezTo>
                <a:cubicBezTo>
                  <a:pt x="630" y="578"/>
                  <a:pt x="630" y="578"/>
                  <a:pt x="630" y="578"/>
                </a:cubicBezTo>
                <a:cubicBezTo>
                  <a:pt x="620" y="639"/>
                  <a:pt x="620" y="639"/>
                  <a:pt x="620" y="639"/>
                </a:cubicBezTo>
                <a:cubicBezTo>
                  <a:pt x="608" y="683"/>
                  <a:pt x="608" y="683"/>
                  <a:pt x="608" y="683"/>
                </a:cubicBezTo>
                <a:cubicBezTo>
                  <a:pt x="594" y="721"/>
                  <a:pt x="594" y="721"/>
                  <a:pt x="594" y="721"/>
                </a:cubicBezTo>
                <a:cubicBezTo>
                  <a:pt x="580" y="747"/>
                  <a:pt x="580" y="747"/>
                  <a:pt x="580" y="747"/>
                </a:cubicBezTo>
                <a:cubicBezTo>
                  <a:pt x="586" y="791"/>
                  <a:pt x="586" y="791"/>
                  <a:pt x="586" y="791"/>
                </a:cubicBezTo>
                <a:cubicBezTo>
                  <a:pt x="602" y="811"/>
                  <a:pt x="602" y="811"/>
                  <a:pt x="602" y="811"/>
                </a:cubicBezTo>
                <a:cubicBezTo>
                  <a:pt x="630" y="823"/>
                  <a:pt x="630" y="823"/>
                  <a:pt x="630" y="823"/>
                </a:cubicBezTo>
                <a:cubicBezTo>
                  <a:pt x="638" y="849"/>
                  <a:pt x="638" y="849"/>
                  <a:pt x="638" y="849"/>
                </a:cubicBezTo>
                <a:cubicBezTo>
                  <a:pt x="644" y="882"/>
                  <a:pt x="644" y="882"/>
                  <a:pt x="644" y="882"/>
                </a:cubicBezTo>
                <a:cubicBezTo>
                  <a:pt x="655" y="904"/>
                  <a:pt x="655" y="904"/>
                  <a:pt x="655" y="904"/>
                </a:cubicBezTo>
                <a:cubicBezTo>
                  <a:pt x="689" y="922"/>
                  <a:pt x="689" y="922"/>
                  <a:pt x="689" y="922"/>
                </a:cubicBezTo>
                <a:cubicBezTo>
                  <a:pt x="657" y="942"/>
                  <a:pt x="657" y="942"/>
                  <a:pt x="657" y="942"/>
                </a:cubicBezTo>
                <a:cubicBezTo>
                  <a:pt x="639" y="958"/>
                  <a:pt x="639" y="958"/>
                  <a:pt x="639" y="958"/>
                </a:cubicBezTo>
                <a:cubicBezTo>
                  <a:pt x="630" y="981"/>
                  <a:pt x="630" y="981"/>
                  <a:pt x="630" y="981"/>
                </a:cubicBezTo>
                <a:cubicBezTo>
                  <a:pt x="603" y="995"/>
                  <a:pt x="603" y="995"/>
                  <a:pt x="603" y="995"/>
                </a:cubicBezTo>
                <a:cubicBezTo>
                  <a:pt x="570" y="994"/>
                  <a:pt x="570" y="994"/>
                  <a:pt x="570" y="994"/>
                </a:cubicBezTo>
                <a:cubicBezTo>
                  <a:pt x="523" y="986"/>
                  <a:pt x="523" y="986"/>
                  <a:pt x="523" y="986"/>
                </a:cubicBezTo>
                <a:cubicBezTo>
                  <a:pt x="489" y="981"/>
                  <a:pt x="489" y="981"/>
                  <a:pt x="489" y="981"/>
                </a:cubicBezTo>
                <a:cubicBezTo>
                  <a:pt x="438" y="990"/>
                  <a:pt x="438" y="990"/>
                  <a:pt x="438" y="990"/>
                </a:cubicBezTo>
                <a:cubicBezTo>
                  <a:pt x="388" y="1011"/>
                  <a:pt x="388" y="1011"/>
                  <a:pt x="388" y="1011"/>
                </a:cubicBezTo>
                <a:cubicBezTo>
                  <a:pt x="375" y="1043"/>
                  <a:pt x="375" y="1043"/>
                  <a:pt x="375" y="1043"/>
                </a:cubicBezTo>
                <a:cubicBezTo>
                  <a:pt x="407" y="1086"/>
                  <a:pt x="407" y="1086"/>
                  <a:pt x="407" y="1086"/>
                </a:cubicBezTo>
                <a:cubicBezTo>
                  <a:pt x="411" y="1121"/>
                  <a:pt x="411" y="1121"/>
                  <a:pt x="411" y="1121"/>
                </a:cubicBezTo>
                <a:cubicBezTo>
                  <a:pt x="411" y="1121"/>
                  <a:pt x="369" y="1142"/>
                  <a:pt x="367" y="1143"/>
                </a:cubicBezTo>
                <a:cubicBezTo>
                  <a:pt x="365" y="1143"/>
                  <a:pt x="330" y="1156"/>
                  <a:pt x="330" y="1156"/>
                </a:cubicBezTo>
                <a:cubicBezTo>
                  <a:pt x="288" y="1158"/>
                  <a:pt x="288" y="1158"/>
                  <a:pt x="288" y="1158"/>
                </a:cubicBezTo>
                <a:cubicBezTo>
                  <a:pt x="257" y="1178"/>
                  <a:pt x="257" y="1178"/>
                  <a:pt x="257" y="1178"/>
                </a:cubicBezTo>
                <a:cubicBezTo>
                  <a:pt x="230" y="1211"/>
                  <a:pt x="230" y="1211"/>
                  <a:pt x="230" y="1211"/>
                </a:cubicBezTo>
                <a:cubicBezTo>
                  <a:pt x="213" y="1242"/>
                  <a:pt x="213" y="1242"/>
                  <a:pt x="213" y="1242"/>
                </a:cubicBezTo>
                <a:cubicBezTo>
                  <a:pt x="193" y="1254"/>
                  <a:pt x="193" y="1254"/>
                  <a:pt x="193" y="1254"/>
                </a:cubicBezTo>
                <a:lnTo>
                  <a:pt x="172" y="125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28" name="Freeform 11">
            <a:extLst>
              <a:ext uri="{FF2B5EF4-FFF2-40B4-BE49-F238E27FC236}">
                <a16:creationId xmlns:a16="http://schemas.microsoft.com/office/drawing/2014/main" id="{3F892DF1-0BC0-404B-BE9F-9536A9521E0D}"/>
              </a:ext>
            </a:extLst>
          </p:cNvPr>
          <p:cNvSpPr>
            <a:spLocks/>
          </p:cNvSpPr>
          <p:nvPr/>
        </p:nvSpPr>
        <p:spPr bwMode="auto">
          <a:xfrm>
            <a:off x="1044183" y="3611175"/>
            <a:ext cx="1238053" cy="834424"/>
          </a:xfrm>
          <a:custGeom>
            <a:avLst/>
            <a:gdLst>
              <a:gd name="T0" fmla="*/ 127 w 890"/>
              <a:gd name="T1" fmla="*/ 328 h 599"/>
              <a:gd name="T2" fmla="*/ 163 w 890"/>
              <a:gd name="T3" fmla="*/ 354 h 599"/>
              <a:gd name="T4" fmla="*/ 167 w 890"/>
              <a:gd name="T5" fmla="*/ 450 h 599"/>
              <a:gd name="T6" fmla="*/ 202 w 890"/>
              <a:gd name="T7" fmla="*/ 530 h 599"/>
              <a:gd name="T8" fmla="*/ 241 w 890"/>
              <a:gd name="T9" fmla="*/ 536 h 599"/>
              <a:gd name="T10" fmla="*/ 249 w 890"/>
              <a:gd name="T11" fmla="*/ 452 h 599"/>
              <a:gd name="T12" fmla="*/ 309 w 890"/>
              <a:gd name="T13" fmla="*/ 404 h 599"/>
              <a:gd name="T14" fmla="*/ 359 w 890"/>
              <a:gd name="T15" fmla="*/ 401 h 599"/>
              <a:gd name="T16" fmla="*/ 475 w 890"/>
              <a:gd name="T17" fmla="*/ 454 h 599"/>
              <a:gd name="T18" fmla="*/ 492 w 890"/>
              <a:gd name="T19" fmla="*/ 496 h 599"/>
              <a:gd name="T20" fmla="*/ 532 w 890"/>
              <a:gd name="T21" fmla="*/ 526 h 599"/>
              <a:gd name="T22" fmla="*/ 575 w 890"/>
              <a:gd name="T23" fmla="*/ 512 h 599"/>
              <a:gd name="T24" fmla="*/ 598 w 890"/>
              <a:gd name="T25" fmla="*/ 541 h 599"/>
              <a:gd name="T26" fmla="*/ 648 w 890"/>
              <a:gd name="T27" fmla="*/ 541 h 599"/>
              <a:gd name="T28" fmla="*/ 780 w 890"/>
              <a:gd name="T29" fmla="*/ 510 h 599"/>
              <a:gd name="T30" fmla="*/ 799 w 890"/>
              <a:gd name="T31" fmla="*/ 401 h 599"/>
              <a:gd name="T32" fmla="*/ 810 w 890"/>
              <a:gd name="T33" fmla="*/ 292 h 599"/>
              <a:gd name="T34" fmla="*/ 759 w 890"/>
              <a:gd name="T35" fmla="*/ 206 h 599"/>
              <a:gd name="T36" fmla="*/ 727 w 890"/>
              <a:gd name="T37" fmla="*/ 135 h 599"/>
              <a:gd name="T38" fmla="*/ 661 w 890"/>
              <a:gd name="T39" fmla="*/ 118 h 599"/>
              <a:gd name="T40" fmla="*/ 614 w 890"/>
              <a:gd name="T41" fmla="*/ 187 h 599"/>
              <a:gd name="T42" fmla="*/ 530 w 890"/>
              <a:gd name="T43" fmla="*/ 191 h 599"/>
              <a:gd name="T44" fmla="*/ 467 w 890"/>
              <a:gd name="T45" fmla="*/ 175 h 599"/>
              <a:gd name="T46" fmla="*/ 391 w 890"/>
              <a:gd name="T47" fmla="*/ 109 h 599"/>
              <a:gd name="T48" fmla="*/ 424 w 890"/>
              <a:gd name="T49" fmla="*/ 51 h 599"/>
              <a:gd name="T50" fmla="*/ 451 w 890"/>
              <a:gd name="T51" fmla="*/ 11 h 599"/>
              <a:gd name="T52" fmla="*/ 406 w 890"/>
              <a:gd name="T53" fmla="*/ 0 h 599"/>
              <a:gd name="T54" fmla="*/ 340 w 890"/>
              <a:gd name="T55" fmla="*/ 35 h 599"/>
              <a:gd name="T56" fmla="*/ 289 w 890"/>
              <a:gd name="T57" fmla="*/ 29 h 599"/>
              <a:gd name="T58" fmla="*/ 240 w 890"/>
              <a:gd name="T59" fmla="*/ 7 h 599"/>
              <a:gd name="T60" fmla="*/ 180 w 890"/>
              <a:gd name="T61" fmla="*/ 28 h 599"/>
              <a:gd name="T62" fmla="*/ 167 w 890"/>
              <a:gd name="T63" fmla="*/ 135 h 599"/>
              <a:gd name="T64" fmla="*/ 35 w 890"/>
              <a:gd name="T65" fmla="*/ 149 h 599"/>
              <a:gd name="T66" fmla="*/ 0 w 890"/>
              <a:gd name="T67" fmla="*/ 210 h 599"/>
              <a:gd name="T68" fmla="*/ 34 w 890"/>
              <a:gd name="T69" fmla="*/ 249 h 599"/>
              <a:gd name="T70" fmla="*/ 95 w 890"/>
              <a:gd name="T71" fmla="*/ 285 h 599"/>
              <a:gd name="T72" fmla="*/ 101 w 890"/>
              <a:gd name="T73" fmla="*/ 325 h 5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90"/>
              <a:gd name="T112" fmla="*/ 0 h 599"/>
              <a:gd name="T113" fmla="*/ 890 w 890"/>
              <a:gd name="T114" fmla="*/ 599 h 59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90" h="599">
                <a:moveTo>
                  <a:pt x="111" y="357"/>
                </a:moveTo>
                <a:cubicBezTo>
                  <a:pt x="139" y="361"/>
                  <a:pt x="139" y="361"/>
                  <a:pt x="139" y="361"/>
                </a:cubicBezTo>
                <a:cubicBezTo>
                  <a:pt x="160" y="369"/>
                  <a:pt x="160" y="369"/>
                  <a:pt x="160" y="369"/>
                </a:cubicBezTo>
                <a:cubicBezTo>
                  <a:pt x="179" y="389"/>
                  <a:pt x="179" y="389"/>
                  <a:pt x="179" y="389"/>
                </a:cubicBezTo>
                <a:cubicBezTo>
                  <a:pt x="167" y="470"/>
                  <a:pt x="167" y="470"/>
                  <a:pt x="167" y="470"/>
                </a:cubicBezTo>
                <a:cubicBezTo>
                  <a:pt x="183" y="495"/>
                  <a:pt x="183" y="495"/>
                  <a:pt x="183" y="49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222" y="582"/>
                  <a:pt x="222" y="582"/>
                  <a:pt x="222" y="582"/>
                </a:cubicBezTo>
                <a:cubicBezTo>
                  <a:pt x="253" y="599"/>
                  <a:pt x="253" y="599"/>
                  <a:pt x="253" y="599"/>
                </a:cubicBezTo>
                <a:cubicBezTo>
                  <a:pt x="265" y="589"/>
                  <a:pt x="265" y="589"/>
                  <a:pt x="265" y="589"/>
                </a:cubicBezTo>
                <a:cubicBezTo>
                  <a:pt x="263" y="536"/>
                  <a:pt x="263" y="536"/>
                  <a:pt x="263" y="536"/>
                </a:cubicBezTo>
                <a:cubicBezTo>
                  <a:pt x="274" y="497"/>
                  <a:pt x="274" y="497"/>
                  <a:pt x="274" y="497"/>
                </a:cubicBezTo>
                <a:cubicBezTo>
                  <a:pt x="318" y="455"/>
                  <a:pt x="318" y="455"/>
                  <a:pt x="318" y="455"/>
                </a:cubicBezTo>
                <a:cubicBezTo>
                  <a:pt x="340" y="444"/>
                  <a:pt x="340" y="444"/>
                  <a:pt x="340" y="444"/>
                </a:cubicBezTo>
                <a:cubicBezTo>
                  <a:pt x="375" y="441"/>
                  <a:pt x="375" y="441"/>
                  <a:pt x="375" y="441"/>
                </a:cubicBezTo>
                <a:cubicBezTo>
                  <a:pt x="394" y="441"/>
                  <a:pt x="394" y="441"/>
                  <a:pt x="394" y="441"/>
                </a:cubicBezTo>
                <a:cubicBezTo>
                  <a:pt x="458" y="499"/>
                  <a:pt x="458" y="499"/>
                  <a:pt x="458" y="499"/>
                </a:cubicBezTo>
                <a:cubicBezTo>
                  <a:pt x="522" y="499"/>
                  <a:pt x="522" y="499"/>
                  <a:pt x="522" y="499"/>
                </a:cubicBezTo>
                <a:cubicBezTo>
                  <a:pt x="536" y="513"/>
                  <a:pt x="536" y="513"/>
                  <a:pt x="536" y="513"/>
                </a:cubicBezTo>
                <a:cubicBezTo>
                  <a:pt x="541" y="545"/>
                  <a:pt x="541" y="545"/>
                  <a:pt x="541" y="545"/>
                </a:cubicBezTo>
                <a:cubicBezTo>
                  <a:pt x="556" y="565"/>
                  <a:pt x="556" y="565"/>
                  <a:pt x="556" y="565"/>
                </a:cubicBezTo>
                <a:cubicBezTo>
                  <a:pt x="585" y="578"/>
                  <a:pt x="585" y="578"/>
                  <a:pt x="585" y="578"/>
                </a:cubicBezTo>
                <a:cubicBezTo>
                  <a:pt x="610" y="571"/>
                  <a:pt x="610" y="571"/>
                  <a:pt x="610" y="571"/>
                </a:cubicBezTo>
                <a:cubicBezTo>
                  <a:pt x="632" y="563"/>
                  <a:pt x="632" y="563"/>
                  <a:pt x="632" y="563"/>
                </a:cubicBezTo>
                <a:cubicBezTo>
                  <a:pt x="644" y="582"/>
                  <a:pt x="644" y="582"/>
                  <a:pt x="644" y="582"/>
                </a:cubicBezTo>
                <a:cubicBezTo>
                  <a:pt x="657" y="595"/>
                  <a:pt x="657" y="595"/>
                  <a:pt x="657" y="595"/>
                </a:cubicBezTo>
                <a:cubicBezTo>
                  <a:pt x="677" y="599"/>
                  <a:pt x="677" y="599"/>
                  <a:pt x="677" y="599"/>
                </a:cubicBezTo>
                <a:cubicBezTo>
                  <a:pt x="712" y="595"/>
                  <a:pt x="712" y="595"/>
                  <a:pt x="712" y="595"/>
                </a:cubicBezTo>
                <a:cubicBezTo>
                  <a:pt x="778" y="562"/>
                  <a:pt x="778" y="562"/>
                  <a:pt x="778" y="562"/>
                </a:cubicBezTo>
                <a:cubicBezTo>
                  <a:pt x="857" y="560"/>
                  <a:pt x="857" y="560"/>
                  <a:pt x="857" y="560"/>
                </a:cubicBezTo>
                <a:cubicBezTo>
                  <a:pt x="868" y="526"/>
                  <a:pt x="868" y="526"/>
                  <a:pt x="868" y="526"/>
                </a:cubicBezTo>
                <a:cubicBezTo>
                  <a:pt x="878" y="441"/>
                  <a:pt x="878" y="441"/>
                  <a:pt x="878" y="441"/>
                </a:cubicBezTo>
                <a:cubicBezTo>
                  <a:pt x="883" y="392"/>
                  <a:pt x="883" y="392"/>
                  <a:pt x="883" y="392"/>
                </a:cubicBezTo>
                <a:cubicBezTo>
                  <a:pt x="890" y="321"/>
                  <a:pt x="890" y="321"/>
                  <a:pt x="890" y="321"/>
                </a:cubicBezTo>
                <a:cubicBezTo>
                  <a:pt x="855" y="249"/>
                  <a:pt x="855" y="249"/>
                  <a:pt x="855" y="249"/>
                </a:cubicBezTo>
                <a:cubicBezTo>
                  <a:pt x="834" y="226"/>
                  <a:pt x="834" y="226"/>
                  <a:pt x="834" y="226"/>
                </a:cubicBezTo>
                <a:cubicBezTo>
                  <a:pt x="825" y="175"/>
                  <a:pt x="825" y="175"/>
                  <a:pt x="825" y="175"/>
                </a:cubicBezTo>
                <a:cubicBezTo>
                  <a:pt x="799" y="148"/>
                  <a:pt x="799" y="148"/>
                  <a:pt x="799" y="148"/>
                </a:cubicBezTo>
                <a:cubicBezTo>
                  <a:pt x="787" y="127"/>
                  <a:pt x="787" y="127"/>
                  <a:pt x="787" y="127"/>
                </a:cubicBezTo>
                <a:cubicBezTo>
                  <a:pt x="726" y="130"/>
                  <a:pt x="726" y="130"/>
                  <a:pt x="726" y="130"/>
                </a:cubicBezTo>
                <a:cubicBezTo>
                  <a:pt x="719" y="172"/>
                  <a:pt x="719" y="172"/>
                  <a:pt x="719" y="172"/>
                </a:cubicBezTo>
                <a:cubicBezTo>
                  <a:pt x="719" y="172"/>
                  <a:pt x="677" y="205"/>
                  <a:pt x="675" y="205"/>
                </a:cubicBezTo>
                <a:cubicBezTo>
                  <a:pt x="673" y="205"/>
                  <a:pt x="642" y="210"/>
                  <a:pt x="642" y="210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41" y="202"/>
                  <a:pt x="541" y="202"/>
                  <a:pt x="541" y="202"/>
                </a:cubicBezTo>
                <a:cubicBezTo>
                  <a:pt x="513" y="192"/>
                  <a:pt x="513" y="192"/>
                  <a:pt x="513" y="192"/>
                </a:cubicBezTo>
                <a:cubicBezTo>
                  <a:pt x="440" y="132"/>
                  <a:pt x="440" y="132"/>
                  <a:pt x="440" y="132"/>
                </a:cubicBezTo>
                <a:cubicBezTo>
                  <a:pt x="430" y="120"/>
                  <a:pt x="430" y="120"/>
                  <a:pt x="430" y="120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66" y="56"/>
                  <a:pt x="466" y="56"/>
                  <a:pt x="466" y="56"/>
                </a:cubicBezTo>
                <a:cubicBezTo>
                  <a:pt x="484" y="30"/>
                  <a:pt x="484" y="30"/>
                  <a:pt x="484" y="30"/>
                </a:cubicBezTo>
                <a:cubicBezTo>
                  <a:pt x="495" y="12"/>
                  <a:pt x="495" y="12"/>
                  <a:pt x="495" y="12"/>
                </a:cubicBezTo>
                <a:cubicBezTo>
                  <a:pt x="479" y="0"/>
                  <a:pt x="479" y="0"/>
                  <a:pt x="479" y="0"/>
                </a:cubicBezTo>
                <a:cubicBezTo>
                  <a:pt x="446" y="0"/>
                  <a:pt x="446" y="0"/>
                  <a:pt x="446" y="0"/>
                </a:cubicBezTo>
                <a:cubicBezTo>
                  <a:pt x="429" y="21"/>
                  <a:pt x="429" y="21"/>
                  <a:pt x="429" y="21"/>
                </a:cubicBezTo>
                <a:cubicBezTo>
                  <a:pt x="374" y="39"/>
                  <a:pt x="374" y="39"/>
                  <a:pt x="374" y="39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18" y="32"/>
                  <a:pt x="318" y="32"/>
                  <a:pt x="318" y="32"/>
                </a:cubicBezTo>
                <a:cubicBezTo>
                  <a:pt x="294" y="16"/>
                  <a:pt x="294" y="16"/>
                  <a:pt x="294" y="16"/>
                </a:cubicBezTo>
                <a:cubicBezTo>
                  <a:pt x="264" y="8"/>
                  <a:pt x="264" y="8"/>
                  <a:pt x="264" y="8"/>
                </a:cubicBezTo>
                <a:cubicBezTo>
                  <a:pt x="264" y="8"/>
                  <a:pt x="233" y="13"/>
                  <a:pt x="231" y="15"/>
                </a:cubicBezTo>
                <a:cubicBezTo>
                  <a:pt x="229" y="17"/>
                  <a:pt x="198" y="31"/>
                  <a:pt x="198" y="31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38" y="164"/>
                  <a:pt x="38" y="164"/>
                  <a:pt x="38" y="164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31"/>
                  <a:pt x="0" y="231"/>
                  <a:pt x="0" y="231"/>
                </a:cubicBezTo>
                <a:cubicBezTo>
                  <a:pt x="16" y="259"/>
                  <a:pt x="16" y="259"/>
                  <a:pt x="16" y="259"/>
                </a:cubicBezTo>
                <a:cubicBezTo>
                  <a:pt x="37" y="274"/>
                  <a:pt x="37" y="274"/>
                  <a:pt x="37" y="274"/>
                </a:cubicBezTo>
                <a:cubicBezTo>
                  <a:pt x="74" y="295"/>
                  <a:pt x="74" y="295"/>
                  <a:pt x="74" y="295"/>
                </a:cubicBezTo>
                <a:cubicBezTo>
                  <a:pt x="104" y="313"/>
                  <a:pt x="104" y="313"/>
                  <a:pt x="104" y="313"/>
                </a:cubicBezTo>
                <a:cubicBezTo>
                  <a:pt x="112" y="326"/>
                  <a:pt x="112" y="326"/>
                  <a:pt x="112" y="326"/>
                </a:cubicBezTo>
                <a:lnTo>
                  <a:pt x="111" y="357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6202801B-BB6A-43DE-93D4-AFF3E283B9A9}"/>
              </a:ext>
            </a:extLst>
          </p:cNvPr>
          <p:cNvSpPr>
            <a:spLocks/>
          </p:cNvSpPr>
          <p:nvPr/>
        </p:nvSpPr>
        <p:spPr bwMode="auto">
          <a:xfrm>
            <a:off x="569777" y="2498519"/>
            <a:ext cx="1037825" cy="1396318"/>
          </a:xfrm>
          <a:custGeom>
            <a:avLst/>
            <a:gdLst>
              <a:gd name="T0" fmla="*/ 312 w 746"/>
              <a:gd name="T1" fmla="*/ 887 h 1002"/>
              <a:gd name="T2" fmla="*/ 377 w 746"/>
              <a:gd name="T3" fmla="*/ 862 h 1002"/>
              <a:gd name="T4" fmla="*/ 454 w 746"/>
              <a:gd name="T5" fmla="*/ 857 h 1002"/>
              <a:gd name="T6" fmla="*/ 470 w 746"/>
              <a:gd name="T7" fmla="*/ 771 h 1002"/>
              <a:gd name="T8" fmla="*/ 502 w 746"/>
              <a:gd name="T9" fmla="*/ 739 h 1002"/>
              <a:gd name="T10" fmla="*/ 547 w 746"/>
              <a:gd name="T11" fmla="*/ 715 h 1002"/>
              <a:gd name="T12" fmla="*/ 562 w 746"/>
              <a:gd name="T13" fmla="*/ 649 h 1002"/>
              <a:gd name="T14" fmla="*/ 679 w 746"/>
              <a:gd name="T15" fmla="*/ 609 h 1002"/>
              <a:gd name="T16" fmla="*/ 644 w 746"/>
              <a:gd name="T17" fmla="*/ 567 h 1002"/>
              <a:gd name="T18" fmla="*/ 576 w 746"/>
              <a:gd name="T19" fmla="*/ 546 h 1002"/>
              <a:gd name="T20" fmla="*/ 502 w 746"/>
              <a:gd name="T21" fmla="*/ 522 h 1002"/>
              <a:gd name="T22" fmla="*/ 522 w 746"/>
              <a:gd name="T23" fmla="*/ 453 h 1002"/>
              <a:gd name="T24" fmla="*/ 613 w 746"/>
              <a:gd name="T25" fmla="*/ 430 h 1002"/>
              <a:gd name="T26" fmla="*/ 568 w 746"/>
              <a:gd name="T27" fmla="*/ 381 h 1002"/>
              <a:gd name="T28" fmla="*/ 560 w 746"/>
              <a:gd name="T29" fmla="*/ 317 h 1002"/>
              <a:gd name="T30" fmla="*/ 526 w 746"/>
              <a:gd name="T31" fmla="*/ 338 h 1002"/>
              <a:gd name="T32" fmla="*/ 485 w 746"/>
              <a:gd name="T33" fmla="*/ 366 h 1002"/>
              <a:gd name="T34" fmla="*/ 410 w 746"/>
              <a:gd name="T35" fmla="*/ 223 h 1002"/>
              <a:gd name="T36" fmla="*/ 414 w 746"/>
              <a:gd name="T37" fmla="*/ 139 h 1002"/>
              <a:gd name="T38" fmla="*/ 372 w 746"/>
              <a:gd name="T39" fmla="*/ 89 h 1002"/>
              <a:gd name="T40" fmla="*/ 344 w 746"/>
              <a:gd name="T41" fmla="*/ 22 h 1002"/>
              <a:gd name="T42" fmla="*/ 213 w 746"/>
              <a:gd name="T43" fmla="*/ 0 h 1002"/>
              <a:gd name="T44" fmla="*/ 154 w 746"/>
              <a:gd name="T45" fmla="*/ 57 h 1002"/>
              <a:gd name="T46" fmla="*/ 121 w 746"/>
              <a:gd name="T47" fmla="*/ 111 h 1002"/>
              <a:gd name="T48" fmla="*/ 187 w 746"/>
              <a:gd name="T49" fmla="*/ 177 h 1002"/>
              <a:gd name="T50" fmla="*/ 213 w 746"/>
              <a:gd name="T51" fmla="*/ 247 h 1002"/>
              <a:gd name="T52" fmla="*/ 163 w 746"/>
              <a:gd name="T53" fmla="*/ 301 h 1002"/>
              <a:gd name="T54" fmla="*/ 115 w 746"/>
              <a:gd name="T55" fmla="*/ 280 h 1002"/>
              <a:gd name="T56" fmla="*/ 88 w 746"/>
              <a:gd name="T57" fmla="*/ 438 h 1002"/>
              <a:gd name="T58" fmla="*/ 0 w 746"/>
              <a:gd name="T59" fmla="*/ 519 h 1002"/>
              <a:gd name="T60" fmla="*/ 50 w 746"/>
              <a:gd name="T61" fmla="*/ 543 h 1002"/>
              <a:gd name="T62" fmla="*/ 148 w 746"/>
              <a:gd name="T63" fmla="*/ 673 h 1002"/>
              <a:gd name="T64" fmla="*/ 199 w 746"/>
              <a:gd name="T65" fmla="*/ 732 h 1002"/>
              <a:gd name="T66" fmla="*/ 260 w 746"/>
              <a:gd name="T67" fmla="*/ 836 h 1002"/>
              <a:gd name="T68" fmla="*/ 291 w 746"/>
              <a:gd name="T69" fmla="*/ 912 h 100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6"/>
              <a:gd name="T106" fmla="*/ 0 h 1002"/>
              <a:gd name="T107" fmla="*/ 746 w 746"/>
              <a:gd name="T108" fmla="*/ 1002 h 100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6" h="1002">
                <a:moveTo>
                  <a:pt x="320" y="1002"/>
                </a:moveTo>
                <a:cubicBezTo>
                  <a:pt x="343" y="975"/>
                  <a:pt x="343" y="975"/>
                  <a:pt x="343" y="975"/>
                </a:cubicBezTo>
                <a:cubicBezTo>
                  <a:pt x="363" y="956"/>
                  <a:pt x="363" y="956"/>
                  <a:pt x="363" y="956"/>
                </a:cubicBezTo>
                <a:cubicBezTo>
                  <a:pt x="414" y="947"/>
                  <a:pt x="414" y="947"/>
                  <a:pt x="414" y="947"/>
                </a:cubicBezTo>
                <a:cubicBezTo>
                  <a:pt x="414" y="947"/>
                  <a:pt x="468" y="950"/>
                  <a:pt x="473" y="947"/>
                </a:cubicBezTo>
                <a:cubicBezTo>
                  <a:pt x="477" y="945"/>
                  <a:pt x="499" y="942"/>
                  <a:pt x="499" y="942"/>
                </a:cubicBezTo>
                <a:cubicBezTo>
                  <a:pt x="516" y="893"/>
                  <a:pt x="516" y="893"/>
                  <a:pt x="516" y="893"/>
                </a:cubicBezTo>
                <a:cubicBezTo>
                  <a:pt x="516" y="847"/>
                  <a:pt x="516" y="847"/>
                  <a:pt x="516" y="847"/>
                </a:cubicBezTo>
                <a:cubicBezTo>
                  <a:pt x="516" y="832"/>
                  <a:pt x="516" y="832"/>
                  <a:pt x="516" y="832"/>
                </a:cubicBezTo>
                <a:cubicBezTo>
                  <a:pt x="551" y="812"/>
                  <a:pt x="551" y="812"/>
                  <a:pt x="551" y="812"/>
                </a:cubicBezTo>
                <a:cubicBezTo>
                  <a:pt x="582" y="804"/>
                  <a:pt x="582" y="804"/>
                  <a:pt x="582" y="804"/>
                </a:cubicBezTo>
                <a:cubicBezTo>
                  <a:pt x="601" y="786"/>
                  <a:pt x="601" y="786"/>
                  <a:pt x="601" y="786"/>
                </a:cubicBezTo>
                <a:cubicBezTo>
                  <a:pt x="618" y="756"/>
                  <a:pt x="618" y="756"/>
                  <a:pt x="618" y="756"/>
                </a:cubicBezTo>
                <a:cubicBezTo>
                  <a:pt x="618" y="713"/>
                  <a:pt x="618" y="713"/>
                  <a:pt x="618" y="713"/>
                </a:cubicBezTo>
                <a:cubicBezTo>
                  <a:pt x="684" y="687"/>
                  <a:pt x="684" y="687"/>
                  <a:pt x="684" y="687"/>
                </a:cubicBezTo>
                <a:cubicBezTo>
                  <a:pt x="746" y="669"/>
                  <a:pt x="746" y="669"/>
                  <a:pt x="746" y="669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07" y="623"/>
                  <a:pt x="707" y="623"/>
                  <a:pt x="707" y="623"/>
                </a:cubicBezTo>
                <a:cubicBezTo>
                  <a:pt x="680" y="609"/>
                  <a:pt x="680" y="609"/>
                  <a:pt x="680" y="609"/>
                </a:cubicBezTo>
                <a:cubicBezTo>
                  <a:pt x="633" y="600"/>
                  <a:pt x="633" y="600"/>
                  <a:pt x="633" y="600"/>
                </a:cubicBezTo>
                <a:cubicBezTo>
                  <a:pt x="594" y="600"/>
                  <a:pt x="594" y="600"/>
                  <a:pt x="594" y="600"/>
                </a:cubicBezTo>
                <a:cubicBezTo>
                  <a:pt x="552" y="573"/>
                  <a:pt x="552" y="573"/>
                  <a:pt x="552" y="573"/>
                </a:cubicBezTo>
                <a:cubicBezTo>
                  <a:pt x="571" y="538"/>
                  <a:pt x="571" y="538"/>
                  <a:pt x="571" y="538"/>
                </a:cubicBezTo>
                <a:cubicBezTo>
                  <a:pt x="574" y="498"/>
                  <a:pt x="574" y="498"/>
                  <a:pt x="574" y="498"/>
                </a:cubicBezTo>
                <a:cubicBezTo>
                  <a:pt x="625" y="492"/>
                  <a:pt x="625" y="492"/>
                  <a:pt x="625" y="492"/>
                </a:cubicBezTo>
                <a:cubicBezTo>
                  <a:pt x="673" y="472"/>
                  <a:pt x="673" y="472"/>
                  <a:pt x="673" y="472"/>
                </a:cubicBezTo>
                <a:cubicBezTo>
                  <a:pt x="669" y="452"/>
                  <a:pt x="669" y="452"/>
                  <a:pt x="669" y="452"/>
                </a:cubicBezTo>
                <a:cubicBezTo>
                  <a:pt x="624" y="419"/>
                  <a:pt x="624" y="419"/>
                  <a:pt x="624" y="419"/>
                </a:cubicBezTo>
                <a:cubicBezTo>
                  <a:pt x="615" y="396"/>
                  <a:pt x="615" y="396"/>
                  <a:pt x="615" y="396"/>
                </a:cubicBezTo>
                <a:cubicBezTo>
                  <a:pt x="615" y="348"/>
                  <a:pt x="615" y="348"/>
                  <a:pt x="615" y="348"/>
                </a:cubicBezTo>
                <a:cubicBezTo>
                  <a:pt x="594" y="340"/>
                  <a:pt x="594" y="340"/>
                  <a:pt x="594" y="340"/>
                </a:cubicBezTo>
                <a:cubicBezTo>
                  <a:pt x="578" y="371"/>
                  <a:pt x="578" y="371"/>
                  <a:pt x="578" y="371"/>
                </a:cubicBezTo>
                <a:cubicBezTo>
                  <a:pt x="575" y="400"/>
                  <a:pt x="575" y="400"/>
                  <a:pt x="575" y="400"/>
                </a:cubicBezTo>
                <a:cubicBezTo>
                  <a:pt x="533" y="402"/>
                  <a:pt x="533" y="402"/>
                  <a:pt x="533" y="40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64" y="314"/>
                  <a:pt x="451" y="250"/>
                  <a:pt x="451" y="245"/>
                </a:cubicBezTo>
                <a:cubicBezTo>
                  <a:pt x="451" y="239"/>
                  <a:pt x="419" y="171"/>
                  <a:pt x="419" y="171"/>
                </a:cubicBezTo>
                <a:cubicBezTo>
                  <a:pt x="455" y="153"/>
                  <a:pt x="455" y="153"/>
                  <a:pt x="455" y="153"/>
                </a:cubicBezTo>
                <a:cubicBezTo>
                  <a:pt x="454" y="118"/>
                  <a:pt x="454" y="118"/>
                  <a:pt x="454" y="118"/>
                </a:cubicBezTo>
                <a:cubicBezTo>
                  <a:pt x="409" y="98"/>
                  <a:pt x="409" y="98"/>
                  <a:pt x="409" y="98"/>
                </a:cubicBezTo>
                <a:cubicBezTo>
                  <a:pt x="391" y="40"/>
                  <a:pt x="391" y="40"/>
                  <a:pt x="391" y="40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234" y="0"/>
                  <a:pt x="234" y="0"/>
                  <a:pt x="234" y="0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206" y="194"/>
                  <a:pt x="206" y="194"/>
                  <a:pt x="206" y="194"/>
                </a:cubicBezTo>
                <a:cubicBezTo>
                  <a:pt x="248" y="226"/>
                  <a:pt x="248" y="226"/>
                  <a:pt x="248" y="226"/>
                </a:cubicBezTo>
                <a:cubicBezTo>
                  <a:pt x="234" y="271"/>
                  <a:pt x="234" y="271"/>
                  <a:pt x="234" y="271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179" y="331"/>
                  <a:pt x="179" y="331"/>
                  <a:pt x="179" y="331"/>
                </a:cubicBezTo>
                <a:cubicBezTo>
                  <a:pt x="146" y="308"/>
                  <a:pt x="146" y="308"/>
                  <a:pt x="146" y="308"/>
                </a:cubicBezTo>
                <a:cubicBezTo>
                  <a:pt x="126" y="308"/>
                  <a:pt x="126" y="308"/>
                  <a:pt x="126" y="308"/>
                </a:cubicBezTo>
                <a:cubicBezTo>
                  <a:pt x="114" y="392"/>
                  <a:pt x="114" y="392"/>
                  <a:pt x="114" y="392"/>
                </a:cubicBezTo>
                <a:cubicBezTo>
                  <a:pt x="97" y="481"/>
                  <a:pt x="97" y="481"/>
                  <a:pt x="97" y="481"/>
                </a:cubicBezTo>
                <a:cubicBezTo>
                  <a:pt x="88" y="534"/>
                  <a:pt x="88" y="534"/>
                  <a:pt x="88" y="534"/>
                </a:cubicBezTo>
                <a:cubicBezTo>
                  <a:pt x="0" y="570"/>
                  <a:pt x="0" y="570"/>
                  <a:pt x="0" y="570"/>
                </a:cubicBezTo>
                <a:cubicBezTo>
                  <a:pt x="15" y="595"/>
                  <a:pt x="15" y="595"/>
                  <a:pt x="15" y="595"/>
                </a:cubicBezTo>
                <a:cubicBezTo>
                  <a:pt x="55" y="597"/>
                  <a:pt x="55" y="597"/>
                  <a:pt x="55" y="597"/>
                </a:cubicBezTo>
                <a:cubicBezTo>
                  <a:pt x="169" y="695"/>
                  <a:pt x="169" y="695"/>
                  <a:pt x="169" y="695"/>
                </a:cubicBezTo>
                <a:cubicBezTo>
                  <a:pt x="163" y="739"/>
                  <a:pt x="163" y="739"/>
                  <a:pt x="163" y="739"/>
                </a:cubicBezTo>
                <a:cubicBezTo>
                  <a:pt x="140" y="788"/>
                  <a:pt x="140" y="788"/>
                  <a:pt x="140" y="788"/>
                </a:cubicBezTo>
                <a:cubicBezTo>
                  <a:pt x="219" y="804"/>
                  <a:pt x="219" y="804"/>
                  <a:pt x="219" y="804"/>
                </a:cubicBezTo>
                <a:cubicBezTo>
                  <a:pt x="283" y="862"/>
                  <a:pt x="283" y="862"/>
                  <a:pt x="283" y="862"/>
                </a:cubicBezTo>
                <a:cubicBezTo>
                  <a:pt x="286" y="919"/>
                  <a:pt x="286" y="919"/>
                  <a:pt x="286" y="919"/>
                </a:cubicBezTo>
                <a:cubicBezTo>
                  <a:pt x="265" y="953"/>
                  <a:pt x="265" y="953"/>
                  <a:pt x="265" y="953"/>
                </a:cubicBezTo>
                <a:lnTo>
                  <a:pt x="320" y="10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9F5835BF-38AB-4D25-8269-DA84C5A52CFE}"/>
              </a:ext>
            </a:extLst>
          </p:cNvPr>
          <p:cNvSpPr>
            <a:spLocks/>
          </p:cNvSpPr>
          <p:nvPr/>
        </p:nvSpPr>
        <p:spPr bwMode="auto">
          <a:xfrm>
            <a:off x="1381562" y="2864590"/>
            <a:ext cx="1338932" cy="1025804"/>
          </a:xfrm>
          <a:custGeom>
            <a:avLst/>
            <a:gdLst>
              <a:gd name="T0" fmla="*/ 46 w 962"/>
              <a:gd name="T1" fmla="*/ 468 h 736"/>
              <a:gd name="T2" fmla="*/ 51 w 962"/>
              <a:gd name="T3" fmla="*/ 411 h 736"/>
              <a:gd name="T4" fmla="*/ 167 w 962"/>
              <a:gd name="T5" fmla="*/ 345 h 736"/>
              <a:gd name="T6" fmla="*/ 78 w 962"/>
              <a:gd name="T7" fmla="*/ 294 h 736"/>
              <a:gd name="T8" fmla="*/ 24 w 962"/>
              <a:gd name="T9" fmla="*/ 292 h 736"/>
              <a:gd name="T10" fmla="*/ 8 w 962"/>
              <a:gd name="T11" fmla="*/ 249 h 736"/>
              <a:gd name="T12" fmla="*/ 47 w 962"/>
              <a:gd name="T13" fmla="*/ 217 h 736"/>
              <a:gd name="T14" fmla="*/ 164 w 962"/>
              <a:gd name="T15" fmla="*/ 194 h 736"/>
              <a:gd name="T16" fmla="*/ 250 w 962"/>
              <a:gd name="T17" fmla="*/ 236 h 736"/>
              <a:gd name="T18" fmla="*/ 281 w 962"/>
              <a:gd name="T19" fmla="*/ 149 h 736"/>
              <a:gd name="T20" fmla="*/ 304 w 962"/>
              <a:gd name="T21" fmla="*/ 118 h 736"/>
              <a:gd name="T22" fmla="*/ 397 w 962"/>
              <a:gd name="T23" fmla="*/ 102 h 736"/>
              <a:gd name="T24" fmla="*/ 465 w 962"/>
              <a:gd name="T25" fmla="*/ 108 h 736"/>
              <a:gd name="T26" fmla="*/ 489 w 962"/>
              <a:gd name="T27" fmla="*/ 57 h 736"/>
              <a:gd name="T28" fmla="*/ 506 w 962"/>
              <a:gd name="T29" fmla="*/ 5 h 736"/>
              <a:gd name="T30" fmla="*/ 566 w 962"/>
              <a:gd name="T31" fmla="*/ 0 h 736"/>
              <a:gd name="T32" fmla="*/ 627 w 962"/>
              <a:gd name="T33" fmla="*/ 36 h 736"/>
              <a:gd name="T34" fmla="*/ 669 w 962"/>
              <a:gd name="T35" fmla="*/ 76 h 736"/>
              <a:gd name="T36" fmla="*/ 723 w 962"/>
              <a:gd name="T37" fmla="*/ 127 h 736"/>
              <a:gd name="T38" fmla="*/ 796 w 962"/>
              <a:gd name="T39" fmla="*/ 146 h 736"/>
              <a:gd name="T40" fmla="*/ 873 w 962"/>
              <a:gd name="T41" fmla="*/ 178 h 736"/>
              <a:gd name="T42" fmla="*/ 868 w 962"/>
              <a:gd name="T43" fmla="*/ 260 h 736"/>
              <a:gd name="T44" fmla="*/ 765 w 962"/>
              <a:gd name="T45" fmla="*/ 296 h 736"/>
              <a:gd name="T46" fmla="*/ 783 w 962"/>
              <a:gd name="T47" fmla="*/ 431 h 736"/>
              <a:gd name="T48" fmla="*/ 780 w 962"/>
              <a:gd name="T49" fmla="*/ 492 h 736"/>
              <a:gd name="T50" fmla="*/ 696 w 962"/>
              <a:gd name="T51" fmla="*/ 444 h 736"/>
              <a:gd name="T52" fmla="*/ 618 w 962"/>
              <a:gd name="T53" fmla="*/ 462 h 736"/>
              <a:gd name="T54" fmla="*/ 632 w 962"/>
              <a:gd name="T55" fmla="*/ 524 h 736"/>
              <a:gd name="T56" fmla="*/ 545 w 962"/>
              <a:gd name="T57" fmla="*/ 638 h 736"/>
              <a:gd name="T58" fmla="*/ 511 w 962"/>
              <a:gd name="T59" fmla="*/ 618 h 736"/>
              <a:gd name="T60" fmla="*/ 438 w 962"/>
              <a:gd name="T61" fmla="*/ 594 h 736"/>
              <a:gd name="T62" fmla="*/ 425 w 962"/>
              <a:gd name="T63" fmla="*/ 638 h 736"/>
              <a:gd name="T64" fmla="*/ 362 w 962"/>
              <a:gd name="T65" fmla="*/ 670 h 736"/>
              <a:gd name="T66" fmla="*/ 249 w 962"/>
              <a:gd name="T67" fmla="*/ 652 h 736"/>
              <a:gd name="T68" fmla="*/ 239 w 962"/>
              <a:gd name="T69" fmla="*/ 506 h 736"/>
              <a:gd name="T70" fmla="*/ 221 w 962"/>
              <a:gd name="T71" fmla="*/ 479 h 736"/>
              <a:gd name="T72" fmla="*/ 165 w 962"/>
              <a:gd name="T73" fmla="*/ 501 h 736"/>
              <a:gd name="T74" fmla="*/ 79 w 962"/>
              <a:gd name="T75" fmla="*/ 513 h 736"/>
              <a:gd name="T76" fmla="*/ 33 w 962"/>
              <a:gd name="T77" fmla="*/ 482 h 7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62"/>
              <a:gd name="T118" fmla="*/ 0 h 736"/>
              <a:gd name="T119" fmla="*/ 962 w 962"/>
              <a:gd name="T120" fmla="*/ 736 h 7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62" h="736">
                <a:moveTo>
                  <a:pt x="36" y="530"/>
                </a:moveTo>
                <a:cubicBezTo>
                  <a:pt x="36" y="530"/>
                  <a:pt x="50" y="516"/>
                  <a:pt x="50" y="514"/>
                </a:cubicBezTo>
                <a:cubicBezTo>
                  <a:pt x="50" y="513"/>
                  <a:pt x="56" y="490"/>
                  <a:pt x="56" y="49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83" y="407"/>
                  <a:pt x="183" y="407"/>
                  <a:pt x="183" y="407"/>
                </a:cubicBezTo>
                <a:cubicBezTo>
                  <a:pt x="183" y="379"/>
                  <a:pt x="183" y="379"/>
                  <a:pt x="183" y="379"/>
                </a:cubicBezTo>
                <a:cubicBezTo>
                  <a:pt x="125" y="337"/>
                  <a:pt x="125" y="337"/>
                  <a:pt x="125" y="337"/>
                </a:cubicBezTo>
                <a:cubicBezTo>
                  <a:pt x="86" y="323"/>
                  <a:pt x="86" y="323"/>
                  <a:pt x="86" y="323"/>
                </a:cubicBezTo>
                <a:cubicBezTo>
                  <a:pt x="51" y="321"/>
                  <a:pt x="51" y="321"/>
                  <a:pt x="51" y="321"/>
                </a:cubicBezTo>
                <a:cubicBezTo>
                  <a:pt x="26" y="321"/>
                  <a:pt x="26" y="321"/>
                  <a:pt x="26" y="321"/>
                </a:cubicBezTo>
                <a:cubicBezTo>
                  <a:pt x="0" y="298"/>
                  <a:pt x="0" y="298"/>
                  <a:pt x="0" y="298"/>
                </a:cubicBezTo>
                <a:cubicBezTo>
                  <a:pt x="9" y="273"/>
                  <a:pt x="9" y="273"/>
                  <a:pt x="9" y="273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2"/>
                  <a:pt x="50" y="238"/>
                  <a:pt x="52" y="238"/>
                </a:cubicBezTo>
                <a:cubicBezTo>
                  <a:pt x="53" y="238"/>
                  <a:pt x="119" y="213"/>
                  <a:pt x="119" y="213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242" y="263"/>
                  <a:pt x="242" y="263"/>
                  <a:pt x="242" y="263"/>
                </a:cubicBezTo>
                <a:cubicBezTo>
                  <a:pt x="274" y="259"/>
                  <a:pt x="274" y="259"/>
                  <a:pt x="274" y="259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09" y="164"/>
                  <a:pt x="309" y="164"/>
                  <a:pt x="309" y="164"/>
                </a:cubicBezTo>
                <a:cubicBezTo>
                  <a:pt x="326" y="143"/>
                  <a:pt x="326" y="143"/>
                  <a:pt x="326" y="143"/>
                </a:cubicBezTo>
                <a:cubicBezTo>
                  <a:pt x="334" y="130"/>
                  <a:pt x="334" y="130"/>
                  <a:pt x="334" y="130"/>
                </a:cubicBezTo>
                <a:cubicBezTo>
                  <a:pt x="396" y="133"/>
                  <a:pt x="396" y="133"/>
                  <a:pt x="396" y="133"/>
                </a:cubicBezTo>
                <a:cubicBezTo>
                  <a:pt x="436" y="112"/>
                  <a:pt x="436" y="112"/>
                  <a:pt x="436" y="112"/>
                </a:cubicBezTo>
                <a:cubicBezTo>
                  <a:pt x="463" y="102"/>
                  <a:pt x="463" y="102"/>
                  <a:pt x="463" y="102"/>
                </a:cubicBezTo>
                <a:cubicBezTo>
                  <a:pt x="511" y="119"/>
                  <a:pt x="511" y="119"/>
                  <a:pt x="511" y="11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37" y="63"/>
                  <a:pt x="537" y="63"/>
                  <a:pt x="537" y="63"/>
                </a:cubicBezTo>
                <a:cubicBezTo>
                  <a:pt x="550" y="27"/>
                  <a:pt x="550" y="27"/>
                  <a:pt x="550" y="27"/>
                </a:cubicBezTo>
                <a:cubicBezTo>
                  <a:pt x="556" y="5"/>
                  <a:pt x="556" y="5"/>
                  <a:pt x="556" y="5"/>
                </a:cubicBezTo>
                <a:cubicBezTo>
                  <a:pt x="588" y="12"/>
                  <a:pt x="588" y="12"/>
                  <a:pt x="588" y="12"/>
                </a:cubicBezTo>
                <a:cubicBezTo>
                  <a:pt x="622" y="0"/>
                  <a:pt x="622" y="0"/>
                  <a:pt x="622" y="0"/>
                </a:cubicBezTo>
                <a:cubicBezTo>
                  <a:pt x="683" y="7"/>
                  <a:pt x="683" y="7"/>
                  <a:pt x="683" y="7"/>
                </a:cubicBezTo>
                <a:cubicBezTo>
                  <a:pt x="689" y="39"/>
                  <a:pt x="689" y="39"/>
                  <a:pt x="689" y="39"/>
                </a:cubicBezTo>
                <a:cubicBezTo>
                  <a:pt x="723" y="79"/>
                  <a:pt x="723" y="79"/>
                  <a:pt x="723" y="79"/>
                </a:cubicBezTo>
                <a:cubicBezTo>
                  <a:pt x="735" y="84"/>
                  <a:pt x="735" y="84"/>
                  <a:pt x="735" y="84"/>
                </a:cubicBezTo>
                <a:cubicBezTo>
                  <a:pt x="735" y="84"/>
                  <a:pt x="760" y="117"/>
                  <a:pt x="762" y="118"/>
                </a:cubicBezTo>
                <a:cubicBezTo>
                  <a:pt x="764" y="120"/>
                  <a:pt x="794" y="139"/>
                  <a:pt x="794" y="139"/>
                </a:cubicBezTo>
                <a:cubicBezTo>
                  <a:pt x="837" y="154"/>
                  <a:pt x="837" y="154"/>
                  <a:pt x="837" y="154"/>
                </a:cubicBezTo>
                <a:cubicBezTo>
                  <a:pt x="874" y="160"/>
                  <a:pt x="874" y="160"/>
                  <a:pt x="874" y="160"/>
                </a:cubicBezTo>
                <a:cubicBezTo>
                  <a:pt x="928" y="158"/>
                  <a:pt x="928" y="158"/>
                  <a:pt x="928" y="158"/>
                </a:cubicBezTo>
                <a:cubicBezTo>
                  <a:pt x="959" y="195"/>
                  <a:pt x="959" y="195"/>
                  <a:pt x="959" y="195"/>
                </a:cubicBezTo>
                <a:cubicBezTo>
                  <a:pt x="962" y="272"/>
                  <a:pt x="962" y="272"/>
                  <a:pt x="962" y="272"/>
                </a:cubicBezTo>
                <a:cubicBezTo>
                  <a:pt x="962" y="272"/>
                  <a:pt x="953" y="284"/>
                  <a:pt x="953" y="286"/>
                </a:cubicBezTo>
                <a:cubicBezTo>
                  <a:pt x="952" y="288"/>
                  <a:pt x="864" y="289"/>
                  <a:pt x="864" y="289"/>
                </a:cubicBezTo>
                <a:cubicBezTo>
                  <a:pt x="840" y="325"/>
                  <a:pt x="840" y="325"/>
                  <a:pt x="840" y="325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60" y="474"/>
                  <a:pt x="860" y="474"/>
                  <a:pt x="860" y="474"/>
                </a:cubicBezTo>
                <a:cubicBezTo>
                  <a:pt x="866" y="524"/>
                  <a:pt x="866" y="524"/>
                  <a:pt x="866" y="524"/>
                </a:cubicBezTo>
                <a:cubicBezTo>
                  <a:pt x="857" y="541"/>
                  <a:pt x="857" y="541"/>
                  <a:pt x="857" y="541"/>
                </a:cubicBezTo>
                <a:cubicBezTo>
                  <a:pt x="802" y="523"/>
                  <a:pt x="802" y="523"/>
                  <a:pt x="802" y="523"/>
                </a:cubicBezTo>
                <a:cubicBezTo>
                  <a:pt x="764" y="488"/>
                  <a:pt x="764" y="488"/>
                  <a:pt x="764" y="488"/>
                </a:cubicBezTo>
                <a:cubicBezTo>
                  <a:pt x="691" y="496"/>
                  <a:pt x="691" y="496"/>
                  <a:pt x="691" y="496"/>
                </a:cubicBezTo>
                <a:cubicBezTo>
                  <a:pt x="679" y="508"/>
                  <a:pt x="679" y="508"/>
                  <a:pt x="679" y="508"/>
                </a:cubicBezTo>
                <a:cubicBezTo>
                  <a:pt x="680" y="549"/>
                  <a:pt x="680" y="549"/>
                  <a:pt x="680" y="549"/>
                </a:cubicBezTo>
                <a:cubicBezTo>
                  <a:pt x="694" y="576"/>
                  <a:pt x="694" y="576"/>
                  <a:pt x="694" y="576"/>
                </a:cubicBezTo>
                <a:cubicBezTo>
                  <a:pt x="690" y="661"/>
                  <a:pt x="690" y="661"/>
                  <a:pt x="690" y="661"/>
                </a:cubicBezTo>
                <a:cubicBezTo>
                  <a:pt x="598" y="701"/>
                  <a:pt x="598" y="701"/>
                  <a:pt x="598" y="701"/>
                </a:cubicBezTo>
                <a:cubicBezTo>
                  <a:pt x="584" y="701"/>
                  <a:pt x="584" y="701"/>
                  <a:pt x="584" y="701"/>
                </a:cubicBezTo>
                <a:cubicBezTo>
                  <a:pt x="561" y="679"/>
                  <a:pt x="561" y="679"/>
                  <a:pt x="561" y="679"/>
                </a:cubicBezTo>
                <a:cubicBezTo>
                  <a:pt x="547" y="648"/>
                  <a:pt x="547" y="648"/>
                  <a:pt x="547" y="648"/>
                </a:cubicBezTo>
                <a:cubicBezTo>
                  <a:pt x="481" y="653"/>
                  <a:pt x="481" y="653"/>
                  <a:pt x="481" y="653"/>
                </a:cubicBezTo>
                <a:cubicBezTo>
                  <a:pt x="475" y="657"/>
                  <a:pt x="475" y="657"/>
                  <a:pt x="475" y="657"/>
                </a:cubicBezTo>
                <a:cubicBezTo>
                  <a:pt x="467" y="701"/>
                  <a:pt x="467" y="701"/>
                  <a:pt x="467" y="701"/>
                </a:cubicBezTo>
                <a:cubicBezTo>
                  <a:pt x="428" y="732"/>
                  <a:pt x="428" y="732"/>
                  <a:pt x="428" y="732"/>
                </a:cubicBezTo>
                <a:cubicBezTo>
                  <a:pt x="398" y="736"/>
                  <a:pt x="398" y="736"/>
                  <a:pt x="398" y="736"/>
                </a:cubicBezTo>
                <a:cubicBezTo>
                  <a:pt x="329" y="733"/>
                  <a:pt x="329" y="733"/>
                  <a:pt x="329" y="733"/>
                </a:cubicBezTo>
                <a:cubicBezTo>
                  <a:pt x="273" y="716"/>
                  <a:pt x="273" y="716"/>
                  <a:pt x="273" y="716"/>
                </a:cubicBezTo>
                <a:cubicBezTo>
                  <a:pt x="201" y="653"/>
                  <a:pt x="201" y="653"/>
                  <a:pt x="201" y="653"/>
                </a:cubicBezTo>
                <a:cubicBezTo>
                  <a:pt x="262" y="556"/>
                  <a:pt x="262" y="556"/>
                  <a:pt x="262" y="556"/>
                </a:cubicBezTo>
                <a:cubicBezTo>
                  <a:pt x="262" y="540"/>
                  <a:pt x="262" y="540"/>
                  <a:pt x="262" y="540"/>
                </a:cubicBezTo>
                <a:cubicBezTo>
                  <a:pt x="243" y="526"/>
                  <a:pt x="243" y="526"/>
                  <a:pt x="243" y="526"/>
                </a:cubicBezTo>
                <a:cubicBezTo>
                  <a:pt x="201" y="527"/>
                  <a:pt x="201" y="527"/>
                  <a:pt x="201" y="527"/>
                </a:cubicBezTo>
                <a:cubicBezTo>
                  <a:pt x="181" y="550"/>
                  <a:pt x="181" y="550"/>
                  <a:pt x="181" y="550"/>
                </a:cubicBezTo>
                <a:cubicBezTo>
                  <a:pt x="120" y="568"/>
                  <a:pt x="120" y="568"/>
                  <a:pt x="120" y="568"/>
                </a:cubicBezTo>
                <a:cubicBezTo>
                  <a:pt x="87" y="563"/>
                  <a:pt x="87" y="563"/>
                  <a:pt x="87" y="563"/>
                </a:cubicBezTo>
                <a:cubicBezTo>
                  <a:pt x="44" y="538"/>
                  <a:pt x="44" y="538"/>
                  <a:pt x="44" y="538"/>
                </a:cubicBezTo>
                <a:lnTo>
                  <a:pt x="36" y="5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3A412A77-806A-4B70-86A3-C6A75A2E5D10}"/>
              </a:ext>
            </a:extLst>
          </p:cNvPr>
          <p:cNvSpPr>
            <a:spLocks/>
          </p:cNvSpPr>
          <p:nvPr/>
        </p:nvSpPr>
        <p:spPr bwMode="auto">
          <a:xfrm>
            <a:off x="3376318" y="3961434"/>
            <a:ext cx="1187615" cy="1224840"/>
          </a:xfrm>
          <a:custGeom>
            <a:avLst/>
            <a:gdLst>
              <a:gd name="T0" fmla="*/ 25 w 854"/>
              <a:gd name="T1" fmla="*/ 483 h 879"/>
              <a:gd name="T2" fmla="*/ 13 w 854"/>
              <a:gd name="T3" fmla="*/ 374 h 879"/>
              <a:gd name="T4" fmla="*/ 25 w 854"/>
              <a:gd name="T5" fmla="*/ 341 h 879"/>
              <a:gd name="T6" fmla="*/ 34 w 854"/>
              <a:gd name="T7" fmla="*/ 314 h 879"/>
              <a:gd name="T8" fmla="*/ 34 w 854"/>
              <a:gd name="T9" fmla="*/ 288 h 879"/>
              <a:gd name="T10" fmla="*/ 0 w 854"/>
              <a:gd name="T11" fmla="*/ 227 h 879"/>
              <a:gd name="T12" fmla="*/ 0 w 854"/>
              <a:gd name="T13" fmla="*/ 209 h 879"/>
              <a:gd name="T14" fmla="*/ 43 w 854"/>
              <a:gd name="T15" fmla="*/ 185 h 879"/>
              <a:gd name="T16" fmla="*/ 55 w 854"/>
              <a:gd name="T17" fmla="*/ 151 h 879"/>
              <a:gd name="T18" fmla="*/ 89 w 854"/>
              <a:gd name="T19" fmla="*/ 138 h 879"/>
              <a:gd name="T20" fmla="*/ 116 w 854"/>
              <a:gd name="T21" fmla="*/ 119 h 879"/>
              <a:gd name="T22" fmla="*/ 126 w 854"/>
              <a:gd name="T23" fmla="*/ 87 h 879"/>
              <a:gd name="T24" fmla="*/ 130 w 854"/>
              <a:gd name="T25" fmla="*/ 56 h 879"/>
              <a:gd name="T26" fmla="*/ 161 w 854"/>
              <a:gd name="T27" fmla="*/ 26 h 879"/>
              <a:gd name="T28" fmla="*/ 202 w 854"/>
              <a:gd name="T29" fmla="*/ 14 h 879"/>
              <a:gd name="T30" fmla="*/ 298 w 854"/>
              <a:gd name="T31" fmla="*/ 14 h 879"/>
              <a:gd name="T32" fmla="*/ 374 w 854"/>
              <a:gd name="T33" fmla="*/ 30 h 879"/>
              <a:gd name="T34" fmla="*/ 414 w 854"/>
              <a:gd name="T35" fmla="*/ 29 h 879"/>
              <a:gd name="T36" fmla="*/ 459 w 854"/>
              <a:gd name="T37" fmla="*/ 0 h 879"/>
              <a:gd name="T38" fmla="*/ 500 w 854"/>
              <a:gd name="T39" fmla="*/ 0 h 879"/>
              <a:gd name="T40" fmla="*/ 518 w 854"/>
              <a:gd name="T41" fmla="*/ 29 h 879"/>
              <a:gd name="T42" fmla="*/ 512 w 854"/>
              <a:gd name="T43" fmla="*/ 86 h 879"/>
              <a:gd name="T44" fmla="*/ 612 w 854"/>
              <a:gd name="T45" fmla="*/ 89 h 879"/>
              <a:gd name="T46" fmla="*/ 630 w 854"/>
              <a:gd name="T47" fmla="*/ 78 h 879"/>
              <a:gd name="T48" fmla="*/ 684 w 854"/>
              <a:gd name="T49" fmla="*/ 114 h 879"/>
              <a:gd name="T50" fmla="*/ 694 w 854"/>
              <a:gd name="T51" fmla="*/ 137 h 879"/>
              <a:gd name="T52" fmla="*/ 715 w 854"/>
              <a:gd name="T53" fmla="*/ 147 h 879"/>
              <a:gd name="T54" fmla="*/ 704 w 854"/>
              <a:gd name="T55" fmla="*/ 159 h 879"/>
              <a:gd name="T56" fmla="*/ 687 w 854"/>
              <a:gd name="T57" fmla="*/ 187 h 879"/>
              <a:gd name="T58" fmla="*/ 680 w 854"/>
              <a:gd name="T59" fmla="*/ 238 h 879"/>
              <a:gd name="T60" fmla="*/ 733 w 854"/>
              <a:gd name="T61" fmla="*/ 280 h 879"/>
              <a:gd name="T62" fmla="*/ 736 w 854"/>
              <a:gd name="T63" fmla="*/ 359 h 879"/>
              <a:gd name="T64" fmla="*/ 747 w 854"/>
              <a:gd name="T65" fmla="*/ 394 h 879"/>
              <a:gd name="T66" fmla="*/ 762 w 854"/>
              <a:gd name="T67" fmla="*/ 420 h 879"/>
              <a:gd name="T68" fmla="*/ 742 w 854"/>
              <a:gd name="T69" fmla="*/ 458 h 879"/>
              <a:gd name="T70" fmla="*/ 769 w 854"/>
              <a:gd name="T71" fmla="*/ 501 h 879"/>
              <a:gd name="T72" fmla="*/ 777 w 854"/>
              <a:gd name="T73" fmla="*/ 534 h 879"/>
              <a:gd name="T74" fmla="*/ 762 w 854"/>
              <a:gd name="T75" fmla="*/ 571 h 879"/>
              <a:gd name="T76" fmla="*/ 751 w 854"/>
              <a:gd name="T77" fmla="*/ 620 h 879"/>
              <a:gd name="T78" fmla="*/ 755 w 854"/>
              <a:gd name="T79" fmla="*/ 703 h 879"/>
              <a:gd name="T80" fmla="*/ 726 w 854"/>
              <a:gd name="T81" fmla="*/ 738 h 879"/>
              <a:gd name="T82" fmla="*/ 656 w 854"/>
              <a:gd name="T83" fmla="*/ 750 h 879"/>
              <a:gd name="T84" fmla="*/ 615 w 854"/>
              <a:gd name="T85" fmla="*/ 728 h 879"/>
              <a:gd name="T86" fmla="*/ 571 w 854"/>
              <a:gd name="T87" fmla="*/ 730 h 879"/>
              <a:gd name="T88" fmla="*/ 520 w 854"/>
              <a:gd name="T89" fmla="*/ 775 h 879"/>
              <a:gd name="T90" fmla="*/ 477 w 854"/>
              <a:gd name="T91" fmla="*/ 798 h 879"/>
              <a:gd name="T92" fmla="*/ 427 w 854"/>
              <a:gd name="T93" fmla="*/ 798 h 879"/>
              <a:gd name="T94" fmla="*/ 411 w 854"/>
              <a:gd name="T95" fmla="*/ 786 h 879"/>
              <a:gd name="T96" fmla="*/ 378 w 854"/>
              <a:gd name="T97" fmla="*/ 796 h 879"/>
              <a:gd name="T98" fmla="*/ 327 w 854"/>
              <a:gd name="T99" fmla="*/ 782 h 879"/>
              <a:gd name="T100" fmla="*/ 234 w 854"/>
              <a:gd name="T101" fmla="*/ 744 h 879"/>
              <a:gd name="T102" fmla="*/ 175 w 854"/>
              <a:gd name="T103" fmla="*/ 739 h 879"/>
              <a:gd name="T104" fmla="*/ 141 w 854"/>
              <a:gd name="T105" fmla="*/ 719 h 879"/>
              <a:gd name="T106" fmla="*/ 123 w 854"/>
              <a:gd name="T107" fmla="*/ 689 h 879"/>
              <a:gd name="T108" fmla="*/ 129 w 854"/>
              <a:gd name="T109" fmla="*/ 527 h 879"/>
              <a:gd name="T110" fmla="*/ 92 w 854"/>
              <a:gd name="T111" fmla="*/ 510 h 879"/>
              <a:gd name="T112" fmla="*/ 25 w 854"/>
              <a:gd name="T113" fmla="*/ 483 h 8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4"/>
              <a:gd name="T172" fmla="*/ 0 h 879"/>
              <a:gd name="T173" fmla="*/ 854 w 854"/>
              <a:gd name="T174" fmla="*/ 879 h 8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4" h="879">
                <a:moveTo>
                  <a:pt x="27" y="531"/>
                </a:moveTo>
                <a:cubicBezTo>
                  <a:pt x="14" y="411"/>
                  <a:pt x="14" y="411"/>
                  <a:pt x="14" y="411"/>
                </a:cubicBezTo>
                <a:cubicBezTo>
                  <a:pt x="27" y="375"/>
                  <a:pt x="27" y="375"/>
                  <a:pt x="27" y="375"/>
                </a:cubicBezTo>
                <a:cubicBezTo>
                  <a:pt x="37" y="345"/>
                  <a:pt x="37" y="345"/>
                  <a:pt x="37" y="345"/>
                </a:cubicBezTo>
                <a:cubicBezTo>
                  <a:pt x="37" y="316"/>
                  <a:pt x="37" y="316"/>
                  <a:pt x="37" y="316"/>
                </a:cubicBezTo>
                <a:cubicBezTo>
                  <a:pt x="37" y="316"/>
                  <a:pt x="0" y="251"/>
                  <a:pt x="0" y="249"/>
                </a:cubicBezTo>
                <a:cubicBezTo>
                  <a:pt x="0" y="248"/>
                  <a:pt x="0" y="230"/>
                  <a:pt x="0" y="230"/>
                </a:cubicBezTo>
                <a:cubicBezTo>
                  <a:pt x="47" y="203"/>
                  <a:pt x="47" y="203"/>
                  <a:pt x="47" y="203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98" y="152"/>
                  <a:pt x="98" y="152"/>
                  <a:pt x="98" y="152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3" y="61"/>
                  <a:pt x="143" y="61"/>
                  <a:pt x="143" y="61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222" y="15"/>
                  <a:pt x="222" y="15"/>
                  <a:pt x="222" y="15"/>
                </a:cubicBezTo>
                <a:cubicBezTo>
                  <a:pt x="328" y="15"/>
                  <a:pt x="328" y="15"/>
                  <a:pt x="328" y="15"/>
                </a:cubicBezTo>
                <a:cubicBezTo>
                  <a:pt x="328" y="15"/>
                  <a:pt x="410" y="33"/>
                  <a:pt x="411" y="33"/>
                </a:cubicBezTo>
                <a:cubicBezTo>
                  <a:pt x="412" y="33"/>
                  <a:pt x="455" y="32"/>
                  <a:pt x="455" y="32"/>
                </a:cubicBezTo>
                <a:cubicBezTo>
                  <a:pt x="504" y="0"/>
                  <a:pt x="504" y="0"/>
                  <a:pt x="504" y="0"/>
                </a:cubicBezTo>
                <a:cubicBezTo>
                  <a:pt x="550" y="0"/>
                  <a:pt x="550" y="0"/>
                  <a:pt x="550" y="0"/>
                </a:cubicBezTo>
                <a:cubicBezTo>
                  <a:pt x="569" y="32"/>
                  <a:pt x="569" y="32"/>
                  <a:pt x="569" y="32"/>
                </a:cubicBezTo>
                <a:cubicBezTo>
                  <a:pt x="569" y="32"/>
                  <a:pt x="561" y="94"/>
                  <a:pt x="563" y="95"/>
                </a:cubicBezTo>
                <a:cubicBezTo>
                  <a:pt x="564" y="95"/>
                  <a:pt x="673" y="98"/>
                  <a:pt x="673" y="98"/>
                </a:cubicBezTo>
                <a:cubicBezTo>
                  <a:pt x="692" y="86"/>
                  <a:pt x="692" y="86"/>
                  <a:pt x="692" y="86"/>
                </a:cubicBezTo>
                <a:cubicBezTo>
                  <a:pt x="752" y="125"/>
                  <a:pt x="752" y="125"/>
                  <a:pt x="752" y="125"/>
                </a:cubicBezTo>
                <a:cubicBezTo>
                  <a:pt x="752" y="125"/>
                  <a:pt x="762" y="150"/>
                  <a:pt x="763" y="151"/>
                </a:cubicBezTo>
                <a:cubicBezTo>
                  <a:pt x="765" y="152"/>
                  <a:pt x="786" y="161"/>
                  <a:pt x="786" y="161"/>
                </a:cubicBezTo>
                <a:cubicBezTo>
                  <a:pt x="774" y="175"/>
                  <a:pt x="774" y="175"/>
                  <a:pt x="774" y="175"/>
                </a:cubicBezTo>
                <a:cubicBezTo>
                  <a:pt x="774" y="175"/>
                  <a:pt x="755" y="204"/>
                  <a:pt x="755" y="206"/>
                </a:cubicBezTo>
                <a:cubicBezTo>
                  <a:pt x="755" y="207"/>
                  <a:pt x="747" y="261"/>
                  <a:pt x="747" y="261"/>
                </a:cubicBezTo>
                <a:cubicBezTo>
                  <a:pt x="806" y="308"/>
                  <a:pt x="806" y="308"/>
                  <a:pt x="806" y="308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21" y="433"/>
                  <a:pt x="821" y="433"/>
                  <a:pt x="821" y="433"/>
                </a:cubicBezTo>
                <a:cubicBezTo>
                  <a:pt x="821" y="433"/>
                  <a:pt x="838" y="460"/>
                  <a:pt x="837" y="461"/>
                </a:cubicBezTo>
                <a:cubicBezTo>
                  <a:pt x="837" y="463"/>
                  <a:pt x="816" y="503"/>
                  <a:pt x="816" y="503"/>
                </a:cubicBezTo>
                <a:cubicBezTo>
                  <a:pt x="845" y="551"/>
                  <a:pt x="845" y="551"/>
                  <a:pt x="845" y="551"/>
                </a:cubicBezTo>
                <a:cubicBezTo>
                  <a:pt x="845" y="551"/>
                  <a:pt x="854" y="586"/>
                  <a:pt x="854" y="587"/>
                </a:cubicBezTo>
                <a:cubicBezTo>
                  <a:pt x="853" y="589"/>
                  <a:pt x="837" y="627"/>
                  <a:pt x="837" y="627"/>
                </a:cubicBezTo>
                <a:cubicBezTo>
                  <a:pt x="825" y="681"/>
                  <a:pt x="825" y="681"/>
                  <a:pt x="825" y="681"/>
                </a:cubicBezTo>
                <a:cubicBezTo>
                  <a:pt x="830" y="772"/>
                  <a:pt x="830" y="772"/>
                  <a:pt x="830" y="772"/>
                </a:cubicBezTo>
                <a:cubicBezTo>
                  <a:pt x="830" y="772"/>
                  <a:pt x="800" y="810"/>
                  <a:pt x="798" y="811"/>
                </a:cubicBezTo>
                <a:cubicBezTo>
                  <a:pt x="797" y="811"/>
                  <a:pt x="721" y="824"/>
                  <a:pt x="721" y="824"/>
                </a:cubicBezTo>
                <a:cubicBezTo>
                  <a:pt x="676" y="800"/>
                  <a:pt x="676" y="800"/>
                  <a:pt x="676" y="800"/>
                </a:cubicBezTo>
                <a:cubicBezTo>
                  <a:pt x="628" y="802"/>
                  <a:pt x="628" y="802"/>
                  <a:pt x="628" y="802"/>
                </a:cubicBezTo>
                <a:cubicBezTo>
                  <a:pt x="571" y="851"/>
                  <a:pt x="571" y="851"/>
                  <a:pt x="571" y="851"/>
                </a:cubicBezTo>
                <a:cubicBezTo>
                  <a:pt x="571" y="851"/>
                  <a:pt x="525" y="878"/>
                  <a:pt x="524" y="877"/>
                </a:cubicBezTo>
                <a:cubicBezTo>
                  <a:pt x="522" y="876"/>
                  <a:pt x="470" y="879"/>
                  <a:pt x="469" y="877"/>
                </a:cubicBezTo>
                <a:cubicBezTo>
                  <a:pt x="469" y="875"/>
                  <a:pt x="452" y="864"/>
                  <a:pt x="452" y="864"/>
                </a:cubicBezTo>
                <a:cubicBezTo>
                  <a:pt x="415" y="875"/>
                  <a:pt x="415" y="875"/>
                  <a:pt x="415" y="875"/>
                </a:cubicBezTo>
                <a:cubicBezTo>
                  <a:pt x="359" y="859"/>
                  <a:pt x="359" y="859"/>
                  <a:pt x="359" y="859"/>
                </a:cubicBezTo>
                <a:cubicBezTo>
                  <a:pt x="257" y="818"/>
                  <a:pt x="257" y="818"/>
                  <a:pt x="257" y="818"/>
                </a:cubicBezTo>
                <a:cubicBezTo>
                  <a:pt x="192" y="812"/>
                  <a:pt x="192" y="812"/>
                  <a:pt x="192" y="812"/>
                </a:cubicBezTo>
                <a:cubicBezTo>
                  <a:pt x="192" y="812"/>
                  <a:pt x="156" y="791"/>
                  <a:pt x="155" y="790"/>
                </a:cubicBezTo>
                <a:cubicBezTo>
                  <a:pt x="154" y="789"/>
                  <a:pt x="135" y="757"/>
                  <a:pt x="135" y="757"/>
                </a:cubicBezTo>
                <a:cubicBezTo>
                  <a:pt x="142" y="579"/>
                  <a:pt x="142" y="579"/>
                  <a:pt x="142" y="579"/>
                </a:cubicBezTo>
                <a:cubicBezTo>
                  <a:pt x="101" y="560"/>
                  <a:pt x="101" y="560"/>
                  <a:pt x="101" y="560"/>
                </a:cubicBezTo>
                <a:lnTo>
                  <a:pt x="27" y="5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2D77BC39-0760-481B-BA2E-34628B6B7BC7}"/>
              </a:ext>
            </a:extLst>
          </p:cNvPr>
          <p:cNvSpPr>
            <a:spLocks/>
          </p:cNvSpPr>
          <p:nvPr/>
        </p:nvSpPr>
        <p:spPr bwMode="auto">
          <a:xfrm>
            <a:off x="4426100" y="3607548"/>
            <a:ext cx="1178444" cy="1491243"/>
          </a:xfrm>
          <a:custGeom>
            <a:avLst/>
            <a:gdLst>
              <a:gd name="T0" fmla="*/ 79 w 847"/>
              <a:gd name="T1" fmla="*/ 845 h 1070"/>
              <a:gd name="T2" fmla="*/ 104 w 847"/>
              <a:gd name="T3" fmla="*/ 766 h 1070"/>
              <a:gd name="T4" fmla="*/ 70 w 847"/>
              <a:gd name="T5" fmla="*/ 683 h 1070"/>
              <a:gd name="T6" fmla="*/ 70 w 847"/>
              <a:gd name="T7" fmla="*/ 614 h 1070"/>
              <a:gd name="T8" fmla="*/ 55 w 847"/>
              <a:gd name="T9" fmla="*/ 497 h 1070"/>
              <a:gd name="T10" fmla="*/ 7 w 847"/>
              <a:gd name="T11" fmla="*/ 413 h 1070"/>
              <a:gd name="T12" fmla="*/ 48 w 847"/>
              <a:gd name="T13" fmla="*/ 356 h 1070"/>
              <a:gd name="T14" fmla="*/ 81 w 847"/>
              <a:gd name="T15" fmla="*/ 258 h 1070"/>
              <a:gd name="T16" fmla="*/ 176 w 847"/>
              <a:gd name="T17" fmla="*/ 175 h 1070"/>
              <a:gd name="T18" fmla="*/ 251 w 847"/>
              <a:gd name="T19" fmla="*/ 55 h 1070"/>
              <a:gd name="T20" fmla="*/ 223 w 847"/>
              <a:gd name="T21" fmla="*/ 2 h 1070"/>
              <a:gd name="T22" fmla="*/ 292 w 847"/>
              <a:gd name="T23" fmla="*/ 22 h 1070"/>
              <a:gd name="T24" fmla="*/ 333 w 847"/>
              <a:gd name="T25" fmla="*/ 0 h 1070"/>
              <a:gd name="T26" fmla="*/ 299 w 847"/>
              <a:gd name="T27" fmla="*/ 68 h 1070"/>
              <a:gd name="T28" fmla="*/ 324 w 847"/>
              <a:gd name="T29" fmla="*/ 143 h 1070"/>
              <a:gd name="T30" fmla="*/ 346 w 847"/>
              <a:gd name="T31" fmla="*/ 190 h 1070"/>
              <a:gd name="T32" fmla="*/ 538 w 847"/>
              <a:gd name="T33" fmla="*/ 216 h 1070"/>
              <a:gd name="T34" fmla="*/ 571 w 847"/>
              <a:gd name="T35" fmla="*/ 272 h 1070"/>
              <a:gd name="T36" fmla="*/ 620 w 847"/>
              <a:gd name="T37" fmla="*/ 294 h 1070"/>
              <a:gd name="T38" fmla="*/ 770 w 847"/>
              <a:gd name="T39" fmla="*/ 435 h 1070"/>
              <a:gd name="T40" fmla="*/ 734 w 847"/>
              <a:gd name="T41" fmla="*/ 453 h 1070"/>
              <a:gd name="T42" fmla="*/ 676 w 847"/>
              <a:gd name="T43" fmla="*/ 481 h 1070"/>
              <a:gd name="T44" fmla="*/ 644 w 847"/>
              <a:gd name="T45" fmla="*/ 538 h 1070"/>
              <a:gd name="T46" fmla="*/ 647 w 847"/>
              <a:gd name="T47" fmla="*/ 566 h 1070"/>
              <a:gd name="T48" fmla="*/ 595 w 847"/>
              <a:gd name="T49" fmla="*/ 693 h 1070"/>
              <a:gd name="T50" fmla="*/ 516 w 847"/>
              <a:gd name="T51" fmla="*/ 835 h 1070"/>
              <a:gd name="T52" fmla="*/ 526 w 847"/>
              <a:gd name="T53" fmla="*/ 888 h 1070"/>
              <a:gd name="T54" fmla="*/ 472 w 847"/>
              <a:gd name="T55" fmla="*/ 961 h 1070"/>
              <a:gd name="T56" fmla="*/ 370 w 847"/>
              <a:gd name="T57" fmla="*/ 941 h 1070"/>
              <a:gd name="T58" fmla="*/ 327 w 847"/>
              <a:gd name="T59" fmla="*/ 933 h 1070"/>
              <a:gd name="T60" fmla="*/ 212 w 847"/>
              <a:gd name="T61" fmla="*/ 928 h 1070"/>
              <a:gd name="T62" fmla="*/ 148 w 847"/>
              <a:gd name="T63" fmla="*/ 943 h 1070"/>
              <a:gd name="T64" fmla="*/ 79 w 847"/>
              <a:gd name="T65" fmla="*/ 925 h 10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47"/>
              <a:gd name="T100" fmla="*/ 0 h 1070"/>
              <a:gd name="T101" fmla="*/ 847 w 847"/>
              <a:gd name="T102" fmla="*/ 1070 h 10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47" h="1070">
                <a:moveTo>
                  <a:pt x="87" y="1016"/>
                </a:moveTo>
                <a:cubicBezTo>
                  <a:pt x="87" y="928"/>
                  <a:pt x="87" y="928"/>
                  <a:pt x="87" y="928"/>
                </a:cubicBezTo>
                <a:cubicBezTo>
                  <a:pt x="96" y="880"/>
                  <a:pt x="96" y="880"/>
                  <a:pt x="96" y="880"/>
                </a:cubicBezTo>
                <a:cubicBezTo>
                  <a:pt x="114" y="841"/>
                  <a:pt x="114" y="841"/>
                  <a:pt x="114" y="841"/>
                </a:cubicBezTo>
                <a:cubicBezTo>
                  <a:pt x="103" y="795"/>
                  <a:pt x="103" y="795"/>
                  <a:pt x="103" y="795"/>
                </a:cubicBezTo>
                <a:cubicBezTo>
                  <a:pt x="103" y="795"/>
                  <a:pt x="77" y="752"/>
                  <a:pt x="77" y="750"/>
                </a:cubicBezTo>
                <a:cubicBezTo>
                  <a:pt x="77" y="748"/>
                  <a:pt x="96" y="712"/>
                  <a:pt x="96" y="712"/>
                </a:cubicBezTo>
                <a:cubicBezTo>
                  <a:pt x="77" y="674"/>
                  <a:pt x="77" y="674"/>
                  <a:pt x="77" y="674"/>
                </a:cubicBezTo>
                <a:cubicBezTo>
                  <a:pt x="64" y="636"/>
                  <a:pt x="64" y="636"/>
                  <a:pt x="64" y="636"/>
                </a:cubicBezTo>
                <a:cubicBezTo>
                  <a:pt x="60" y="546"/>
                  <a:pt x="60" y="546"/>
                  <a:pt x="60" y="546"/>
                </a:cubicBezTo>
                <a:cubicBezTo>
                  <a:pt x="0" y="504"/>
                  <a:pt x="0" y="504"/>
                  <a:pt x="0" y="504"/>
                </a:cubicBezTo>
                <a:cubicBezTo>
                  <a:pt x="8" y="454"/>
                  <a:pt x="8" y="454"/>
                  <a:pt x="8" y="454"/>
                </a:cubicBezTo>
                <a:cubicBezTo>
                  <a:pt x="42" y="414"/>
                  <a:pt x="42" y="414"/>
                  <a:pt x="42" y="414"/>
                </a:cubicBezTo>
                <a:cubicBezTo>
                  <a:pt x="53" y="391"/>
                  <a:pt x="53" y="391"/>
                  <a:pt x="53" y="391"/>
                </a:cubicBezTo>
                <a:cubicBezTo>
                  <a:pt x="76" y="335"/>
                  <a:pt x="76" y="335"/>
                  <a:pt x="76" y="335"/>
                </a:cubicBezTo>
                <a:cubicBezTo>
                  <a:pt x="89" y="283"/>
                  <a:pt x="89" y="283"/>
                  <a:pt x="89" y="283"/>
                </a:cubicBezTo>
                <a:cubicBezTo>
                  <a:pt x="158" y="251"/>
                  <a:pt x="158" y="251"/>
                  <a:pt x="158" y="251"/>
                </a:cubicBezTo>
                <a:cubicBezTo>
                  <a:pt x="193" y="192"/>
                  <a:pt x="193" y="192"/>
                  <a:pt x="193" y="192"/>
                </a:cubicBezTo>
                <a:cubicBezTo>
                  <a:pt x="190" y="148"/>
                  <a:pt x="190" y="148"/>
                  <a:pt x="190" y="148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60"/>
                  <a:pt x="231" y="22"/>
                  <a:pt x="233" y="21"/>
                </a:cubicBezTo>
                <a:cubicBezTo>
                  <a:pt x="234" y="20"/>
                  <a:pt x="245" y="2"/>
                  <a:pt x="245" y="2"/>
                </a:cubicBezTo>
                <a:cubicBezTo>
                  <a:pt x="286" y="25"/>
                  <a:pt x="286" y="25"/>
                  <a:pt x="286" y="25"/>
                </a:cubicBezTo>
                <a:cubicBezTo>
                  <a:pt x="286" y="25"/>
                  <a:pt x="320" y="24"/>
                  <a:pt x="321" y="24"/>
                </a:cubicBezTo>
                <a:cubicBezTo>
                  <a:pt x="323" y="24"/>
                  <a:pt x="350" y="2"/>
                  <a:pt x="350" y="2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24"/>
                  <a:pt x="364" y="24"/>
                  <a:pt x="364" y="24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1" y="139"/>
                  <a:pt x="321" y="139"/>
                  <a:pt x="321" y="139"/>
                </a:cubicBezTo>
                <a:cubicBezTo>
                  <a:pt x="356" y="157"/>
                  <a:pt x="356" y="157"/>
                  <a:pt x="356" y="157"/>
                </a:cubicBezTo>
                <a:cubicBezTo>
                  <a:pt x="380" y="189"/>
                  <a:pt x="380" y="189"/>
                  <a:pt x="380" y="189"/>
                </a:cubicBezTo>
                <a:cubicBezTo>
                  <a:pt x="380" y="209"/>
                  <a:pt x="380" y="209"/>
                  <a:pt x="380" y="209"/>
                </a:cubicBezTo>
                <a:cubicBezTo>
                  <a:pt x="431" y="229"/>
                  <a:pt x="431" y="229"/>
                  <a:pt x="431" y="229"/>
                </a:cubicBezTo>
                <a:cubicBezTo>
                  <a:pt x="591" y="237"/>
                  <a:pt x="591" y="237"/>
                  <a:pt x="591" y="237"/>
                </a:cubicBezTo>
                <a:cubicBezTo>
                  <a:pt x="625" y="265"/>
                  <a:pt x="625" y="265"/>
                  <a:pt x="625" y="265"/>
                </a:cubicBezTo>
                <a:cubicBezTo>
                  <a:pt x="627" y="299"/>
                  <a:pt x="627" y="299"/>
                  <a:pt x="627" y="299"/>
                </a:cubicBezTo>
                <a:cubicBezTo>
                  <a:pt x="643" y="325"/>
                  <a:pt x="643" y="325"/>
                  <a:pt x="643" y="325"/>
                </a:cubicBezTo>
                <a:cubicBezTo>
                  <a:pt x="681" y="323"/>
                  <a:pt x="681" y="323"/>
                  <a:pt x="681" y="323"/>
                </a:cubicBezTo>
                <a:cubicBezTo>
                  <a:pt x="754" y="362"/>
                  <a:pt x="754" y="362"/>
                  <a:pt x="754" y="362"/>
                </a:cubicBezTo>
                <a:cubicBezTo>
                  <a:pt x="846" y="478"/>
                  <a:pt x="846" y="478"/>
                  <a:pt x="846" y="478"/>
                </a:cubicBezTo>
                <a:cubicBezTo>
                  <a:pt x="847" y="497"/>
                  <a:pt x="847" y="497"/>
                  <a:pt x="847" y="497"/>
                </a:cubicBezTo>
                <a:cubicBezTo>
                  <a:pt x="806" y="498"/>
                  <a:pt x="806" y="498"/>
                  <a:pt x="806" y="498"/>
                </a:cubicBezTo>
                <a:cubicBezTo>
                  <a:pt x="775" y="528"/>
                  <a:pt x="775" y="528"/>
                  <a:pt x="775" y="528"/>
                </a:cubicBezTo>
                <a:cubicBezTo>
                  <a:pt x="743" y="528"/>
                  <a:pt x="743" y="528"/>
                  <a:pt x="743" y="528"/>
                </a:cubicBezTo>
                <a:cubicBezTo>
                  <a:pt x="708" y="561"/>
                  <a:pt x="708" y="561"/>
                  <a:pt x="708" y="561"/>
                </a:cubicBezTo>
                <a:cubicBezTo>
                  <a:pt x="708" y="591"/>
                  <a:pt x="708" y="591"/>
                  <a:pt x="708" y="591"/>
                </a:cubicBezTo>
                <a:cubicBezTo>
                  <a:pt x="717" y="606"/>
                  <a:pt x="717" y="606"/>
                  <a:pt x="717" y="606"/>
                </a:cubicBezTo>
                <a:cubicBezTo>
                  <a:pt x="711" y="622"/>
                  <a:pt x="711" y="622"/>
                  <a:pt x="711" y="622"/>
                </a:cubicBezTo>
                <a:cubicBezTo>
                  <a:pt x="653" y="716"/>
                  <a:pt x="653" y="716"/>
                  <a:pt x="653" y="716"/>
                </a:cubicBezTo>
                <a:cubicBezTo>
                  <a:pt x="654" y="761"/>
                  <a:pt x="654" y="761"/>
                  <a:pt x="654" y="761"/>
                </a:cubicBezTo>
                <a:cubicBezTo>
                  <a:pt x="666" y="848"/>
                  <a:pt x="666" y="848"/>
                  <a:pt x="666" y="848"/>
                </a:cubicBezTo>
                <a:cubicBezTo>
                  <a:pt x="567" y="917"/>
                  <a:pt x="567" y="917"/>
                  <a:pt x="567" y="917"/>
                </a:cubicBezTo>
                <a:cubicBezTo>
                  <a:pt x="566" y="959"/>
                  <a:pt x="566" y="959"/>
                  <a:pt x="566" y="959"/>
                </a:cubicBezTo>
                <a:cubicBezTo>
                  <a:pt x="566" y="959"/>
                  <a:pt x="578" y="974"/>
                  <a:pt x="578" y="976"/>
                </a:cubicBezTo>
                <a:cubicBezTo>
                  <a:pt x="578" y="977"/>
                  <a:pt x="565" y="1054"/>
                  <a:pt x="565" y="1054"/>
                </a:cubicBezTo>
                <a:cubicBezTo>
                  <a:pt x="519" y="1056"/>
                  <a:pt x="519" y="1056"/>
                  <a:pt x="519" y="1056"/>
                </a:cubicBezTo>
                <a:cubicBezTo>
                  <a:pt x="483" y="1034"/>
                  <a:pt x="483" y="1034"/>
                  <a:pt x="483" y="1034"/>
                </a:cubicBezTo>
                <a:cubicBezTo>
                  <a:pt x="483" y="1034"/>
                  <a:pt x="409" y="1035"/>
                  <a:pt x="407" y="1034"/>
                </a:cubicBezTo>
                <a:cubicBezTo>
                  <a:pt x="406" y="1033"/>
                  <a:pt x="392" y="1027"/>
                  <a:pt x="392" y="1027"/>
                </a:cubicBezTo>
                <a:cubicBezTo>
                  <a:pt x="359" y="1025"/>
                  <a:pt x="359" y="1025"/>
                  <a:pt x="359" y="1025"/>
                </a:cubicBezTo>
                <a:cubicBezTo>
                  <a:pt x="299" y="1070"/>
                  <a:pt x="299" y="1070"/>
                  <a:pt x="299" y="1070"/>
                </a:cubicBezTo>
                <a:cubicBezTo>
                  <a:pt x="233" y="1020"/>
                  <a:pt x="233" y="1020"/>
                  <a:pt x="233" y="1020"/>
                </a:cubicBezTo>
                <a:cubicBezTo>
                  <a:pt x="185" y="1019"/>
                  <a:pt x="185" y="1019"/>
                  <a:pt x="185" y="1019"/>
                </a:cubicBezTo>
                <a:cubicBezTo>
                  <a:pt x="185" y="1019"/>
                  <a:pt x="164" y="1037"/>
                  <a:pt x="163" y="1036"/>
                </a:cubicBezTo>
                <a:cubicBezTo>
                  <a:pt x="162" y="1036"/>
                  <a:pt x="125" y="1015"/>
                  <a:pt x="125" y="1015"/>
                </a:cubicBezTo>
                <a:lnTo>
                  <a:pt x="87" y="101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D0F4147E-37FA-4A21-BC70-AAEAC92DF6B7}"/>
              </a:ext>
            </a:extLst>
          </p:cNvPr>
          <p:cNvSpPr>
            <a:spLocks/>
          </p:cNvSpPr>
          <p:nvPr/>
        </p:nvSpPr>
        <p:spPr bwMode="auto">
          <a:xfrm>
            <a:off x="3503781" y="2884933"/>
            <a:ext cx="1282379" cy="1292206"/>
          </a:xfrm>
          <a:custGeom>
            <a:avLst/>
            <a:gdLst>
              <a:gd name="T0" fmla="*/ 618 w 922"/>
              <a:gd name="T1" fmla="*/ 834 h 928"/>
              <a:gd name="T2" fmla="*/ 551 w 922"/>
              <a:gd name="T3" fmla="*/ 773 h 928"/>
              <a:gd name="T4" fmla="*/ 439 w 922"/>
              <a:gd name="T5" fmla="*/ 784 h 928"/>
              <a:gd name="T6" fmla="*/ 422 w 922"/>
              <a:gd name="T7" fmla="*/ 702 h 928"/>
              <a:gd name="T8" fmla="*/ 322 w 922"/>
              <a:gd name="T9" fmla="*/ 728 h 928"/>
              <a:gd name="T10" fmla="*/ 211 w 922"/>
              <a:gd name="T11" fmla="*/ 712 h 928"/>
              <a:gd name="T12" fmla="*/ 72 w 922"/>
              <a:gd name="T13" fmla="*/ 726 h 928"/>
              <a:gd name="T14" fmla="*/ 9 w 922"/>
              <a:gd name="T15" fmla="*/ 715 h 928"/>
              <a:gd name="T16" fmla="*/ 32 w 922"/>
              <a:gd name="T17" fmla="*/ 687 h 928"/>
              <a:gd name="T18" fmla="*/ 104 w 922"/>
              <a:gd name="T19" fmla="*/ 676 h 928"/>
              <a:gd name="T20" fmla="*/ 128 w 922"/>
              <a:gd name="T21" fmla="*/ 628 h 928"/>
              <a:gd name="T22" fmla="*/ 93 w 922"/>
              <a:gd name="T23" fmla="*/ 580 h 928"/>
              <a:gd name="T24" fmla="*/ 132 w 922"/>
              <a:gd name="T25" fmla="*/ 567 h 928"/>
              <a:gd name="T26" fmla="*/ 149 w 922"/>
              <a:gd name="T27" fmla="*/ 526 h 928"/>
              <a:gd name="T28" fmla="*/ 160 w 922"/>
              <a:gd name="T29" fmla="*/ 487 h 928"/>
              <a:gd name="T30" fmla="*/ 136 w 922"/>
              <a:gd name="T31" fmla="*/ 431 h 928"/>
              <a:gd name="T32" fmla="*/ 132 w 922"/>
              <a:gd name="T33" fmla="*/ 346 h 928"/>
              <a:gd name="T34" fmla="*/ 182 w 922"/>
              <a:gd name="T35" fmla="*/ 356 h 928"/>
              <a:gd name="T36" fmla="*/ 266 w 922"/>
              <a:gd name="T37" fmla="*/ 311 h 928"/>
              <a:gd name="T38" fmla="*/ 298 w 922"/>
              <a:gd name="T39" fmla="*/ 215 h 928"/>
              <a:gd name="T40" fmla="*/ 280 w 922"/>
              <a:gd name="T41" fmla="*/ 154 h 928"/>
              <a:gd name="T42" fmla="*/ 318 w 922"/>
              <a:gd name="T43" fmla="*/ 56 h 928"/>
              <a:gd name="T44" fmla="*/ 408 w 922"/>
              <a:gd name="T45" fmla="*/ 46 h 928"/>
              <a:gd name="T46" fmla="*/ 530 w 922"/>
              <a:gd name="T47" fmla="*/ 0 h 928"/>
              <a:gd name="T48" fmla="*/ 577 w 922"/>
              <a:gd name="T49" fmla="*/ 106 h 928"/>
              <a:gd name="T50" fmla="*/ 535 w 922"/>
              <a:gd name="T51" fmla="*/ 116 h 928"/>
              <a:gd name="T52" fmla="*/ 554 w 922"/>
              <a:gd name="T53" fmla="*/ 191 h 928"/>
              <a:gd name="T54" fmla="*/ 590 w 922"/>
              <a:gd name="T55" fmla="*/ 280 h 928"/>
              <a:gd name="T56" fmla="*/ 623 w 922"/>
              <a:gd name="T57" fmla="*/ 306 h 928"/>
              <a:gd name="T58" fmla="*/ 659 w 922"/>
              <a:gd name="T59" fmla="*/ 357 h 928"/>
              <a:gd name="T60" fmla="*/ 770 w 922"/>
              <a:gd name="T61" fmla="*/ 438 h 928"/>
              <a:gd name="T62" fmla="*/ 816 w 922"/>
              <a:gd name="T63" fmla="*/ 477 h 928"/>
              <a:gd name="T64" fmla="*/ 807 w 922"/>
              <a:gd name="T65" fmla="*/ 505 h 928"/>
              <a:gd name="T66" fmla="*/ 765 w 922"/>
              <a:gd name="T67" fmla="*/ 610 h 928"/>
              <a:gd name="T68" fmla="*/ 739 w 922"/>
              <a:gd name="T69" fmla="*/ 703 h 928"/>
              <a:gd name="T70" fmla="*/ 664 w 922"/>
              <a:gd name="T71" fmla="*/ 786 h 928"/>
              <a:gd name="T72" fmla="*/ 632 w 922"/>
              <a:gd name="T73" fmla="*/ 839 h 9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22"/>
              <a:gd name="T112" fmla="*/ 0 h 928"/>
              <a:gd name="T113" fmla="*/ 922 w 922"/>
              <a:gd name="T114" fmla="*/ 928 h 92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22" h="928">
                <a:moveTo>
                  <a:pt x="694" y="923"/>
                </a:moveTo>
                <a:cubicBezTo>
                  <a:pt x="679" y="917"/>
                  <a:pt x="679" y="917"/>
                  <a:pt x="679" y="917"/>
                </a:cubicBezTo>
                <a:cubicBezTo>
                  <a:pt x="670" y="892"/>
                  <a:pt x="670" y="892"/>
                  <a:pt x="670" y="892"/>
                </a:cubicBezTo>
                <a:cubicBezTo>
                  <a:pt x="605" y="850"/>
                  <a:pt x="605" y="850"/>
                  <a:pt x="605" y="850"/>
                </a:cubicBezTo>
                <a:cubicBezTo>
                  <a:pt x="605" y="850"/>
                  <a:pt x="574" y="863"/>
                  <a:pt x="572" y="862"/>
                </a:cubicBezTo>
                <a:cubicBezTo>
                  <a:pt x="571" y="862"/>
                  <a:pt x="483" y="863"/>
                  <a:pt x="482" y="862"/>
                </a:cubicBezTo>
                <a:cubicBezTo>
                  <a:pt x="480" y="861"/>
                  <a:pt x="486" y="810"/>
                  <a:pt x="486" y="810"/>
                </a:cubicBezTo>
                <a:cubicBezTo>
                  <a:pt x="464" y="772"/>
                  <a:pt x="464" y="772"/>
                  <a:pt x="464" y="772"/>
                </a:cubicBezTo>
                <a:cubicBezTo>
                  <a:pt x="407" y="769"/>
                  <a:pt x="407" y="769"/>
                  <a:pt x="407" y="769"/>
                </a:cubicBezTo>
                <a:cubicBezTo>
                  <a:pt x="354" y="800"/>
                  <a:pt x="354" y="800"/>
                  <a:pt x="354" y="800"/>
                </a:cubicBezTo>
                <a:cubicBezTo>
                  <a:pt x="354" y="800"/>
                  <a:pt x="318" y="803"/>
                  <a:pt x="315" y="803"/>
                </a:cubicBezTo>
                <a:cubicBezTo>
                  <a:pt x="313" y="803"/>
                  <a:pt x="232" y="783"/>
                  <a:pt x="232" y="783"/>
                </a:cubicBezTo>
                <a:cubicBezTo>
                  <a:pt x="128" y="784"/>
                  <a:pt x="128" y="784"/>
                  <a:pt x="128" y="784"/>
                </a:cubicBezTo>
                <a:cubicBezTo>
                  <a:pt x="79" y="798"/>
                  <a:pt x="79" y="798"/>
                  <a:pt x="79" y="798"/>
                </a:cubicBezTo>
                <a:cubicBezTo>
                  <a:pt x="35" y="838"/>
                  <a:pt x="35" y="838"/>
                  <a:pt x="35" y="838"/>
                </a:cubicBezTo>
                <a:cubicBezTo>
                  <a:pt x="10" y="786"/>
                  <a:pt x="10" y="786"/>
                  <a:pt x="10" y="786"/>
                </a:cubicBezTo>
                <a:cubicBezTo>
                  <a:pt x="0" y="736"/>
                  <a:pt x="0" y="736"/>
                  <a:pt x="0" y="736"/>
                </a:cubicBezTo>
                <a:cubicBezTo>
                  <a:pt x="35" y="755"/>
                  <a:pt x="35" y="755"/>
                  <a:pt x="35" y="755"/>
                </a:cubicBezTo>
                <a:cubicBezTo>
                  <a:pt x="80" y="755"/>
                  <a:pt x="80" y="755"/>
                  <a:pt x="80" y="755"/>
                </a:cubicBezTo>
                <a:cubicBezTo>
                  <a:pt x="114" y="743"/>
                  <a:pt x="114" y="743"/>
                  <a:pt x="114" y="74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41" y="691"/>
                  <a:pt x="141" y="691"/>
                  <a:pt x="141" y="691"/>
                </a:cubicBezTo>
                <a:cubicBezTo>
                  <a:pt x="112" y="668"/>
                  <a:pt x="112" y="668"/>
                  <a:pt x="112" y="668"/>
                </a:cubicBezTo>
                <a:cubicBezTo>
                  <a:pt x="102" y="638"/>
                  <a:pt x="102" y="638"/>
                  <a:pt x="102" y="638"/>
                </a:cubicBezTo>
                <a:cubicBezTo>
                  <a:pt x="110" y="626"/>
                  <a:pt x="110" y="626"/>
                  <a:pt x="110" y="626"/>
                </a:cubicBezTo>
                <a:cubicBezTo>
                  <a:pt x="145" y="623"/>
                  <a:pt x="145" y="623"/>
                  <a:pt x="145" y="62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62" y="609"/>
                  <a:pt x="164" y="581"/>
                  <a:pt x="164" y="578"/>
                </a:cubicBezTo>
                <a:cubicBezTo>
                  <a:pt x="164" y="575"/>
                  <a:pt x="163" y="555"/>
                  <a:pt x="163" y="555"/>
                </a:cubicBezTo>
                <a:cubicBezTo>
                  <a:pt x="176" y="535"/>
                  <a:pt x="176" y="535"/>
                  <a:pt x="176" y="535"/>
                </a:cubicBezTo>
                <a:cubicBezTo>
                  <a:pt x="169" y="503"/>
                  <a:pt x="169" y="503"/>
                  <a:pt x="169" y="503"/>
                </a:cubicBezTo>
                <a:cubicBezTo>
                  <a:pt x="150" y="474"/>
                  <a:pt x="150" y="474"/>
                  <a:pt x="150" y="474"/>
                </a:cubicBezTo>
                <a:cubicBezTo>
                  <a:pt x="154" y="416"/>
                  <a:pt x="154" y="416"/>
                  <a:pt x="154" y="416"/>
                </a:cubicBezTo>
                <a:cubicBezTo>
                  <a:pt x="145" y="380"/>
                  <a:pt x="145" y="380"/>
                  <a:pt x="145" y="380"/>
                </a:cubicBezTo>
                <a:cubicBezTo>
                  <a:pt x="176" y="371"/>
                  <a:pt x="176" y="371"/>
                  <a:pt x="176" y="371"/>
                </a:cubicBezTo>
                <a:cubicBezTo>
                  <a:pt x="200" y="391"/>
                  <a:pt x="200" y="391"/>
                  <a:pt x="200" y="391"/>
                </a:cubicBezTo>
                <a:cubicBezTo>
                  <a:pt x="254" y="389"/>
                  <a:pt x="254" y="389"/>
                  <a:pt x="254" y="389"/>
                </a:cubicBezTo>
                <a:cubicBezTo>
                  <a:pt x="292" y="342"/>
                  <a:pt x="292" y="342"/>
                  <a:pt x="292" y="342"/>
                </a:cubicBezTo>
                <a:cubicBezTo>
                  <a:pt x="313" y="284"/>
                  <a:pt x="313" y="284"/>
                  <a:pt x="313" y="284"/>
                </a:cubicBezTo>
                <a:cubicBezTo>
                  <a:pt x="328" y="236"/>
                  <a:pt x="328" y="236"/>
                  <a:pt x="328" y="236"/>
                </a:cubicBezTo>
                <a:cubicBezTo>
                  <a:pt x="327" y="210"/>
                  <a:pt x="327" y="210"/>
                  <a:pt x="327" y="210"/>
                </a:cubicBezTo>
                <a:cubicBezTo>
                  <a:pt x="308" y="169"/>
                  <a:pt x="308" y="169"/>
                  <a:pt x="308" y="169"/>
                </a:cubicBezTo>
                <a:cubicBezTo>
                  <a:pt x="303" y="90"/>
                  <a:pt x="303" y="90"/>
                  <a:pt x="303" y="90"/>
                </a:cubicBezTo>
                <a:cubicBezTo>
                  <a:pt x="349" y="62"/>
                  <a:pt x="349" y="62"/>
                  <a:pt x="349" y="62"/>
                </a:cubicBezTo>
                <a:cubicBezTo>
                  <a:pt x="403" y="51"/>
                  <a:pt x="403" y="51"/>
                  <a:pt x="403" y="51"/>
                </a:cubicBezTo>
                <a:cubicBezTo>
                  <a:pt x="448" y="51"/>
                  <a:pt x="448" y="51"/>
                  <a:pt x="448" y="51"/>
                </a:cubicBezTo>
                <a:cubicBezTo>
                  <a:pt x="534" y="0"/>
                  <a:pt x="534" y="0"/>
                  <a:pt x="534" y="0"/>
                </a:cubicBezTo>
                <a:cubicBezTo>
                  <a:pt x="582" y="0"/>
                  <a:pt x="582" y="0"/>
                  <a:pt x="582" y="0"/>
                </a:cubicBezTo>
                <a:cubicBezTo>
                  <a:pt x="628" y="52"/>
                  <a:pt x="628" y="52"/>
                  <a:pt x="628" y="52"/>
                </a:cubicBezTo>
                <a:cubicBezTo>
                  <a:pt x="634" y="116"/>
                  <a:pt x="634" y="116"/>
                  <a:pt x="634" y="116"/>
                </a:cubicBezTo>
                <a:cubicBezTo>
                  <a:pt x="599" y="118"/>
                  <a:pt x="599" y="118"/>
                  <a:pt x="599" y="118"/>
                </a:cubicBezTo>
                <a:cubicBezTo>
                  <a:pt x="588" y="128"/>
                  <a:pt x="588" y="128"/>
                  <a:pt x="588" y="128"/>
                </a:cubicBezTo>
                <a:cubicBezTo>
                  <a:pt x="589" y="168"/>
                  <a:pt x="589" y="168"/>
                  <a:pt x="589" y="168"/>
                </a:cubicBezTo>
                <a:cubicBezTo>
                  <a:pt x="609" y="210"/>
                  <a:pt x="609" y="210"/>
                  <a:pt x="609" y="210"/>
                </a:cubicBezTo>
                <a:cubicBezTo>
                  <a:pt x="612" y="268"/>
                  <a:pt x="612" y="268"/>
                  <a:pt x="612" y="268"/>
                </a:cubicBezTo>
                <a:cubicBezTo>
                  <a:pt x="648" y="308"/>
                  <a:pt x="648" y="308"/>
                  <a:pt x="648" y="308"/>
                </a:cubicBezTo>
                <a:cubicBezTo>
                  <a:pt x="700" y="313"/>
                  <a:pt x="700" y="313"/>
                  <a:pt x="700" y="313"/>
                </a:cubicBezTo>
                <a:cubicBezTo>
                  <a:pt x="685" y="337"/>
                  <a:pt x="685" y="337"/>
                  <a:pt x="685" y="337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684" y="374"/>
                  <a:pt x="721" y="392"/>
                  <a:pt x="724" y="393"/>
                </a:cubicBezTo>
                <a:cubicBezTo>
                  <a:pt x="726" y="394"/>
                  <a:pt x="756" y="395"/>
                  <a:pt x="756" y="395"/>
                </a:cubicBezTo>
                <a:cubicBezTo>
                  <a:pt x="846" y="482"/>
                  <a:pt x="846" y="482"/>
                  <a:pt x="846" y="482"/>
                </a:cubicBezTo>
                <a:cubicBezTo>
                  <a:pt x="879" y="484"/>
                  <a:pt x="879" y="484"/>
                  <a:pt x="879" y="484"/>
                </a:cubicBezTo>
                <a:cubicBezTo>
                  <a:pt x="897" y="525"/>
                  <a:pt x="897" y="525"/>
                  <a:pt x="897" y="525"/>
                </a:cubicBezTo>
                <a:cubicBezTo>
                  <a:pt x="884" y="547"/>
                  <a:pt x="884" y="547"/>
                  <a:pt x="884" y="547"/>
                </a:cubicBezTo>
                <a:cubicBezTo>
                  <a:pt x="887" y="555"/>
                  <a:pt x="887" y="555"/>
                  <a:pt x="887" y="555"/>
                </a:cubicBezTo>
                <a:cubicBezTo>
                  <a:pt x="922" y="588"/>
                  <a:pt x="922" y="588"/>
                  <a:pt x="922" y="588"/>
                </a:cubicBezTo>
                <a:cubicBezTo>
                  <a:pt x="841" y="671"/>
                  <a:pt x="841" y="671"/>
                  <a:pt x="841" y="671"/>
                </a:cubicBezTo>
                <a:cubicBezTo>
                  <a:pt x="844" y="721"/>
                  <a:pt x="844" y="721"/>
                  <a:pt x="844" y="721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742" y="806"/>
                  <a:pt x="742" y="806"/>
                  <a:pt x="742" y="806"/>
                </a:cubicBezTo>
                <a:cubicBezTo>
                  <a:pt x="742" y="806"/>
                  <a:pt x="730" y="863"/>
                  <a:pt x="730" y="864"/>
                </a:cubicBezTo>
                <a:cubicBezTo>
                  <a:pt x="731" y="865"/>
                  <a:pt x="702" y="928"/>
                  <a:pt x="702" y="928"/>
                </a:cubicBezTo>
                <a:lnTo>
                  <a:pt x="694" y="923"/>
                </a:lnTo>
                <a:close/>
              </a:path>
            </a:pathLst>
          </a:custGeom>
          <a:solidFill>
            <a:srgbClr val="004D99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C5061051-EB36-4518-93D3-B1EF214B7887}"/>
              </a:ext>
            </a:extLst>
          </p:cNvPr>
          <p:cNvSpPr>
            <a:spLocks/>
          </p:cNvSpPr>
          <p:nvPr/>
        </p:nvSpPr>
        <p:spPr bwMode="auto">
          <a:xfrm>
            <a:off x="2806075" y="2594245"/>
            <a:ext cx="1213598" cy="1598415"/>
          </a:xfrm>
          <a:custGeom>
            <a:avLst/>
            <a:gdLst>
              <a:gd name="T0" fmla="*/ 333 w 873"/>
              <a:gd name="T1" fmla="*/ 1024 h 1147"/>
              <a:gd name="T2" fmla="*/ 387 w 873"/>
              <a:gd name="T3" fmla="*/ 1044 h 1147"/>
              <a:gd name="T4" fmla="*/ 457 w 873"/>
              <a:gd name="T5" fmla="*/ 1029 h 1147"/>
              <a:gd name="T6" fmla="*/ 489 w 873"/>
              <a:gd name="T7" fmla="*/ 989 h 1147"/>
              <a:gd name="T8" fmla="*/ 460 w 873"/>
              <a:gd name="T9" fmla="*/ 915 h 1147"/>
              <a:gd name="T10" fmla="*/ 457 w 873"/>
              <a:gd name="T11" fmla="*/ 852 h 1147"/>
              <a:gd name="T12" fmla="*/ 524 w 873"/>
              <a:gd name="T13" fmla="*/ 874 h 1147"/>
              <a:gd name="T14" fmla="*/ 561 w 873"/>
              <a:gd name="T15" fmla="*/ 860 h 1147"/>
              <a:gd name="T16" fmla="*/ 554 w 873"/>
              <a:gd name="T17" fmla="*/ 808 h 1147"/>
              <a:gd name="T18" fmla="*/ 541 w 873"/>
              <a:gd name="T19" fmla="*/ 765 h 1147"/>
              <a:gd name="T20" fmla="*/ 588 w 873"/>
              <a:gd name="T21" fmla="*/ 750 h 1147"/>
              <a:gd name="T22" fmla="*/ 598 w 873"/>
              <a:gd name="T23" fmla="*/ 699 h 1147"/>
              <a:gd name="T24" fmla="*/ 604 w 873"/>
              <a:gd name="T25" fmla="*/ 657 h 1147"/>
              <a:gd name="T26" fmla="*/ 589 w 873"/>
              <a:gd name="T27" fmla="*/ 572 h 1147"/>
              <a:gd name="T28" fmla="*/ 621 w 873"/>
              <a:gd name="T29" fmla="*/ 518 h 1147"/>
              <a:gd name="T30" fmla="*/ 686 w 873"/>
              <a:gd name="T31" fmla="*/ 537 h 1147"/>
              <a:gd name="T32" fmla="*/ 744 w 873"/>
              <a:gd name="T33" fmla="*/ 410 h 1147"/>
              <a:gd name="T34" fmla="*/ 730 w 873"/>
              <a:gd name="T35" fmla="*/ 350 h 1147"/>
              <a:gd name="T36" fmla="*/ 729 w 873"/>
              <a:gd name="T37" fmla="*/ 264 h 1147"/>
              <a:gd name="T38" fmla="*/ 794 w 873"/>
              <a:gd name="T39" fmla="*/ 204 h 1147"/>
              <a:gd name="T40" fmla="*/ 739 w 873"/>
              <a:gd name="T41" fmla="*/ 180 h 1147"/>
              <a:gd name="T42" fmla="*/ 644 w 873"/>
              <a:gd name="T43" fmla="*/ 82 h 1147"/>
              <a:gd name="T44" fmla="*/ 652 w 873"/>
              <a:gd name="T45" fmla="*/ 14 h 1147"/>
              <a:gd name="T46" fmla="*/ 554 w 873"/>
              <a:gd name="T47" fmla="*/ 17 h 1147"/>
              <a:gd name="T48" fmla="*/ 485 w 873"/>
              <a:gd name="T49" fmla="*/ 56 h 1147"/>
              <a:gd name="T50" fmla="*/ 464 w 873"/>
              <a:gd name="T51" fmla="*/ 90 h 1147"/>
              <a:gd name="T52" fmla="*/ 355 w 873"/>
              <a:gd name="T53" fmla="*/ 150 h 1147"/>
              <a:gd name="T54" fmla="*/ 247 w 873"/>
              <a:gd name="T55" fmla="*/ 179 h 1147"/>
              <a:gd name="T56" fmla="*/ 202 w 873"/>
              <a:gd name="T57" fmla="*/ 202 h 1147"/>
              <a:gd name="T58" fmla="*/ 171 w 873"/>
              <a:gd name="T59" fmla="*/ 237 h 1147"/>
              <a:gd name="T60" fmla="*/ 93 w 873"/>
              <a:gd name="T61" fmla="*/ 193 h 1147"/>
              <a:gd name="T62" fmla="*/ 59 w 873"/>
              <a:gd name="T63" fmla="*/ 202 h 1147"/>
              <a:gd name="T64" fmla="*/ 51 w 873"/>
              <a:gd name="T65" fmla="*/ 322 h 1147"/>
              <a:gd name="T66" fmla="*/ 1 w 873"/>
              <a:gd name="T67" fmla="*/ 367 h 1147"/>
              <a:gd name="T68" fmla="*/ 39 w 873"/>
              <a:gd name="T69" fmla="*/ 406 h 1147"/>
              <a:gd name="T70" fmla="*/ 25 w 873"/>
              <a:gd name="T71" fmla="*/ 445 h 1147"/>
              <a:gd name="T72" fmla="*/ 107 w 873"/>
              <a:gd name="T73" fmla="*/ 437 h 1147"/>
              <a:gd name="T74" fmla="*/ 156 w 873"/>
              <a:gd name="T75" fmla="*/ 456 h 1147"/>
              <a:gd name="T76" fmla="*/ 218 w 873"/>
              <a:gd name="T77" fmla="*/ 435 h 1147"/>
              <a:gd name="T78" fmla="*/ 264 w 873"/>
              <a:gd name="T79" fmla="*/ 488 h 1147"/>
              <a:gd name="T80" fmla="*/ 197 w 873"/>
              <a:gd name="T81" fmla="*/ 519 h 1147"/>
              <a:gd name="T82" fmla="*/ 131 w 873"/>
              <a:gd name="T83" fmla="*/ 553 h 1147"/>
              <a:gd name="T84" fmla="*/ 204 w 873"/>
              <a:gd name="T85" fmla="*/ 628 h 1147"/>
              <a:gd name="T86" fmla="*/ 187 w 873"/>
              <a:gd name="T87" fmla="*/ 720 h 1147"/>
              <a:gd name="T88" fmla="*/ 157 w 873"/>
              <a:gd name="T89" fmla="*/ 812 h 1147"/>
              <a:gd name="T90" fmla="*/ 155 w 873"/>
              <a:gd name="T91" fmla="*/ 856 h 1147"/>
              <a:gd name="T92" fmla="*/ 193 w 873"/>
              <a:gd name="T93" fmla="*/ 881 h 1147"/>
              <a:gd name="T94" fmla="*/ 217 w 873"/>
              <a:gd name="T95" fmla="*/ 956 h 1147"/>
              <a:gd name="T96" fmla="*/ 286 w 873"/>
              <a:gd name="T97" fmla="*/ 975 h 11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73"/>
              <a:gd name="T148" fmla="*/ 0 h 1147"/>
              <a:gd name="T149" fmla="*/ 873 w 873"/>
              <a:gd name="T150" fmla="*/ 1147 h 11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73" h="1147">
                <a:moveTo>
                  <a:pt x="314" y="1071"/>
                </a:moveTo>
                <a:cubicBezTo>
                  <a:pt x="366" y="1125"/>
                  <a:pt x="366" y="1125"/>
                  <a:pt x="366" y="1125"/>
                </a:cubicBezTo>
                <a:cubicBezTo>
                  <a:pt x="413" y="1130"/>
                  <a:pt x="413" y="1130"/>
                  <a:pt x="413" y="1130"/>
                </a:cubicBezTo>
                <a:cubicBezTo>
                  <a:pt x="425" y="1147"/>
                  <a:pt x="425" y="1147"/>
                  <a:pt x="425" y="1147"/>
                </a:cubicBezTo>
                <a:cubicBezTo>
                  <a:pt x="478" y="1144"/>
                  <a:pt x="478" y="1144"/>
                  <a:pt x="478" y="1144"/>
                </a:cubicBezTo>
                <a:cubicBezTo>
                  <a:pt x="478" y="1144"/>
                  <a:pt x="501" y="1132"/>
                  <a:pt x="503" y="1131"/>
                </a:cubicBezTo>
                <a:cubicBezTo>
                  <a:pt x="505" y="1131"/>
                  <a:pt x="523" y="1120"/>
                  <a:pt x="523" y="1120"/>
                </a:cubicBezTo>
                <a:cubicBezTo>
                  <a:pt x="538" y="1087"/>
                  <a:pt x="538" y="1087"/>
                  <a:pt x="538" y="1087"/>
                </a:cubicBezTo>
                <a:cubicBezTo>
                  <a:pt x="533" y="1055"/>
                  <a:pt x="533" y="1055"/>
                  <a:pt x="533" y="1055"/>
                </a:cubicBezTo>
                <a:cubicBezTo>
                  <a:pt x="506" y="1005"/>
                  <a:pt x="506" y="1005"/>
                  <a:pt x="506" y="1005"/>
                </a:cubicBezTo>
                <a:cubicBezTo>
                  <a:pt x="494" y="936"/>
                  <a:pt x="494" y="936"/>
                  <a:pt x="494" y="936"/>
                </a:cubicBezTo>
                <a:cubicBezTo>
                  <a:pt x="503" y="936"/>
                  <a:pt x="503" y="936"/>
                  <a:pt x="503" y="936"/>
                </a:cubicBezTo>
                <a:cubicBezTo>
                  <a:pt x="543" y="958"/>
                  <a:pt x="543" y="958"/>
                  <a:pt x="543" y="958"/>
                </a:cubicBezTo>
                <a:cubicBezTo>
                  <a:pt x="576" y="960"/>
                  <a:pt x="576" y="960"/>
                  <a:pt x="576" y="960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17" y="945"/>
                  <a:pt x="617" y="945"/>
                  <a:pt x="617" y="945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09" y="888"/>
                  <a:pt x="609" y="888"/>
                  <a:pt x="609" y="888"/>
                </a:cubicBezTo>
                <a:cubicBezTo>
                  <a:pt x="589" y="859"/>
                  <a:pt x="589" y="859"/>
                  <a:pt x="589" y="859"/>
                </a:cubicBezTo>
                <a:cubicBezTo>
                  <a:pt x="595" y="840"/>
                  <a:pt x="595" y="840"/>
                  <a:pt x="595" y="840"/>
                </a:cubicBezTo>
                <a:cubicBezTo>
                  <a:pt x="611" y="829"/>
                  <a:pt x="611" y="829"/>
                  <a:pt x="611" y="829"/>
                </a:cubicBezTo>
                <a:cubicBezTo>
                  <a:pt x="647" y="824"/>
                  <a:pt x="647" y="824"/>
                  <a:pt x="647" y="824"/>
                </a:cubicBezTo>
                <a:cubicBezTo>
                  <a:pt x="658" y="815"/>
                  <a:pt x="658" y="815"/>
                  <a:pt x="658" y="815"/>
                </a:cubicBezTo>
                <a:cubicBezTo>
                  <a:pt x="658" y="768"/>
                  <a:pt x="658" y="768"/>
                  <a:pt x="658" y="768"/>
                </a:cubicBezTo>
                <a:cubicBezTo>
                  <a:pt x="668" y="746"/>
                  <a:pt x="668" y="746"/>
                  <a:pt x="668" y="746"/>
                </a:cubicBezTo>
                <a:cubicBezTo>
                  <a:pt x="664" y="722"/>
                  <a:pt x="664" y="722"/>
                  <a:pt x="664" y="722"/>
                </a:cubicBezTo>
                <a:cubicBezTo>
                  <a:pt x="644" y="696"/>
                  <a:pt x="644" y="696"/>
                  <a:pt x="644" y="696"/>
                </a:cubicBezTo>
                <a:cubicBezTo>
                  <a:pt x="648" y="628"/>
                  <a:pt x="648" y="628"/>
                  <a:pt x="648" y="628"/>
                </a:cubicBezTo>
                <a:cubicBezTo>
                  <a:pt x="635" y="587"/>
                  <a:pt x="635" y="587"/>
                  <a:pt x="635" y="587"/>
                </a:cubicBezTo>
                <a:cubicBezTo>
                  <a:pt x="683" y="569"/>
                  <a:pt x="683" y="569"/>
                  <a:pt x="683" y="569"/>
                </a:cubicBezTo>
                <a:cubicBezTo>
                  <a:pt x="709" y="594"/>
                  <a:pt x="709" y="594"/>
                  <a:pt x="709" y="594"/>
                </a:cubicBezTo>
                <a:cubicBezTo>
                  <a:pt x="754" y="590"/>
                  <a:pt x="754" y="590"/>
                  <a:pt x="754" y="590"/>
                </a:cubicBezTo>
                <a:cubicBezTo>
                  <a:pt x="787" y="548"/>
                  <a:pt x="787" y="548"/>
                  <a:pt x="787" y="548"/>
                </a:cubicBezTo>
                <a:cubicBezTo>
                  <a:pt x="818" y="450"/>
                  <a:pt x="818" y="450"/>
                  <a:pt x="818" y="450"/>
                </a:cubicBezTo>
                <a:cubicBezTo>
                  <a:pt x="820" y="426"/>
                  <a:pt x="820" y="426"/>
                  <a:pt x="820" y="426"/>
                </a:cubicBezTo>
                <a:cubicBezTo>
                  <a:pt x="803" y="385"/>
                  <a:pt x="803" y="385"/>
                  <a:pt x="803" y="385"/>
                </a:cubicBezTo>
                <a:cubicBezTo>
                  <a:pt x="795" y="306"/>
                  <a:pt x="795" y="306"/>
                  <a:pt x="795" y="306"/>
                </a:cubicBezTo>
                <a:cubicBezTo>
                  <a:pt x="801" y="290"/>
                  <a:pt x="801" y="290"/>
                  <a:pt x="801" y="290"/>
                </a:cubicBezTo>
                <a:cubicBezTo>
                  <a:pt x="857" y="262"/>
                  <a:pt x="857" y="262"/>
                  <a:pt x="857" y="262"/>
                </a:cubicBezTo>
                <a:cubicBezTo>
                  <a:pt x="873" y="224"/>
                  <a:pt x="873" y="224"/>
                  <a:pt x="873" y="224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12" y="198"/>
                  <a:pt x="812" y="198"/>
                  <a:pt x="812" y="198"/>
                </a:cubicBezTo>
                <a:cubicBezTo>
                  <a:pt x="702" y="131"/>
                  <a:pt x="702" y="131"/>
                  <a:pt x="702" y="131"/>
                </a:cubicBezTo>
                <a:cubicBezTo>
                  <a:pt x="708" y="90"/>
                  <a:pt x="708" y="90"/>
                  <a:pt x="708" y="90"/>
                </a:cubicBezTo>
                <a:cubicBezTo>
                  <a:pt x="718" y="56"/>
                  <a:pt x="718" y="56"/>
                  <a:pt x="718" y="56"/>
                </a:cubicBezTo>
                <a:cubicBezTo>
                  <a:pt x="717" y="15"/>
                  <a:pt x="717" y="15"/>
                  <a:pt x="717" y="15"/>
                </a:cubicBezTo>
                <a:cubicBezTo>
                  <a:pt x="717" y="15"/>
                  <a:pt x="680" y="0"/>
                  <a:pt x="678" y="0"/>
                </a:cubicBezTo>
                <a:cubicBezTo>
                  <a:pt x="677" y="0"/>
                  <a:pt x="609" y="19"/>
                  <a:pt x="609" y="19"/>
                </a:cubicBezTo>
                <a:cubicBezTo>
                  <a:pt x="571" y="25"/>
                  <a:pt x="571" y="25"/>
                  <a:pt x="571" y="25"/>
                </a:cubicBezTo>
                <a:cubicBezTo>
                  <a:pt x="571" y="25"/>
                  <a:pt x="535" y="59"/>
                  <a:pt x="533" y="61"/>
                </a:cubicBezTo>
                <a:cubicBezTo>
                  <a:pt x="531" y="63"/>
                  <a:pt x="514" y="74"/>
                  <a:pt x="514" y="74"/>
                </a:cubicBezTo>
                <a:cubicBezTo>
                  <a:pt x="510" y="99"/>
                  <a:pt x="510" y="99"/>
                  <a:pt x="510" y="99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90" y="165"/>
                  <a:pt x="390" y="165"/>
                  <a:pt x="390" y="165"/>
                </a:cubicBezTo>
                <a:cubicBezTo>
                  <a:pt x="328" y="194"/>
                  <a:pt x="328" y="194"/>
                  <a:pt x="328" y="194"/>
                </a:cubicBezTo>
                <a:cubicBezTo>
                  <a:pt x="272" y="197"/>
                  <a:pt x="272" y="197"/>
                  <a:pt x="272" y="197"/>
                </a:cubicBezTo>
                <a:cubicBezTo>
                  <a:pt x="272" y="197"/>
                  <a:pt x="241" y="205"/>
                  <a:pt x="239" y="206"/>
                </a:cubicBezTo>
                <a:cubicBezTo>
                  <a:pt x="238" y="208"/>
                  <a:pt x="222" y="222"/>
                  <a:pt x="222" y="222"/>
                </a:cubicBezTo>
                <a:cubicBezTo>
                  <a:pt x="218" y="247"/>
                  <a:pt x="218" y="247"/>
                  <a:pt x="218" y="247"/>
                </a:cubicBezTo>
                <a:cubicBezTo>
                  <a:pt x="188" y="260"/>
                  <a:pt x="188" y="260"/>
                  <a:pt x="188" y="260"/>
                </a:cubicBezTo>
                <a:cubicBezTo>
                  <a:pt x="150" y="230"/>
                  <a:pt x="150" y="230"/>
                  <a:pt x="150" y="230"/>
                </a:cubicBezTo>
                <a:cubicBezTo>
                  <a:pt x="102" y="212"/>
                  <a:pt x="102" y="212"/>
                  <a:pt x="102" y="212"/>
                </a:cubicBezTo>
                <a:cubicBezTo>
                  <a:pt x="78" y="212"/>
                  <a:pt x="78" y="212"/>
                  <a:pt x="78" y="212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60" y="309"/>
                  <a:pt x="60" y="309"/>
                  <a:pt x="60" y="309"/>
                </a:cubicBezTo>
                <a:cubicBezTo>
                  <a:pt x="56" y="354"/>
                  <a:pt x="56" y="354"/>
                  <a:pt x="56" y="354"/>
                </a:cubicBezTo>
                <a:cubicBezTo>
                  <a:pt x="56" y="354"/>
                  <a:pt x="0" y="393"/>
                  <a:pt x="1" y="394"/>
                </a:cubicBezTo>
                <a:cubicBezTo>
                  <a:pt x="1" y="396"/>
                  <a:pt x="1" y="403"/>
                  <a:pt x="1" y="403"/>
                </a:cubicBezTo>
                <a:cubicBezTo>
                  <a:pt x="44" y="428"/>
                  <a:pt x="44" y="428"/>
                  <a:pt x="44" y="42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18" y="466"/>
                  <a:pt x="18" y="466"/>
                  <a:pt x="18" y="466"/>
                </a:cubicBezTo>
                <a:cubicBezTo>
                  <a:pt x="28" y="489"/>
                  <a:pt x="28" y="489"/>
                  <a:pt x="28" y="489"/>
                </a:cubicBezTo>
                <a:cubicBezTo>
                  <a:pt x="28" y="489"/>
                  <a:pt x="88" y="498"/>
                  <a:pt x="90" y="495"/>
                </a:cubicBezTo>
                <a:cubicBezTo>
                  <a:pt x="91" y="493"/>
                  <a:pt x="118" y="480"/>
                  <a:pt x="118" y="480"/>
                </a:cubicBezTo>
                <a:cubicBezTo>
                  <a:pt x="154" y="501"/>
                  <a:pt x="154" y="501"/>
                  <a:pt x="154" y="501"/>
                </a:cubicBezTo>
                <a:cubicBezTo>
                  <a:pt x="154" y="501"/>
                  <a:pt x="171" y="503"/>
                  <a:pt x="171" y="501"/>
                </a:cubicBezTo>
                <a:cubicBezTo>
                  <a:pt x="171" y="499"/>
                  <a:pt x="183" y="482"/>
                  <a:pt x="183" y="482"/>
                </a:cubicBezTo>
                <a:cubicBezTo>
                  <a:pt x="240" y="478"/>
                  <a:pt x="240" y="478"/>
                  <a:pt x="240" y="478"/>
                </a:cubicBezTo>
                <a:cubicBezTo>
                  <a:pt x="286" y="511"/>
                  <a:pt x="286" y="511"/>
                  <a:pt x="286" y="511"/>
                </a:cubicBezTo>
                <a:cubicBezTo>
                  <a:pt x="290" y="536"/>
                  <a:pt x="290" y="536"/>
                  <a:pt x="290" y="536"/>
                </a:cubicBezTo>
                <a:cubicBezTo>
                  <a:pt x="270" y="556"/>
                  <a:pt x="270" y="556"/>
                  <a:pt x="270" y="556"/>
                </a:cubicBezTo>
                <a:cubicBezTo>
                  <a:pt x="217" y="570"/>
                  <a:pt x="217" y="570"/>
                  <a:pt x="217" y="570"/>
                </a:cubicBezTo>
                <a:cubicBezTo>
                  <a:pt x="154" y="579"/>
                  <a:pt x="154" y="579"/>
                  <a:pt x="154" y="579"/>
                </a:cubicBezTo>
                <a:cubicBezTo>
                  <a:pt x="144" y="608"/>
                  <a:pt x="144" y="608"/>
                  <a:pt x="144" y="608"/>
                </a:cubicBezTo>
                <a:cubicBezTo>
                  <a:pt x="147" y="655"/>
                  <a:pt x="147" y="655"/>
                  <a:pt x="147" y="655"/>
                </a:cubicBezTo>
                <a:cubicBezTo>
                  <a:pt x="224" y="690"/>
                  <a:pt x="224" y="690"/>
                  <a:pt x="224" y="690"/>
                </a:cubicBezTo>
                <a:cubicBezTo>
                  <a:pt x="218" y="731"/>
                  <a:pt x="218" y="731"/>
                  <a:pt x="218" y="731"/>
                </a:cubicBezTo>
                <a:cubicBezTo>
                  <a:pt x="206" y="791"/>
                  <a:pt x="206" y="791"/>
                  <a:pt x="206" y="791"/>
                </a:cubicBezTo>
                <a:cubicBezTo>
                  <a:pt x="191" y="851"/>
                  <a:pt x="191" y="851"/>
                  <a:pt x="191" y="851"/>
                </a:cubicBezTo>
                <a:cubicBezTo>
                  <a:pt x="173" y="892"/>
                  <a:pt x="173" y="892"/>
                  <a:pt x="173" y="892"/>
                </a:cubicBezTo>
                <a:cubicBezTo>
                  <a:pt x="165" y="901"/>
                  <a:pt x="165" y="901"/>
                  <a:pt x="165" y="901"/>
                </a:cubicBezTo>
                <a:cubicBezTo>
                  <a:pt x="170" y="940"/>
                  <a:pt x="170" y="940"/>
                  <a:pt x="170" y="940"/>
                </a:cubicBezTo>
                <a:cubicBezTo>
                  <a:pt x="183" y="957"/>
                  <a:pt x="183" y="957"/>
                  <a:pt x="183" y="957"/>
                </a:cubicBezTo>
                <a:cubicBezTo>
                  <a:pt x="212" y="968"/>
                  <a:pt x="212" y="968"/>
                  <a:pt x="212" y="968"/>
                </a:cubicBezTo>
                <a:cubicBezTo>
                  <a:pt x="228" y="1016"/>
                  <a:pt x="228" y="1016"/>
                  <a:pt x="228" y="1016"/>
                </a:cubicBezTo>
                <a:cubicBezTo>
                  <a:pt x="239" y="1050"/>
                  <a:pt x="239" y="1050"/>
                  <a:pt x="239" y="1050"/>
                </a:cubicBezTo>
                <a:cubicBezTo>
                  <a:pt x="239" y="1050"/>
                  <a:pt x="263" y="1063"/>
                  <a:pt x="265" y="1063"/>
                </a:cubicBezTo>
                <a:cubicBezTo>
                  <a:pt x="266" y="1064"/>
                  <a:pt x="314" y="1071"/>
                  <a:pt x="314" y="1071"/>
                </a:cubicBez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6A085A57-2DDB-4F51-952A-2E54B5FEA11E}"/>
              </a:ext>
            </a:extLst>
          </p:cNvPr>
          <p:cNvSpPr>
            <a:spLocks/>
          </p:cNvSpPr>
          <p:nvPr/>
        </p:nvSpPr>
        <p:spPr bwMode="auto">
          <a:xfrm>
            <a:off x="784790" y="2077410"/>
            <a:ext cx="1345046" cy="1136038"/>
          </a:xfrm>
          <a:custGeom>
            <a:avLst/>
            <a:gdLst>
              <a:gd name="T0" fmla="*/ 602 w 966"/>
              <a:gd name="T1" fmla="*/ 766 h 816"/>
              <a:gd name="T2" fmla="*/ 693 w 966"/>
              <a:gd name="T3" fmla="*/ 812 h 816"/>
              <a:gd name="T4" fmla="*/ 748 w 966"/>
              <a:gd name="T5" fmla="*/ 687 h 816"/>
              <a:gd name="T6" fmla="*/ 865 w 966"/>
              <a:gd name="T7" fmla="*/ 659 h 816"/>
              <a:gd name="T8" fmla="*/ 928 w 966"/>
              <a:gd name="T9" fmla="*/ 668 h 816"/>
              <a:gd name="T10" fmla="*/ 966 w 966"/>
              <a:gd name="T11" fmla="*/ 560 h 816"/>
              <a:gd name="T12" fmla="*/ 857 w 966"/>
              <a:gd name="T13" fmla="*/ 505 h 816"/>
              <a:gd name="T14" fmla="*/ 814 w 966"/>
              <a:gd name="T15" fmla="*/ 428 h 816"/>
              <a:gd name="T16" fmla="*/ 902 w 966"/>
              <a:gd name="T17" fmla="*/ 338 h 816"/>
              <a:gd name="T18" fmla="*/ 873 w 966"/>
              <a:gd name="T19" fmla="*/ 265 h 816"/>
              <a:gd name="T20" fmla="*/ 829 w 966"/>
              <a:gd name="T21" fmla="*/ 206 h 816"/>
              <a:gd name="T22" fmla="*/ 824 w 966"/>
              <a:gd name="T23" fmla="*/ 165 h 816"/>
              <a:gd name="T24" fmla="*/ 881 w 966"/>
              <a:gd name="T25" fmla="*/ 115 h 816"/>
              <a:gd name="T26" fmla="*/ 835 w 966"/>
              <a:gd name="T27" fmla="*/ 34 h 816"/>
              <a:gd name="T28" fmla="*/ 792 w 966"/>
              <a:gd name="T29" fmla="*/ 132 h 816"/>
              <a:gd name="T30" fmla="*/ 721 w 966"/>
              <a:gd name="T31" fmla="*/ 168 h 816"/>
              <a:gd name="T32" fmla="*/ 704 w 966"/>
              <a:gd name="T33" fmla="*/ 230 h 816"/>
              <a:gd name="T34" fmla="*/ 612 w 966"/>
              <a:gd name="T35" fmla="*/ 218 h 816"/>
              <a:gd name="T36" fmla="*/ 591 w 966"/>
              <a:gd name="T37" fmla="*/ 92 h 816"/>
              <a:gd name="T38" fmla="*/ 418 w 966"/>
              <a:gd name="T39" fmla="*/ 91 h 816"/>
              <a:gd name="T40" fmla="*/ 335 w 966"/>
              <a:gd name="T41" fmla="*/ 29 h 816"/>
              <a:gd name="T42" fmla="*/ 150 w 966"/>
              <a:gd name="T43" fmla="*/ 0 h 816"/>
              <a:gd name="T44" fmla="*/ 83 w 966"/>
              <a:gd name="T45" fmla="*/ 54 h 816"/>
              <a:gd name="T46" fmla="*/ 33 w 966"/>
              <a:gd name="T47" fmla="*/ 130 h 816"/>
              <a:gd name="T48" fmla="*/ 5 w 966"/>
              <a:gd name="T49" fmla="*/ 176 h 816"/>
              <a:gd name="T50" fmla="*/ 0 w 966"/>
              <a:gd name="T51" fmla="*/ 274 h 816"/>
              <a:gd name="T52" fmla="*/ 37 w 966"/>
              <a:gd name="T53" fmla="*/ 323 h 816"/>
              <a:gd name="T54" fmla="*/ 87 w 966"/>
              <a:gd name="T55" fmla="*/ 288 h 816"/>
              <a:gd name="T56" fmla="*/ 231 w 966"/>
              <a:gd name="T57" fmla="*/ 311 h 816"/>
              <a:gd name="T58" fmla="*/ 265 w 966"/>
              <a:gd name="T59" fmla="*/ 386 h 816"/>
              <a:gd name="T60" fmla="*/ 310 w 966"/>
              <a:gd name="T61" fmla="*/ 451 h 816"/>
              <a:gd name="T62" fmla="*/ 305 w 966"/>
              <a:gd name="T63" fmla="*/ 534 h 816"/>
              <a:gd name="T64" fmla="*/ 383 w 966"/>
              <a:gd name="T65" fmla="*/ 688 h 816"/>
              <a:gd name="T66" fmla="*/ 421 w 966"/>
              <a:gd name="T67" fmla="*/ 659 h 816"/>
              <a:gd name="T68" fmla="*/ 469 w 966"/>
              <a:gd name="T69" fmla="*/ 638 h 816"/>
              <a:gd name="T70" fmla="*/ 479 w 966"/>
              <a:gd name="T71" fmla="*/ 707 h 816"/>
              <a:gd name="T72" fmla="*/ 528 w 966"/>
              <a:gd name="T73" fmla="*/ 76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6" h="816">
                <a:moveTo>
                  <a:pt x="537" y="766"/>
                </a:moveTo>
                <a:cubicBezTo>
                  <a:pt x="538" y="766"/>
                  <a:pt x="602" y="766"/>
                  <a:pt x="602" y="766"/>
                </a:cubicBezTo>
                <a:cubicBezTo>
                  <a:pt x="602" y="766"/>
                  <a:pt x="665" y="816"/>
                  <a:pt x="666" y="816"/>
                </a:cubicBezTo>
                <a:cubicBezTo>
                  <a:pt x="668" y="815"/>
                  <a:pt x="693" y="812"/>
                  <a:pt x="693" y="812"/>
                </a:cubicBezTo>
                <a:cubicBezTo>
                  <a:pt x="693" y="812"/>
                  <a:pt x="720" y="724"/>
                  <a:pt x="721" y="723"/>
                </a:cubicBezTo>
                <a:cubicBezTo>
                  <a:pt x="721" y="723"/>
                  <a:pt x="748" y="687"/>
                  <a:pt x="748" y="687"/>
                </a:cubicBezTo>
                <a:cubicBezTo>
                  <a:pt x="816" y="686"/>
                  <a:pt x="816" y="686"/>
                  <a:pt x="816" y="686"/>
                </a:cubicBezTo>
                <a:cubicBezTo>
                  <a:pt x="816" y="686"/>
                  <a:pt x="863" y="659"/>
                  <a:pt x="865" y="659"/>
                </a:cubicBezTo>
                <a:cubicBezTo>
                  <a:pt x="866" y="659"/>
                  <a:pt x="885" y="655"/>
                  <a:pt x="885" y="655"/>
                </a:cubicBezTo>
                <a:cubicBezTo>
                  <a:pt x="928" y="668"/>
                  <a:pt x="928" y="668"/>
                  <a:pt x="928" y="668"/>
                </a:cubicBezTo>
                <a:cubicBezTo>
                  <a:pt x="942" y="653"/>
                  <a:pt x="942" y="653"/>
                  <a:pt x="942" y="653"/>
                </a:cubicBezTo>
                <a:cubicBezTo>
                  <a:pt x="966" y="560"/>
                  <a:pt x="966" y="560"/>
                  <a:pt x="966" y="560"/>
                </a:cubicBezTo>
                <a:cubicBezTo>
                  <a:pt x="865" y="531"/>
                  <a:pt x="865" y="531"/>
                  <a:pt x="865" y="531"/>
                </a:cubicBezTo>
                <a:cubicBezTo>
                  <a:pt x="857" y="505"/>
                  <a:pt x="857" y="505"/>
                  <a:pt x="857" y="505"/>
                </a:cubicBezTo>
                <a:cubicBezTo>
                  <a:pt x="808" y="449"/>
                  <a:pt x="808" y="449"/>
                  <a:pt x="808" y="449"/>
                </a:cubicBezTo>
                <a:cubicBezTo>
                  <a:pt x="814" y="428"/>
                  <a:pt x="814" y="428"/>
                  <a:pt x="814" y="428"/>
                </a:cubicBezTo>
                <a:cubicBezTo>
                  <a:pt x="877" y="370"/>
                  <a:pt x="877" y="370"/>
                  <a:pt x="877" y="370"/>
                </a:cubicBezTo>
                <a:cubicBezTo>
                  <a:pt x="877" y="370"/>
                  <a:pt x="901" y="342"/>
                  <a:pt x="902" y="338"/>
                </a:cubicBezTo>
                <a:cubicBezTo>
                  <a:pt x="902" y="335"/>
                  <a:pt x="904" y="301"/>
                  <a:pt x="904" y="301"/>
                </a:cubicBezTo>
                <a:cubicBezTo>
                  <a:pt x="873" y="265"/>
                  <a:pt x="873" y="265"/>
                  <a:pt x="873" y="265"/>
                </a:cubicBezTo>
                <a:cubicBezTo>
                  <a:pt x="860" y="237"/>
                  <a:pt x="860" y="237"/>
                  <a:pt x="860" y="237"/>
                </a:cubicBezTo>
                <a:cubicBezTo>
                  <a:pt x="829" y="206"/>
                  <a:pt x="829" y="206"/>
                  <a:pt x="829" y="206"/>
                </a:cubicBezTo>
                <a:cubicBezTo>
                  <a:pt x="821" y="188"/>
                  <a:pt x="821" y="188"/>
                  <a:pt x="821" y="188"/>
                </a:cubicBezTo>
                <a:cubicBezTo>
                  <a:pt x="824" y="165"/>
                  <a:pt x="824" y="165"/>
                  <a:pt x="824" y="165"/>
                </a:cubicBezTo>
                <a:cubicBezTo>
                  <a:pt x="850" y="133"/>
                  <a:pt x="850" y="133"/>
                  <a:pt x="850" y="133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74" y="67"/>
                  <a:pt x="874" y="67"/>
                  <a:pt x="874" y="67"/>
                </a:cubicBezTo>
                <a:cubicBezTo>
                  <a:pt x="835" y="34"/>
                  <a:pt x="835" y="34"/>
                  <a:pt x="835" y="34"/>
                </a:cubicBezTo>
                <a:cubicBezTo>
                  <a:pt x="831" y="91"/>
                  <a:pt x="831" y="91"/>
                  <a:pt x="831" y="91"/>
                </a:cubicBezTo>
                <a:cubicBezTo>
                  <a:pt x="792" y="132"/>
                  <a:pt x="792" y="132"/>
                  <a:pt x="792" y="132"/>
                </a:cubicBezTo>
                <a:cubicBezTo>
                  <a:pt x="792" y="132"/>
                  <a:pt x="753" y="143"/>
                  <a:pt x="753" y="144"/>
                </a:cubicBezTo>
                <a:cubicBezTo>
                  <a:pt x="752" y="145"/>
                  <a:pt x="721" y="168"/>
                  <a:pt x="721" y="168"/>
                </a:cubicBezTo>
                <a:cubicBezTo>
                  <a:pt x="709" y="201"/>
                  <a:pt x="709" y="201"/>
                  <a:pt x="709" y="201"/>
                </a:cubicBezTo>
                <a:cubicBezTo>
                  <a:pt x="704" y="230"/>
                  <a:pt x="704" y="230"/>
                  <a:pt x="704" y="230"/>
                </a:cubicBezTo>
                <a:cubicBezTo>
                  <a:pt x="628" y="236"/>
                  <a:pt x="628" y="236"/>
                  <a:pt x="628" y="236"/>
                </a:cubicBezTo>
                <a:cubicBezTo>
                  <a:pt x="612" y="218"/>
                  <a:pt x="612" y="218"/>
                  <a:pt x="612" y="218"/>
                </a:cubicBezTo>
                <a:cubicBezTo>
                  <a:pt x="605" y="164"/>
                  <a:pt x="605" y="164"/>
                  <a:pt x="605" y="164"/>
                </a:cubicBezTo>
                <a:cubicBezTo>
                  <a:pt x="591" y="92"/>
                  <a:pt x="591" y="92"/>
                  <a:pt x="591" y="92"/>
                </a:cubicBezTo>
                <a:cubicBezTo>
                  <a:pt x="508" y="90"/>
                  <a:pt x="508" y="90"/>
                  <a:pt x="508" y="90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387" y="65"/>
                  <a:pt x="387" y="65"/>
                  <a:pt x="387" y="65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150" y="0"/>
                  <a:pt x="150" y="0"/>
                  <a:pt x="150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83" y="54"/>
                  <a:pt x="83" y="54"/>
                  <a:pt x="83" y="54"/>
                </a:cubicBezTo>
                <a:cubicBezTo>
                  <a:pt x="79" y="92"/>
                  <a:pt x="79" y="92"/>
                  <a:pt x="79" y="92"/>
                </a:cubicBezTo>
                <a:cubicBezTo>
                  <a:pt x="33" y="130"/>
                  <a:pt x="33" y="130"/>
                  <a:pt x="33" y="130"/>
                </a:cubicBezTo>
                <a:cubicBezTo>
                  <a:pt x="31" y="146"/>
                  <a:pt x="31" y="146"/>
                  <a:pt x="31" y="146"/>
                </a:cubicBezTo>
                <a:cubicBezTo>
                  <a:pt x="5" y="176"/>
                  <a:pt x="5" y="176"/>
                  <a:pt x="5" y="176"/>
                </a:cubicBezTo>
                <a:cubicBezTo>
                  <a:pt x="5" y="176"/>
                  <a:pt x="2" y="239"/>
                  <a:pt x="2" y="240"/>
                </a:cubicBezTo>
                <a:cubicBezTo>
                  <a:pt x="2" y="240"/>
                  <a:pt x="0" y="274"/>
                  <a:pt x="0" y="274"/>
                </a:cubicBezTo>
                <a:cubicBezTo>
                  <a:pt x="0" y="275"/>
                  <a:pt x="18" y="346"/>
                  <a:pt x="18" y="346"/>
                </a:cubicBezTo>
                <a:cubicBezTo>
                  <a:pt x="37" y="323"/>
                  <a:pt x="37" y="323"/>
                  <a:pt x="37" y="323"/>
                </a:cubicBezTo>
                <a:cubicBezTo>
                  <a:pt x="75" y="289"/>
                  <a:pt x="75" y="289"/>
                  <a:pt x="75" y="289"/>
                </a:cubicBezTo>
                <a:cubicBezTo>
                  <a:pt x="87" y="288"/>
                  <a:pt x="87" y="288"/>
                  <a:pt x="87" y="288"/>
                </a:cubicBezTo>
                <a:cubicBezTo>
                  <a:pt x="165" y="312"/>
                  <a:pt x="165" y="312"/>
                  <a:pt x="165" y="312"/>
                </a:cubicBezTo>
                <a:cubicBezTo>
                  <a:pt x="231" y="311"/>
                  <a:pt x="231" y="311"/>
                  <a:pt x="231" y="311"/>
                </a:cubicBezTo>
                <a:cubicBezTo>
                  <a:pt x="248" y="332"/>
                  <a:pt x="248" y="332"/>
                  <a:pt x="248" y="332"/>
                </a:cubicBezTo>
                <a:cubicBezTo>
                  <a:pt x="265" y="386"/>
                  <a:pt x="265" y="386"/>
                  <a:pt x="265" y="386"/>
                </a:cubicBezTo>
                <a:cubicBezTo>
                  <a:pt x="307" y="405"/>
                  <a:pt x="307" y="405"/>
                  <a:pt x="307" y="405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10" y="451"/>
                  <a:pt x="275" y="468"/>
                  <a:pt x="276" y="468"/>
                </a:cubicBezTo>
                <a:cubicBezTo>
                  <a:pt x="277" y="468"/>
                  <a:pt x="305" y="534"/>
                  <a:pt x="305" y="534"/>
                </a:cubicBezTo>
                <a:cubicBezTo>
                  <a:pt x="318" y="604"/>
                  <a:pt x="318" y="604"/>
                  <a:pt x="318" y="604"/>
                </a:cubicBezTo>
                <a:cubicBezTo>
                  <a:pt x="318" y="604"/>
                  <a:pt x="382" y="688"/>
                  <a:pt x="383" y="688"/>
                </a:cubicBezTo>
                <a:cubicBezTo>
                  <a:pt x="384" y="687"/>
                  <a:pt x="417" y="689"/>
                  <a:pt x="417" y="688"/>
                </a:cubicBezTo>
                <a:cubicBezTo>
                  <a:pt x="417" y="686"/>
                  <a:pt x="421" y="660"/>
                  <a:pt x="421" y="659"/>
                </a:cubicBezTo>
                <a:cubicBezTo>
                  <a:pt x="421" y="658"/>
                  <a:pt x="439" y="625"/>
                  <a:pt x="439" y="625"/>
                </a:cubicBezTo>
                <a:cubicBezTo>
                  <a:pt x="469" y="638"/>
                  <a:pt x="469" y="638"/>
                  <a:pt x="469" y="638"/>
                </a:cubicBezTo>
                <a:cubicBezTo>
                  <a:pt x="470" y="687"/>
                  <a:pt x="470" y="687"/>
                  <a:pt x="470" y="687"/>
                </a:cubicBezTo>
                <a:cubicBezTo>
                  <a:pt x="479" y="707"/>
                  <a:pt x="479" y="707"/>
                  <a:pt x="479" y="707"/>
                </a:cubicBezTo>
                <a:cubicBezTo>
                  <a:pt x="524" y="744"/>
                  <a:pt x="524" y="744"/>
                  <a:pt x="524" y="744"/>
                </a:cubicBezTo>
                <a:cubicBezTo>
                  <a:pt x="528" y="766"/>
                  <a:pt x="528" y="766"/>
                  <a:pt x="528" y="766"/>
                </a:cubicBezTo>
                <a:lnTo>
                  <a:pt x="537" y="7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0000"/>
              </a:solidFill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F56469A6-04D8-4EA6-81D0-F651BBF236AB}"/>
              </a:ext>
            </a:extLst>
          </p:cNvPr>
          <p:cNvSpPr>
            <a:spLocks/>
          </p:cNvSpPr>
          <p:nvPr/>
        </p:nvSpPr>
        <p:spPr bwMode="auto">
          <a:xfrm>
            <a:off x="1932461" y="2086011"/>
            <a:ext cx="1014898" cy="993653"/>
          </a:xfrm>
          <a:custGeom>
            <a:avLst/>
            <a:gdLst>
              <a:gd name="T0" fmla="*/ 26 w 729"/>
              <a:gd name="T1" fmla="*/ 130 h 713"/>
              <a:gd name="T2" fmla="*/ 8 w 729"/>
              <a:gd name="T3" fmla="*/ 180 h 713"/>
              <a:gd name="T4" fmla="*/ 42 w 729"/>
              <a:gd name="T5" fmla="*/ 218 h 713"/>
              <a:gd name="T6" fmla="*/ 85 w 729"/>
              <a:gd name="T7" fmla="*/ 273 h 713"/>
              <a:gd name="T8" fmla="*/ 64 w 729"/>
              <a:gd name="T9" fmla="*/ 344 h 713"/>
              <a:gd name="T10" fmla="*/ 5 w 729"/>
              <a:gd name="T11" fmla="*/ 397 h 713"/>
              <a:gd name="T12" fmla="*/ 29 w 729"/>
              <a:gd name="T13" fmla="*/ 445 h 713"/>
              <a:gd name="T14" fmla="*/ 46 w 729"/>
              <a:gd name="T15" fmla="*/ 479 h 713"/>
              <a:gd name="T16" fmla="*/ 167 w 729"/>
              <a:gd name="T17" fmla="*/ 512 h 713"/>
              <a:gd name="T18" fmla="*/ 265 w 729"/>
              <a:gd name="T19" fmla="*/ 509 h 713"/>
              <a:gd name="T20" fmla="*/ 303 w 729"/>
              <a:gd name="T21" fmla="*/ 573 h 713"/>
              <a:gd name="T22" fmla="*/ 330 w 729"/>
              <a:gd name="T23" fmla="*/ 601 h 713"/>
              <a:gd name="T24" fmla="*/ 405 w 729"/>
              <a:gd name="T25" fmla="*/ 644 h 713"/>
              <a:gd name="T26" fmla="*/ 475 w 729"/>
              <a:gd name="T27" fmla="*/ 649 h 713"/>
              <a:gd name="T28" fmla="*/ 464 w 729"/>
              <a:gd name="T29" fmla="*/ 596 h 713"/>
              <a:gd name="T30" fmla="*/ 516 w 729"/>
              <a:gd name="T31" fmla="*/ 567 h 713"/>
              <a:gd name="T32" fmla="*/ 569 w 729"/>
              <a:gd name="T33" fmla="*/ 496 h 713"/>
              <a:gd name="T34" fmla="*/ 574 w 729"/>
              <a:gd name="T35" fmla="*/ 429 h 713"/>
              <a:gd name="T36" fmla="*/ 606 w 729"/>
              <a:gd name="T37" fmla="*/ 388 h 713"/>
              <a:gd name="T38" fmla="*/ 634 w 729"/>
              <a:gd name="T39" fmla="*/ 373 h 713"/>
              <a:gd name="T40" fmla="*/ 606 w 729"/>
              <a:gd name="T41" fmla="*/ 323 h 713"/>
              <a:gd name="T42" fmla="*/ 664 w 729"/>
              <a:gd name="T43" fmla="*/ 289 h 713"/>
              <a:gd name="T44" fmla="*/ 635 w 729"/>
              <a:gd name="T45" fmla="*/ 271 h 713"/>
              <a:gd name="T46" fmla="*/ 557 w 729"/>
              <a:gd name="T47" fmla="*/ 296 h 713"/>
              <a:gd name="T48" fmla="*/ 546 w 729"/>
              <a:gd name="T49" fmla="*/ 260 h 713"/>
              <a:gd name="T50" fmla="*/ 515 w 729"/>
              <a:gd name="T51" fmla="*/ 236 h 713"/>
              <a:gd name="T52" fmla="*/ 460 w 729"/>
              <a:gd name="T53" fmla="*/ 189 h 713"/>
              <a:gd name="T54" fmla="*/ 463 w 729"/>
              <a:gd name="T55" fmla="*/ 139 h 713"/>
              <a:gd name="T56" fmla="*/ 419 w 729"/>
              <a:gd name="T57" fmla="*/ 110 h 713"/>
              <a:gd name="T58" fmla="*/ 403 w 729"/>
              <a:gd name="T59" fmla="*/ 42 h 713"/>
              <a:gd name="T60" fmla="*/ 335 w 729"/>
              <a:gd name="T61" fmla="*/ 14 h 713"/>
              <a:gd name="T62" fmla="*/ 278 w 729"/>
              <a:gd name="T63" fmla="*/ 0 h 713"/>
              <a:gd name="T64" fmla="*/ 124 w 729"/>
              <a:gd name="T65" fmla="*/ 56 h 713"/>
              <a:gd name="T66" fmla="*/ 112 w 729"/>
              <a:gd name="T67" fmla="*/ 128 h 713"/>
              <a:gd name="T68" fmla="*/ 57 w 729"/>
              <a:gd name="T69" fmla="*/ 112 h 7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9"/>
              <a:gd name="T106" fmla="*/ 0 h 713"/>
              <a:gd name="T107" fmla="*/ 729 w 729"/>
              <a:gd name="T108" fmla="*/ 713 h 71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9" h="713">
                <a:moveTo>
                  <a:pt x="63" y="123"/>
                </a:moveTo>
                <a:cubicBezTo>
                  <a:pt x="29" y="143"/>
                  <a:pt x="29" y="143"/>
                  <a:pt x="29" y="14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98"/>
                  <a:pt x="9" y="198"/>
                  <a:pt x="9" y="198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58" y="264"/>
                  <a:pt x="58" y="264"/>
                  <a:pt x="58" y="264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90" y="341"/>
                  <a:pt x="90" y="341"/>
                  <a:pt x="90" y="341"/>
                </a:cubicBezTo>
                <a:cubicBezTo>
                  <a:pt x="70" y="378"/>
                  <a:pt x="70" y="378"/>
                  <a:pt x="70" y="378"/>
                </a:cubicBezTo>
                <a:cubicBezTo>
                  <a:pt x="35" y="410"/>
                  <a:pt x="35" y="410"/>
                  <a:pt x="35" y="410"/>
                </a:cubicBezTo>
                <a:cubicBezTo>
                  <a:pt x="35" y="410"/>
                  <a:pt x="5" y="435"/>
                  <a:pt x="5" y="436"/>
                </a:cubicBezTo>
                <a:cubicBezTo>
                  <a:pt x="4" y="438"/>
                  <a:pt x="0" y="453"/>
                  <a:pt x="0" y="453"/>
                </a:cubicBezTo>
                <a:cubicBezTo>
                  <a:pt x="32" y="489"/>
                  <a:pt x="32" y="489"/>
                  <a:pt x="32" y="489"/>
                </a:cubicBezTo>
                <a:cubicBezTo>
                  <a:pt x="46" y="504"/>
                  <a:pt x="46" y="504"/>
                  <a:pt x="46" y="504"/>
                </a:cubicBezTo>
                <a:cubicBezTo>
                  <a:pt x="50" y="526"/>
                  <a:pt x="50" y="526"/>
                  <a:pt x="50" y="526"/>
                </a:cubicBezTo>
                <a:cubicBezTo>
                  <a:pt x="151" y="557"/>
                  <a:pt x="151" y="557"/>
                  <a:pt x="151" y="557"/>
                </a:cubicBezTo>
                <a:cubicBezTo>
                  <a:pt x="183" y="562"/>
                  <a:pt x="183" y="562"/>
                  <a:pt x="183" y="56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91" y="559"/>
                  <a:pt x="291" y="559"/>
                  <a:pt x="291" y="559"/>
                </a:cubicBezTo>
                <a:cubicBezTo>
                  <a:pt x="303" y="598"/>
                  <a:pt x="303" y="598"/>
                  <a:pt x="303" y="598"/>
                </a:cubicBezTo>
                <a:cubicBezTo>
                  <a:pt x="333" y="630"/>
                  <a:pt x="333" y="630"/>
                  <a:pt x="333" y="630"/>
                </a:cubicBezTo>
                <a:cubicBezTo>
                  <a:pt x="333" y="630"/>
                  <a:pt x="339" y="632"/>
                  <a:pt x="341" y="632"/>
                </a:cubicBezTo>
                <a:cubicBezTo>
                  <a:pt x="342" y="632"/>
                  <a:pt x="362" y="660"/>
                  <a:pt x="362" y="660"/>
                </a:cubicBezTo>
                <a:cubicBezTo>
                  <a:pt x="392" y="682"/>
                  <a:pt x="392" y="682"/>
                  <a:pt x="392" y="682"/>
                </a:cubicBezTo>
                <a:cubicBezTo>
                  <a:pt x="445" y="707"/>
                  <a:pt x="445" y="707"/>
                  <a:pt x="445" y="707"/>
                </a:cubicBezTo>
                <a:cubicBezTo>
                  <a:pt x="445" y="707"/>
                  <a:pt x="476" y="711"/>
                  <a:pt x="478" y="711"/>
                </a:cubicBezTo>
                <a:cubicBezTo>
                  <a:pt x="481" y="711"/>
                  <a:pt x="521" y="713"/>
                  <a:pt x="521" y="713"/>
                </a:cubicBezTo>
                <a:cubicBezTo>
                  <a:pt x="509" y="702"/>
                  <a:pt x="509" y="702"/>
                  <a:pt x="509" y="702"/>
                </a:cubicBezTo>
                <a:cubicBezTo>
                  <a:pt x="509" y="655"/>
                  <a:pt x="509" y="655"/>
                  <a:pt x="509" y="655"/>
                </a:cubicBezTo>
                <a:cubicBezTo>
                  <a:pt x="509" y="655"/>
                  <a:pt x="533" y="648"/>
                  <a:pt x="534" y="648"/>
                </a:cubicBezTo>
                <a:cubicBezTo>
                  <a:pt x="535" y="647"/>
                  <a:pt x="566" y="623"/>
                  <a:pt x="566" y="623"/>
                </a:cubicBezTo>
                <a:cubicBezTo>
                  <a:pt x="601" y="577"/>
                  <a:pt x="601" y="577"/>
                  <a:pt x="601" y="577"/>
                </a:cubicBezTo>
                <a:cubicBezTo>
                  <a:pt x="601" y="577"/>
                  <a:pt x="624" y="547"/>
                  <a:pt x="625" y="545"/>
                </a:cubicBezTo>
                <a:cubicBezTo>
                  <a:pt x="626" y="543"/>
                  <a:pt x="659" y="501"/>
                  <a:pt x="659" y="501"/>
                </a:cubicBezTo>
                <a:cubicBezTo>
                  <a:pt x="630" y="471"/>
                  <a:pt x="630" y="471"/>
                  <a:pt x="630" y="471"/>
                </a:cubicBezTo>
                <a:cubicBezTo>
                  <a:pt x="631" y="441"/>
                  <a:pt x="631" y="441"/>
                  <a:pt x="631" y="441"/>
                </a:cubicBezTo>
                <a:cubicBezTo>
                  <a:pt x="665" y="426"/>
                  <a:pt x="665" y="426"/>
                  <a:pt x="665" y="426"/>
                </a:cubicBezTo>
                <a:cubicBezTo>
                  <a:pt x="696" y="424"/>
                  <a:pt x="696" y="424"/>
                  <a:pt x="696" y="424"/>
                </a:cubicBezTo>
                <a:cubicBezTo>
                  <a:pt x="696" y="410"/>
                  <a:pt x="696" y="410"/>
                  <a:pt x="696" y="410"/>
                </a:cubicBezTo>
                <a:cubicBezTo>
                  <a:pt x="662" y="369"/>
                  <a:pt x="662" y="369"/>
                  <a:pt x="662" y="369"/>
                </a:cubicBezTo>
                <a:cubicBezTo>
                  <a:pt x="662" y="369"/>
                  <a:pt x="664" y="356"/>
                  <a:pt x="665" y="355"/>
                </a:cubicBezTo>
                <a:cubicBezTo>
                  <a:pt x="665" y="354"/>
                  <a:pt x="708" y="331"/>
                  <a:pt x="708" y="331"/>
                </a:cubicBezTo>
                <a:cubicBezTo>
                  <a:pt x="729" y="317"/>
                  <a:pt x="729" y="317"/>
                  <a:pt x="729" y="317"/>
                </a:cubicBezTo>
                <a:cubicBezTo>
                  <a:pt x="727" y="306"/>
                  <a:pt x="727" y="306"/>
                  <a:pt x="727" y="306"/>
                </a:cubicBezTo>
                <a:cubicBezTo>
                  <a:pt x="697" y="298"/>
                  <a:pt x="697" y="298"/>
                  <a:pt x="697" y="298"/>
                </a:cubicBezTo>
                <a:cubicBezTo>
                  <a:pt x="672" y="317"/>
                  <a:pt x="672" y="317"/>
                  <a:pt x="672" y="317"/>
                </a:cubicBezTo>
                <a:cubicBezTo>
                  <a:pt x="611" y="325"/>
                  <a:pt x="611" y="325"/>
                  <a:pt x="611" y="325"/>
                </a:cubicBezTo>
                <a:cubicBezTo>
                  <a:pt x="586" y="314"/>
                  <a:pt x="586" y="314"/>
                  <a:pt x="586" y="314"/>
                </a:cubicBezTo>
                <a:cubicBezTo>
                  <a:pt x="599" y="286"/>
                  <a:pt x="599" y="286"/>
                  <a:pt x="599" y="286"/>
                </a:cubicBezTo>
                <a:cubicBezTo>
                  <a:pt x="599" y="286"/>
                  <a:pt x="596" y="270"/>
                  <a:pt x="594" y="269"/>
                </a:cubicBezTo>
                <a:cubicBezTo>
                  <a:pt x="593" y="269"/>
                  <a:pt x="566" y="259"/>
                  <a:pt x="565" y="259"/>
                </a:cubicBezTo>
                <a:cubicBezTo>
                  <a:pt x="563" y="259"/>
                  <a:pt x="533" y="250"/>
                  <a:pt x="533" y="250"/>
                </a:cubicBezTo>
                <a:cubicBezTo>
                  <a:pt x="505" y="208"/>
                  <a:pt x="505" y="208"/>
                  <a:pt x="505" y="208"/>
                </a:cubicBezTo>
                <a:cubicBezTo>
                  <a:pt x="502" y="173"/>
                  <a:pt x="502" y="173"/>
                  <a:pt x="502" y="173"/>
                </a:cubicBezTo>
                <a:cubicBezTo>
                  <a:pt x="508" y="153"/>
                  <a:pt x="508" y="153"/>
                  <a:pt x="508" y="153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60" y="121"/>
                  <a:pt x="460" y="121"/>
                  <a:pt x="460" y="121"/>
                </a:cubicBezTo>
                <a:cubicBezTo>
                  <a:pt x="460" y="121"/>
                  <a:pt x="456" y="78"/>
                  <a:pt x="455" y="77"/>
                </a:cubicBezTo>
                <a:cubicBezTo>
                  <a:pt x="454" y="76"/>
                  <a:pt x="442" y="46"/>
                  <a:pt x="442" y="46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68" y="15"/>
                  <a:pt x="368" y="15"/>
                  <a:pt x="368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05" y="0"/>
                  <a:pt x="305" y="0"/>
                  <a:pt x="305" y="0"/>
                </a:cubicBezTo>
                <a:cubicBezTo>
                  <a:pt x="203" y="2"/>
                  <a:pt x="203" y="2"/>
                  <a:pt x="203" y="2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23" y="141"/>
                  <a:pt x="123" y="141"/>
                  <a:pt x="123" y="141"/>
                </a:cubicBezTo>
                <a:cubicBezTo>
                  <a:pt x="80" y="142"/>
                  <a:pt x="80" y="142"/>
                  <a:pt x="80" y="142"/>
                </a:cubicBezTo>
                <a:lnTo>
                  <a:pt x="63" y="123"/>
                </a:lnTo>
                <a:close/>
              </a:path>
            </a:pathLst>
          </a:custGeom>
          <a:solidFill>
            <a:srgbClr val="004D99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4D99"/>
              </a:solidFill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39FE3512-84EB-4AA7-8E96-A2BFB3E58E0E}"/>
              </a:ext>
            </a:extLst>
          </p:cNvPr>
          <p:cNvSpPr>
            <a:spLocks/>
          </p:cNvSpPr>
          <p:nvPr/>
        </p:nvSpPr>
        <p:spPr bwMode="auto">
          <a:xfrm>
            <a:off x="3475532" y="2055687"/>
            <a:ext cx="1155517" cy="906382"/>
          </a:xfrm>
          <a:custGeom>
            <a:avLst/>
            <a:gdLst>
              <a:gd name="T0" fmla="*/ 338 w 830"/>
              <a:gd name="T1" fmla="*/ 592 h 650"/>
              <a:gd name="T2" fmla="*/ 416 w 830"/>
              <a:gd name="T3" fmla="*/ 586 h 650"/>
              <a:gd name="T4" fmla="*/ 542 w 830"/>
              <a:gd name="T5" fmla="*/ 541 h 650"/>
              <a:gd name="T6" fmla="*/ 569 w 830"/>
              <a:gd name="T7" fmla="*/ 499 h 650"/>
              <a:gd name="T8" fmla="*/ 624 w 830"/>
              <a:gd name="T9" fmla="*/ 468 h 650"/>
              <a:gd name="T10" fmla="*/ 659 w 830"/>
              <a:gd name="T11" fmla="*/ 478 h 650"/>
              <a:gd name="T12" fmla="*/ 670 w 830"/>
              <a:gd name="T13" fmla="*/ 443 h 650"/>
              <a:gd name="T14" fmla="*/ 711 w 830"/>
              <a:gd name="T15" fmla="*/ 407 h 650"/>
              <a:gd name="T16" fmla="*/ 666 w 830"/>
              <a:gd name="T17" fmla="*/ 297 h 650"/>
              <a:gd name="T18" fmla="*/ 704 w 830"/>
              <a:gd name="T19" fmla="*/ 198 h 650"/>
              <a:gd name="T20" fmla="*/ 756 w 830"/>
              <a:gd name="T21" fmla="*/ 172 h 650"/>
              <a:gd name="T22" fmla="*/ 725 w 830"/>
              <a:gd name="T23" fmla="*/ 94 h 650"/>
              <a:gd name="T24" fmla="*/ 626 w 830"/>
              <a:gd name="T25" fmla="*/ 137 h 650"/>
              <a:gd name="T26" fmla="*/ 580 w 830"/>
              <a:gd name="T27" fmla="*/ 76 h 650"/>
              <a:gd name="T28" fmla="*/ 563 w 830"/>
              <a:gd name="T29" fmla="*/ 5 h 650"/>
              <a:gd name="T30" fmla="*/ 473 w 830"/>
              <a:gd name="T31" fmla="*/ 17 h 650"/>
              <a:gd name="T32" fmla="*/ 312 w 830"/>
              <a:gd name="T33" fmla="*/ 42 h 650"/>
              <a:gd name="T34" fmla="*/ 254 w 830"/>
              <a:gd name="T35" fmla="*/ 78 h 650"/>
              <a:gd name="T36" fmla="*/ 136 w 830"/>
              <a:gd name="T37" fmla="*/ 104 h 650"/>
              <a:gd name="T38" fmla="*/ 110 w 830"/>
              <a:gd name="T39" fmla="*/ 137 h 650"/>
              <a:gd name="T40" fmla="*/ 136 w 830"/>
              <a:gd name="T41" fmla="*/ 162 h 650"/>
              <a:gd name="T42" fmla="*/ 157 w 830"/>
              <a:gd name="T43" fmla="*/ 209 h 650"/>
              <a:gd name="T44" fmla="*/ 116 w 830"/>
              <a:gd name="T45" fmla="*/ 241 h 650"/>
              <a:gd name="T46" fmla="*/ 61 w 830"/>
              <a:gd name="T47" fmla="*/ 308 h 650"/>
              <a:gd name="T48" fmla="*/ 8 w 830"/>
              <a:gd name="T49" fmla="*/ 353 h 650"/>
              <a:gd name="T50" fmla="*/ 0 w 830"/>
              <a:gd name="T51" fmla="*/ 387 h 650"/>
              <a:gd name="T52" fmla="*/ 14 w 830"/>
              <a:gd name="T53" fmla="*/ 412 h 650"/>
              <a:gd name="T54" fmla="*/ 47 w 830"/>
              <a:gd name="T55" fmla="*/ 389 h 650"/>
              <a:gd name="T56" fmla="*/ 96 w 830"/>
              <a:gd name="T57" fmla="*/ 365 h 650"/>
              <a:gd name="T58" fmla="*/ 145 w 830"/>
              <a:gd name="T59" fmla="*/ 353 h 650"/>
              <a:gd name="T60" fmla="*/ 180 w 830"/>
              <a:gd name="T61" fmla="*/ 353 h 650"/>
              <a:gd name="T62" fmla="*/ 207 w 830"/>
              <a:gd name="T63" fmla="*/ 373 h 650"/>
              <a:gd name="T64" fmla="*/ 201 w 830"/>
              <a:gd name="T65" fmla="*/ 435 h 650"/>
              <a:gd name="T66" fmla="*/ 197 w 830"/>
              <a:gd name="T67" fmla="*/ 468 h 650"/>
              <a:gd name="T68" fmla="*/ 264 w 830"/>
              <a:gd name="T69" fmla="*/ 513 h 650"/>
              <a:gd name="T70" fmla="*/ 348 w 830"/>
              <a:gd name="T71" fmla="*/ 533 h 650"/>
              <a:gd name="T72" fmla="*/ 350 w 830"/>
              <a:gd name="T73" fmla="*/ 563 h 6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30"/>
              <a:gd name="T112" fmla="*/ 0 h 650"/>
              <a:gd name="T113" fmla="*/ 830 w 830"/>
              <a:gd name="T114" fmla="*/ 650 h 6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30" h="650">
                <a:moveTo>
                  <a:pt x="384" y="618"/>
                </a:moveTo>
                <a:cubicBezTo>
                  <a:pt x="371" y="650"/>
                  <a:pt x="371" y="650"/>
                  <a:pt x="371" y="650"/>
                </a:cubicBezTo>
                <a:cubicBezTo>
                  <a:pt x="409" y="644"/>
                  <a:pt x="409" y="644"/>
                  <a:pt x="409" y="644"/>
                </a:cubicBezTo>
                <a:cubicBezTo>
                  <a:pt x="457" y="643"/>
                  <a:pt x="457" y="643"/>
                  <a:pt x="457" y="643"/>
                </a:cubicBezTo>
                <a:cubicBezTo>
                  <a:pt x="535" y="594"/>
                  <a:pt x="535" y="594"/>
                  <a:pt x="535" y="594"/>
                </a:cubicBezTo>
                <a:cubicBezTo>
                  <a:pt x="595" y="594"/>
                  <a:pt x="595" y="594"/>
                  <a:pt x="595" y="594"/>
                </a:cubicBezTo>
                <a:cubicBezTo>
                  <a:pt x="595" y="564"/>
                  <a:pt x="595" y="564"/>
                  <a:pt x="595" y="564"/>
                </a:cubicBezTo>
                <a:cubicBezTo>
                  <a:pt x="625" y="548"/>
                  <a:pt x="625" y="548"/>
                  <a:pt x="625" y="548"/>
                </a:cubicBezTo>
                <a:cubicBezTo>
                  <a:pt x="650" y="512"/>
                  <a:pt x="650" y="512"/>
                  <a:pt x="650" y="512"/>
                </a:cubicBezTo>
                <a:cubicBezTo>
                  <a:pt x="685" y="514"/>
                  <a:pt x="685" y="514"/>
                  <a:pt x="685" y="514"/>
                </a:cubicBezTo>
                <a:cubicBezTo>
                  <a:pt x="692" y="525"/>
                  <a:pt x="692" y="525"/>
                  <a:pt x="692" y="525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4" y="495"/>
                  <a:pt x="724" y="495"/>
                  <a:pt x="724" y="495"/>
                </a:cubicBezTo>
                <a:cubicBezTo>
                  <a:pt x="736" y="486"/>
                  <a:pt x="736" y="486"/>
                  <a:pt x="736" y="486"/>
                </a:cubicBezTo>
                <a:cubicBezTo>
                  <a:pt x="771" y="486"/>
                  <a:pt x="771" y="486"/>
                  <a:pt x="771" y="486"/>
                </a:cubicBezTo>
                <a:cubicBezTo>
                  <a:pt x="771" y="486"/>
                  <a:pt x="780" y="449"/>
                  <a:pt x="781" y="447"/>
                </a:cubicBezTo>
                <a:cubicBezTo>
                  <a:pt x="783" y="446"/>
                  <a:pt x="775" y="365"/>
                  <a:pt x="775" y="365"/>
                </a:cubicBezTo>
                <a:cubicBezTo>
                  <a:pt x="775" y="365"/>
                  <a:pt x="731" y="332"/>
                  <a:pt x="731" y="326"/>
                </a:cubicBezTo>
                <a:cubicBezTo>
                  <a:pt x="730" y="321"/>
                  <a:pt x="728" y="267"/>
                  <a:pt x="728" y="267"/>
                </a:cubicBezTo>
                <a:cubicBezTo>
                  <a:pt x="773" y="217"/>
                  <a:pt x="773" y="217"/>
                  <a:pt x="773" y="217"/>
                </a:cubicBezTo>
                <a:cubicBezTo>
                  <a:pt x="809" y="216"/>
                  <a:pt x="809" y="216"/>
                  <a:pt x="809" y="216"/>
                </a:cubicBezTo>
                <a:cubicBezTo>
                  <a:pt x="830" y="189"/>
                  <a:pt x="830" y="189"/>
                  <a:pt x="830" y="189"/>
                </a:cubicBezTo>
                <a:cubicBezTo>
                  <a:pt x="828" y="161"/>
                  <a:pt x="828" y="161"/>
                  <a:pt x="828" y="161"/>
                </a:cubicBezTo>
                <a:cubicBezTo>
                  <a:pt x="796" y="103"/>
                  <a:pt x="796" y="103"/>
                  <a:pt x="796" y="103"/>
                </a:cubicBezTo>
                <a:cubicBezTo>
                  <a:pt x="738" y="135"/>
                  <a:pt x="738" y="135"/>
                  <a:pt x="738" y="135"/>
                </a:cubicBezTo>
                <a:cubicBezTo>
                  <a:pt x="687" y="150"/>
                  <a:pt x="687" y="150"/>
                  <a:pt x="687" y="150"/>
                </a:cubicBezTo>
                <a:cubicBezTo>
                  <a:pt x="635" y="121"/>
                  <a:pt x="635" y="121"/>
                  <a:pt x="635" y="121"/>
                </a:cubicBezTo>
                <a:cubicBezTo>
                  <a:pt x="637" y="83"/>
                  <a:pt x="637" y="83"/>
                  <a:pt x="637" y="83"/>
                </a:cubicBezTo>
                <a:cubicBezTo>
                  <a:pt x="615" y="48"/>
                  <a:pt x="615" y="48"/>
                  <a:pt x="615" y="48"/>
                </a:cubicBezTo>
                <a:cubicBezTo>
                  <a:pt x="618" y="6"/>
                  <a:pt x="618" y="6"/>
                  <a:pt x="618" y="6"/>
                </a:cubicBezTo>
                <a:cubicBezTo>
                  <a:pt x="587" y="0"/>
                  <a:pt x="587" y="0"/>
                  <a:pt x="587" y="0"/>
                </a:cubicBezTo>
                <a:cubicBezTo>
                  <a:pt x="519" y="19"/>
                  <a:pt x="519" y="19"/>
                  <a:pt x="519" y="19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279" y="86"/>
                  <a:pt x="279" y="86"/>
                  <a:pt x="279" y="86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49" y="114"/>
                  <a:pt x="149" y="114"/>
                  <a:pt x="149" y="114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1" y="150"/>
                  <a:pt x="130" y="165"/>
                  <a:pt x="131" y="165"/>
                </a:cubicBezTo>
                <a:cubicBezTo>
                  <a:pt x="132" y="165"/>
                  <a:pt x="149" y="178"/>
                  <a:pt x="149" y="178"/>
                </a:cubicBezTo>
                <a:cubicBezTo>
                  <a:pt x="157" y="191"/>
                  <a:pt x="157" y="191"/>
                  <a:pt x="157" y="191"/>
                </a:cubicBezTo>
                <a:cubicBezTo>
                  <a:pt x="172" y="230"/>
                  <a:pt x="172" y="230"/>
                  <a:pt x="172" y="230"/>
                </a:cubicBezTo>
                <a:cubicBezTo>
                  <a:pt x="160" y="244"/>
                  <a:pt x="160" y="244"/>
                  <a:pt x="160" y="244"/>
                </a:cubicBezTo>
                <a:cubicBezTo>
                  <a:pt x="127" y="265"/>
                  <a:pt x="127" y="265"/>
                  <a:pt x="127" y="265"/>
                </a:cubicBezTo>
                <a:cubicBezTo>
                  <a:pt x="93" y="300"/>
                  <a:pt x="93" y="300"/>
                  <a:pt x="93" y="300"/>
                </a:cubicBezTo>
                <a:cubicBezTo>
                  <a:pt x="67" y="338"/>
                  <a:pt x="67" y="338"/>
                  <a:pt x="67" y="338"/>
                </a:cubicBezTo>
                <a:cubicBezTo>
                  <a:pt x="35" y="369"/>
                  <a:pt x="35" y="369"/>
                  <a:pt x="35" y="369"/>
                </a:cubicBezTo>
                <a:cubicBezTo>
                  <a:pt x="9" y="388"/>
                  <a:pt x="9" y="388"/>
                  <a:pt x="9" y="388"/>
                </a:cubicBezTo>
                <a:cubicBezTo>
                  <a:pt x="3" y="404"/>
                  <a:pt x="3" y="404"/>
                  <a:pt x="3" y="404"/>
                </a:cubicBezTo>
                <a:cubicBezTo>
                  <a:pt x="0" y="425"/>
                  <a:pt x="0" y="425"/>
                  <a:pt x="0" y="425"/>
                </a:cubicBezTo>
                <a:cubicBezTo>
                  <a:pt x="0" y="439"/>
                  <a:pt x="0" y="439"/>
                  <a:pt x="0" y="439"/>
                </a:cubicBezTo>
                <a:cubicBezTo>
                  <a:pt x="15" y="452"/>
                  <a:pt x="15" y="452"/>
                  <a:pt x="15" y="452"/>
                </a:cubicBezTo>
                <a:cubicBezTo>
                  <a:pt x="32" y="445"/>
                  <a:pt x="32" y="445"/>
                  <a:pt x="32" y="445"/>
                </a:cubicBezTo>
                <a:cubicBezTo>
                  <a:pt x="52" y="427"/>
                  <a:pt x="52" y="427"/>
                  <a:pt x="52" y="427"/>
                </a:cubicBezTo>
                <a:cubicBezTo>
                  <a:pt x="68" y="409"/>
                  <a:pt x="68" y="409"/>
                  <a:pt x="68" y="409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138" y="393"/>
                  <a:pt x="138" y="393"/>
                  <a:pt x="138" y="393"/>
                </a:cubicBezTo>
                <a:cubicBezTo>
                  <a:pt x="138" y="393"/>
                  <a:pt x="158" y="389"/>
                  <a:pt x="159" y="388"/>
                </a:cubicBezTo>
                <a:cubicBezTo>
                  <a:pt x="160" y="387"/>
                  <a:pt x="178" y="380"/>
                  <a:pt x="179" y="382"/>
                </a:cubicBezTo>
                <a:cubicBezTo>
                  <a:pt x="180" y="383"/>
                  <a:pt x="196" y="389"/>
                  <a:pt x="198" y="388"/>
                </a:cubicBezTo>
                <a:cubicBezTo>
                  <a:pt x="200" y="388"/>
                  <a:pt x="223" y="396"/>
                  <a:pt x="223" y="396"/>
                </a:cubicBezTo>
                <a:cubicBezTo>
                  <a:pt x="227" y="409"/>
                  <a:pt x="227" y="409"/>
                  <a:pt x="227" y="409"/>
                </a:cubicBezTo>
                <a:cubicBezTo>
                  <a:pt x="229" y="443"/>
                  <a:pt x="229" y="443"/>
                  <a:pt x="229" y="443"/>
                </a:cubicBezTo>
                <a:cubicBezTo>
                  <a:pt x="221" y="478"/>
                  <a:pt x="221" y="478"/>
                  <a:pt x="221" y="478"/>
                </a:cubicBezTo>
                <a:cubicBezTo>
                  <a:pt x="213" y="505"/>
                  <a:pt x="213" y="505"/>
                  <a:pt x="213" y="505"/>
                </a:cubicBezTo>
                <a:cubicBezTo>
                  <a:pt x="216" y="514"/>
                  <a:pt x="216" y="514"/>
                  <a:pt x="216" y="514"/>
                </a:cubicBezTo>
                <a:cubicBezTo>
                  <a:pt x="241" y="535"/>
                  <a:pt x="241" y="535"/>
                  <a:pt x="241" y="535"/>
                </a:cubicBezTo>
                <a:cubicBezTo>
                  <a:pt x="290" y="563"/>
                  <a:pt x="290" y="563"/>
                  <a:pt x="290" y="563"/>
                </a:cubicBezTo>
                <a:cubicBezTo>
                  <a:pt x="290" y="563"/>
                  <a:pt x="315" y="578"/>
                  <a:pt x="317" y="579"/>
                </a:cubicBezTo>
                <a:cubicBezTo>
                  <a:pt x="319" y="580"/>
                  <a:pt x="382" y="585"/>
                  <a:pt x="382" y="585"/>
                </a:cubicBezTo>
                <a:cubicBezTo>
                  <a:pt x="383" y="598"/>
                  <a:pt x="383" y="598"/>
                  <a:pt x="383" y="598"/>
                </a:cubicBezTo>
                <a:lnTo>
                  <a:pt x="384" y="6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4C2A7065-F11B-48D4-885B-ED672FA6886E}"/>
              </a:ext>
            </a:extLst>
          </p:cNvPr>
          <p:cNvSpPr>
            <a:spLocks/>
          </p:cNvSpPr>
          <p:nvPr/>
        </p:nvSpPr>
        <p:spPr bwMode="auto">
          <a:xfrm>
            <a:off x="2205966" y="1845855"/>
            <a:ext cx="1525404" cy="1088578"/>
          </a:xfrm>
          <a:custGeom>
            <a:avLst/>
            <a:gdLst>
              <a:gd name="T0" fmla="*/ 98 w 1097"/>
              <a:gd name="T1" fmla="*/ 151 h 782"/>
              <a:gd name="T2" fmla="*/ 156 w 1097"/>
              <a:gd name="T3" fmla="*/ 165 h 782"/>
              <a:gd name="T4" fmla="*/ 248 w 1097"/>
              <a:gd name="T5" fmla="*/ 226 h 782"/>
              <a:gd name="T6" fmla="*/ 285 w 1097"/>
              <a:gd name="T7" fmla="*/ 277 h 782"/>
              <a:gd name="T8" fmla="*/ 291 w 1097"/>
              <a:gd name="T9" fmla="*/ 321 h 782"/>
              <a:gd name="T10" fmla="*/ 306 w 1097"/>
              <a:gd name="T11" fmla="*/ 366 h 782"/>
              <a:gd name="T12" fmla="*/ 350 w 1097"/>
              <a:gd name="T13" fmla="*/ 388 h 782"/>
              <a:gd name="T14" fmla="*/ 378 w 1097"/>
              <a:gd name="T15" fmla="*/ 422 h 782"/>
              <a:gd name="T16" fmla="*/ 398 w 1097"/>
              <a:gd name="T17" fmla="*/ 441 h 782"/>
              <a:gd name="T18" fmla="*/ 454 w 1097"/>
              <a:gd name="T19" fmla="*/ 416 h 782"/>
              <a:gd name="T20" fmla="*/ 503 w 1097"/>
              <a:gd name="T21" fmla="*/ 449 h 782"/>
              <a:gd name="T22" fmla="*/ 439 w 1097"/>
              <a:gd name="T23" fmla="*/ 493 h 782"/>
              <a:gd name="T24" fmla="*/ 469 w 1097"/>
              <a:gd name="T25" fmla="*/ 552 h 782"/>
              <a:gd name="T26" fmla="*/ 420 w 1097"/>
              <a:gd name="T27" fmla="*/ 564 h 782"/>
              <a:gd name="T28" fmla="*/ 415 w 1097"/>
              <a:gd name="T29" fmla="*/ 597 h 782"/>
              <a:gd name="T30" fmla="*/ 433 w 1097"/>
              <a:gd name="T31" fmla="*/ 622 h 782"/>
              <a:gd name="T32" fmla="*/ 439 w 1097"/>
              <a:gd name="T33" fmla="*/ 648 h 782"/>
              <a:gd name="T34" fmla="*/ 453 w 1097"/>
              <a:gd name="T35" fmla="*/ 677 h 782"/>
              <a:gd name="T36" fmla="*/ 517 w 1097"/>
              <a:gd name="T37" fmla="*/ 687 h 782"/>
              <a:gd name="T38" fmla="*/ 577 w 1097"/>
              <a:gd name="T39" fmla="*/ 702 h 782"/>
              <a:gd name="T40" fmla="*/ 602 w 1097"/>
              <a:gd name="T41" fmla="*/ 659 h 782"/>
              <a:gd name="T42" fmla="*/ 693 w 1097"/>
              <a:gd name="T43" fmla="*/ 651 h 782"/>
              <a:gd name="T44" fmla="*/ 723 w 1097"/>
              <a:gd name="T45" fmla="*/ 602 h 782"/>
              <a:gd name="T46" fmla="*/ 837 w 1097"/>
              <a:gd name="T47" fmla="*/ 556 h 782"/>
              <a:gd name="T48" fmla="*/ 826 w 1097"/>
              <a:gd name="T49" fmla="*/ 492 h 782"/>
              <a:gd name="T50" fmla="*/ 931 w 1097"/>
              <a:gd name="T51" fmla="*/ 381 h 782"/>
              <a:gd name="T52" fmla="*/ 951 w 1097"/>
              <a:gd name="T53" fmla="*/ 305 h 782"/>
              <a:gd name="T54" fmla="*/ 936 w 1097"/>
              <a:gd name="T55" fmla="*/ 259 h 782"/>
              <a:gd name="T56" fmla="*/ 998 w 1097"/>
              <a:gd name="T57" fmla="*/ 225 h 782"/>
              <a:gd name="T58" fmla="*/ 964 w 1097"/>
              <a:gd name="T59" fmla="*/ 115 h 782"/>
              <a:gd name="T60" fmla="*/ 903 w 1097"/>
              <a:gd name="T61" fmla="*/ 64 h 782"/>
              <a:gd name="T62" fmla="*/ 858 w 1097"/>
              <a:gd name="T63" fmla="*/ 134 h 782"/>
              <a:gd name="T64" fmla="*/ 811 w 1097"/>
              <a:gd name="T65" fmla="*/ 164 h 782"/>
              <a:gd name="T66" fmla="*/ 678 w 1097"/>
              <a:gd name="T67" fmla="*/ 8 h 782"/>
              <a:gd name="T68" fmla="*/ 597 w 1097"/>
              <a:gd name="T69" fmla="*/ 32 h 782"/>
              <a:gd name="T70" fmla="*/ 513 w 1097"/>
              <a:gd name="T71" fmla="*/ 65 h 782"/>
              <a:gd name="T72" fmla="*/ 539 w 1097"/>
              <a:gd name="T73" fmla="*/ 126 h 782"/>
              <a:gd name="T74" fmla="*/ 460 w 1097"/>
              <a:gd name="T75" fmla="*/ 141 h 782"/>
              <a:gd name="T76" fmla="*/ 411 w 1097"/>
              <a:gd name="T77" fmla="*/ 112 h 782"/>
              <a:gd name="T78" fmla="*/ 368 w 1097"/>
              <a:gd name="T79" fmla="*/ 173 h 782"/>
              <a:gd name="T80" fmla="*/ 227 w 1097"/>
              <a:gd name="T81" fmla="*/ 100 h 782"/>
              <a:gd name="T82" fmla="*/ 86 w 1097"/>
              <a:gd name="T83" fmla="*/ 75 h 782"/>
              <a:gd name="T84" fmla="*/ 73 w 1097"/>
              <a:gd name="T85" fmla="*/ 2 h 782"/>
              <a:gd name="T86" fmla="*/ 5 w 1097"/>
              <a:gd name="T87" fmla="*/ 33 h 782"/>
              <a:gd name="T88" fmla="*/ 15 w 1097"/>
              <a:gd name="T89" fmla="*/ 99 h 7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97"/>
              <a:gd name="T136" fmla="*/ 0 h 782"/>
              <a:gd name="T137" fmla="*/ 1097 w 1097"/>
              <a:gd name="T138" fmla="*/ 782 h 7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97" h="782">
                <a:moveTo>
                  <a:pt x="0" y="166"/>
                </a:moveTo>
                <a:cubicBezTo>
                  <a:pt x="108" y="166"/>
                  <a:pt x="108" y="166"/>
                  <a:pt x="108" y="166"/>
                </a:cubicBezTo>
                <a:cubicBezTo>
                  <a:pt x="138" y="181"/>
                  <a:pt x="138" y="181"/>
                  <a:pt x="138" y="181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255" y="211"/>
                  <a:pt x="255" y="211"/>
                  <a:pt x="255" y="211"/>
                </a:cubicBezTo>
                <a:cubicBezTo>
                  <a:pt x="273" y="249"/>
                  <a:pt x="273" y="249"/>
                  <a:pt x="273" y="249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313" y="305"/>
                  <a:pt x="313" y="305"/>
                  <a:pt x="313" y="305"/>
                </a:cubicBezTo>
                <a:cubicBezTo>
                  <a:pt x="326" y="332"/>
                  <a:pt x="326" y="332"/>
                  <a:pt x="326" y="332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6" y="383"/>
                  <a:pt x="326" y="385"/>
                </a:cubicBezTo>
                <a:cubicBezTo>
                  <a:pt x="326" y="387"/>
                  <a:pt x="334" y="401"/>
                  <a:pt x="336" y="403"/>
                </a:cubicBezTo>
                <a:cubicBezTo>
                  <a:pt x="339" y="405"/>
                  <a:pt x="355" y="413"/>
                  <a:pt x="358" y="415"/>
                </a:cubicBezTo>
                <a:cubicBezTo>
                  <a:pt x="361" y="416"/>
                  <a:pt x="383" y="426"/>
                  <a:pt x="385" y="427"/>
                </a:cubicBezTo>
                <a:cubicBezTo>
                  <a:pt x="388" y="429"/>
                  <a:pt x="409" y="439"/>
                  <a:pt x="409" y="439"/>
                </a:cubicBezTo>
                <a:cubicBezTo>
                  <a:pt x="416" y="464"/>
                  <a:pt x="416" y="464"/>
                  <a:pt x="416" y="464"/>
                </a:cubicBezTo>
                <a:cubicBezTo>
                  <a:pt x="416" y="482"/>
                  <a:pt x="416" y="482"/>
                  <a:pt x="416" y="482"/>
                </a:cubicBezTo>
                <a:cubicBezTo>
                  <a:pt x="416" y="482"/>
                  <a:pt x="431" y="487"/>
                  <a:pt x="437" y="485"/>
                </a:cubicBezTo>
                <a:cubicBezTo>
                  <a:pt x="443" y="484"/>
                  <a:pt x="457" y="477"/>
                  <a:pt x="460" y="474"/>
                </a:cubicBezTo>
                <a:cubicBezTo>
                  <a:pt x="463" y="471"/>
                  <a:pt x="499" y="458"/>
                  <a:pt x="499" y="458"/>
                </a:cubicBezTo>
                <a:cubicBezTo>
                  <a:pt x="499" y="458"/>
                  <a:pt x="522" y="468"/>
                  <a:pt x="526" y="470"/>
                </a:cubicBezTo>
                <a:cubicBezTo>
                  <a:pt x="529" y="472"/>
                  <a:pt x="553" y="494"/>
                  <a:pt x="553" y="494"/>
                </a:cubicBezTo>
                <a:cubicBezTo>
                  <a:pt x="518" y="525"/>
                  <a:pt x="518" y="525"/>
                  <a:pt x="518" y="525"/>
                </a:cubicBezTo>
                <a:cubicBezTo>
                  <a:pt x="483" y="542"/>
                  <a:pt x="483" y="542"/>
                  <a:pt x="483" y="542"/>
                </a:cubicBezTo>
                <a:cubicBezTo>
                  <a:pt x="515" y="591"/>
                  <a:pt x="515" y="591"/>
                  <a:pt x="515" y="591"/>
                </a:cubicBezTo>
                <a:cubicBezTo>
                  <a:pt x="516" y="607"/>
                  <a:pt x="516" y="607"/>
                  <a:pt x="516" y="607"/>
                </a:cubicBezTo>
                <a:cubicBezTo>
                  <a:pt x="490" y="623"/>
                  <a:pt x="490" y="623"/>
                  <a:pt x="490" y="623"/>
                </a:cubicBezTo>
                <a:cubicBezTo>
                  <a:pt x="462" y="620"/>
                  <a:pt x="462" y="620"/>
                  <a:pt x="462" y="620"/>
                </a:cubicBezTo>
                <a:cubicBezTo>
                  <a:pt x="450" y="635"/>
                  <a:pt x="450" y="635"/>
                  <a:pt x="450" y="635"/>
                </a:cubicBezTo>
                <a:cubicBezTo>
                  <a:pt x="456" y="657"/>
                  <a:pt x="456" y="657"/>
                  <a:pt x="456" y="657"/>
                </a:cubicBezTo>
                <a:cubicBezTo>
                  <a:pt x="467" y="668"/>
                  <a:pt x="467" y="668"/>
                  <a:pt x="467" y="668"/>
                </a:cubicBezTo>
                <a:cubicBezTo>
                  <a:pt x="476" y="684"/>
                  <a:pt x="476" y="684"/>
                  <a:pt x="476" y="684"/>
                </a:cubicBezTo>
                <a:cubicBezTo>
                  <a:pt x="475" y="701"/>
                  <a:pt x="475" y="701"/>
                  <a:pt x="475" y="701"/>
                </a:cubicBezTo>
                <a:cubicBezTo>
                  <a:pt x="483" y="713"/>
                  <a:pt x="483" y="713"/>
                  <a:pt x="483" y="713"/>
                </a:cubicBezTo>
                <a:cubicBezTo>
                  <a:pt x="478" y="734"/>
                  <a:pt x="478" y="734"/>
                  <a:pt x="478" y="734"/>
                </a:cubicBezTo>
                <a:cubicBezTo>
                  <a:pt x="498" y="745"/>
                  <a:pt x="498" y="745"/>
                  <a:pt x="498" y="745"/>
                </a:cubicBezTo>
                <a:cubicBezTo>
                  <a:pt x="538" y="740"/>
                  <a:pt x="538" y="740"/>
                  <a:pt x="538" y="740"/>
                </a:cubicBezTo>
                <a:cubicBezTo>
                  <a:pt x="568" y="756"/>
                  <a:pt x="568" y="756"/>
                  <a:pt x="568" y="756"/>
                </a:cubicBezTo>
                <a:cubicBezTo>
                  <a:pt x="609" y="782"/>
                  <a:pt x="609" y="782"/>
                  <a:pt x="609" y="782"/>
                </a:cubicBezTo>
                <a:cubicBezTo>
                  <a:pt x="609" y="782"/>
                  <a:pt x="635" y="772"/>
                  <a:pt x="634" y="772"/>
                </a:cubicBezTo>
                <a:cubicBezTo>
                  <a:pt x="633" y="772"/>
                  <a:pt x="634" y="743"/>
                  <a:pt x="634" y="743"/>
                </a:cubicBezTo>
                <a:cubicBezTo>
                  <a:pt x="662" y="725"/>
                  <a:pt x="662" y="725"/>
                  <a:pt x="662" y="725"/>
                </a:cubicBezTo>
                <a:cubicBezTo>
                  <a:pt x="662" y="725"/>
                  <a:pt x="705" y="727"/>
                  <a:pt x="708" y="727"/>
                </a:cubicBezTo>
                <a:cubicBezTo>
                  <a:pt x="710" y="727"/>
                  <a:pt x="760" y="717"/>
                  <a:pt x="762" y="716"/>
                </a:cubicBezTo>
                <a:cubicBezTo>
                  <a:pt x="765" y="715"/>
                  <a:pt x="795" y="699"/>
                  <a:pt x="795" y="699"/>
                </a:cubicBezTo>
                <a:cubicBezTo>
                  <a:pt x="795" y="662"/>
                  <a:pt x="795" y="662"/>
                  <a:pt x="795" y="662"/>
                </a:cubicBezTo>
                <a:cubicBezTo>
                  <a:pt x="920" y="634"/>
                  <a:pt x="920" y="634"/>
                  <a:pt x="920" y="634"/>
                </a:cubicBezTo>
                <a:cubicBezTo>
                  <a:pt x="920" y="612"/>
                  <a:pt x="920" y="612"/>
                  <a:pt x="920" y="612"/>
                </a:cubicBezTo>
                <a:cubicBezTo>
                  <a:pt x="920" y="612"/>
                  <a:pt x="900" y="600"/>
                  <a:pt x="899" y="598"/>
                </a:cubicBezTo>
                <a:cubicBezTo>
                  <a:pt x="899" y="596"/>
                  <a:pt x="908" y="541"/>
                  <a:pt x="908" y="541"/>
                </a:cubicBezTo>
                <a:cubicBezTo>
                  <a:pt x="960" y="497"/>
                  <a:pt x="960" y="497"/>
                  <a:pt x="960" y="497"/>
                </a:cubicBezTo>
                <a:cubicBezTo>
                  <a:pt x="1023" y="419"/>
                  <a:pt x="1023" y="419"/>
                  <a:pt x="1023" y="419"/>
                </a:cubicBezTo>
                <a:cubicBezTo>
                  <a:pt x="1070" y="379"/>
                  <a:pt x="1070" y="379"/>
                  <a:pt x="1070" y="379"/>
                </a:cubicBezTo>
                <a:cubicBezTo>
                  <a:pt x="1045" y="336"/>
                  <a:pt x="1045" y="336"/>
                  <a:pt x="1045" y="336"/>
                </a:cubicBezTo>
                <a:cubicBezTo>
                  <a:pt x="1018" y="318"/>
                  <a:pt x="1018" y="318"/>
                  <a:pt x="1018" y="318"/>
                </a:cubicBezTo>
                <a:cubicBezTo>
                  <a:pt x="1029" y="285"/>
                  <a:pt x="1029" y="285"/>
                  <a:pt x="1029" y="285"/>
                </a:cubicBezTo>
                <a:cubicBezTo>
                  <a:pt x="1067" y="257"/>
                  <a:pt x="1067" y="257"/>
                  <a:pt x="1067" y="257"/>
                </a:cubicBezTo>
                <a:cubicBezTo>
                  <a:pt x="1097" y="247"/>
                  <a:pt x="1097" y="247"/>
                  <a:pt x="1097" y="247"/>
                </a:cubicBezTo>
                <a:cubicBezTo>
                  <a:pt x="1067" y="192"/>
                  <a:pt x="1067" y="192"/>
                  <a:pt x="1067" y="192"/>
                </a:cubicBezTo>
                <a:cubicBezTo>
                  <a:pt x="1060" y="126"/>
                  <a:pt x="1060" y="126"/>
                  <a:pt x="1060" y="126"/>
                </a:cubicBezTo>
                <a:cubicBezTo>
                  <a:pt x="1033" y="81"/>
                  <a:pt x="1033" y="81"/>
                  <a:pt x="1033" y="81"/>
                </a:cubicBezTo>
                <a:cubicBezTo>
                  <a:pt x="1033" y="81"/>
                  <a:pt x="997" y="69"/>
                  <a:pt x="993" y="70"/>
                </a:cubicBezTo>
                <a:cubicBezTo>
                  <a:pt x="989" y="71"/>
                  <a:pt x="948" y="101"/>
                  <a:pt x="948" y="101"/>
                </a:cubicBezTo>
                <a:cubicBezTo>
                  <a:pt x="943" y="147"/>
                  <a:pt x="943" y="147"/>
                  <a:pt x="943" y="147"/>
                </a:cubicBezTo>
                <a:cubicBezTo>
                  <a:pt x="913" y="180"/>
                  <a:pt x="913" y="180"/>
                  <a:pt x="913" y="180"/>
                </a:cubicBezTo>
                <a:cubicBezTo>
                  <a:pt x="913" y="180"/>
                  <a:pt x="894" y="181"/>
                  <a:pt x="891" y="180"/>
                </a:cubicBezTo>
                <a:cubicBezTo>
                  <a:pt x="888" y="179"/>
                  <a:pt x="742" y="35"/>
                  <a:pt x="742" y="35"/>
                </a:cubicBezTo>
                <a:cubicBezTo>
                  <a:pt x="742" y="35"/>
                  <a:pt x="748" y="9"/>
                  <a:pt x="745" y="9"/>
                </a:cubicBezTo>
                <a:cubicBezTo>
                  <a:pt x="743" y="8"/>
                  <a:pt x="698" y="0"/>
                  <a:pt x="696" y="3"/>
                </a:cubicBezTo>
                <a:cubicBezTo>
                  <a:pt x="695" y="6"/>
                  <a:pt x="658" y="34"/>
                  <a:pt x="656" y="35"/>
                </a:cubicBezTo>
                <a:cubicBezTo>
                  <a:pt x="654" y="36"/>
                  <a:pt x="587" y="40"/>
                  <a:pt x="587" y="40"/>
                </a:cubicBezTo>
                <a:cubicBezTo>
                  <a:pt x="564" y="72"/>
                  <a:pt x="564" y="72"/>
                  <a:pt x="564" y="72"/>
                </a:cubicBezTo>
                <a:cubicBezTo>
                  <a:pt x="593" y="115"/>
                  <a:pt x="593" y="115"/>
                  <a:pt x="593" y="115"/>
                </a:cubicBezTo>
                <a:cubicBezTo>
                  <a:pt x="593" y="115"/>
                  <a:pt x="594" y="138"/>
                  <a:pt x="592" y="139"/>
                </a:cubicBezTo>
                <a:cubicBezTo>
                  <a:pt x="590" y="139"/>
                  <a:pt x="550" y="163"/>
                  <a:pt x="549" y="163"/>
                </a:cubicBezTo>
                <a:cubicBezTo>
                  <a:pt x="548" y="163"/>
                  <a:pt x="506" y="155"/>
                  <a:pt x="506" y="155"/>
                </a:cubicBezTo>
                <a:cubicBezTo>
                  <a:pt x="469" y="114"/>
                  <a:pt x="469" y="114"/>
                  <a:pt x="469" y="114"/>
                </a:cubicBezTo>
                <a:cubicBezTo>
                  <a:pt x="452" y="123"/>
                  <a:pt x="452" y="123"/>
                  <a:pt x="452" y="123"/>
                </a:cubicBezTo>
                <a:cubicBezTo>
                  <a:pt x="411" y="163"/>
                  <a:pt x="411" y="163"/>
                  <a:pt x="411" y="163"/>
                </a:cubicBezTo>
                <a:cubicBezTo>
                  <a:pt x="404" y="190"/>
                  <a:pt x="404" y="190"/>
                  <a:pt x="404" y="190"/>
                </a:cubicBezTo>
                <a:cubicBezTo>
                  <a:pt x="339" y="174"/>
                  <a:pt x="339" y="174"/>
                  <a:pt x="339" y="174"/>
                </a:cubicBezTo>
                <a:cubicBezTo>
                  <a:pt x="250" y="110"/>
                  <a:pt x="250" y="110"/>
                  <a:pt x="250" y="110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10" y="89"/>
                  <a:pt x="96" y="83"/>
                  <a:pt x="95" y="82"/>
                </a:cubicBezTo>
                <a:cubicBezTo>
                  <a:pt x="94" y="80"/>
                  <a:pt x="77" y="53"/>
                  <a:pt x="77" y="53"/>
                </a:cubicBezTo>
                <a:cubicBezTo>
                  <a:pt x="77" y="53"/>
                  <a:pt x="81" y="1"/>
                  <a:pt x="80" y="2"/>
                </a:cubicBezTo>
                <a:cubicBezTo>
                  <a:pt x="78" y="3"/>
                  <a:pt x="55" y="11"/>
                  <a:pt x="55" y="11"/>
                </a:cubicBezTo>
                <a:cubicBezTo>
                  <a:pt x="55" y="11"/>
                  <a:pt x="5" y="34"/>
                  <a:pt x="5" y="36"/>
                </a:cubicBezTo>
                <a:cubicBezTo>
                  <a:pt x="5" y="37"/>
                  <a:pt x="19" y="59"/>
                  <a:pt x="19" y="59"/>
                </a:cubicBezTo>
                <a:cubicBezTo>
                  <a:pt x="17" y="109"/>
                  <a:pt x="17" y="109"/>
                  <a:pt x="17" y="109"/>
                </a:cubicBezTo>
                <a:lnTo>
                  <a:pt x="0" y="166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1B7D4D5-1144-45ED-92EF-E9BDE870D567}"/>
              </a:ext>
            </a:extLst>
          </p:cNvPr>
          <p:cNvSpPr>
            <a:spLocks/>
          </p:cNvSpPr>
          <p:nvPr/>
        </p:nvSpPr>
        <p:spPr bwMode="auto">
          <a:xfrm>
            <a:off x="2027844" y="711588"/>
            <a:ext cx="1591128" cy="1370290"/>
          </a:xfrm>
          <a:custGeom>
            <a:avLst/>
            <a:gdLst>
              <a:gd name="T0" fmla="*/ 168 w 1143"/>
              <a:gd name="T1" fmla="*/ 735 h 984"/>
              <a:gd name="T2" fmla="*/ 198 w 1143"/>
              <a:gd name="T3" fmla="*/ 765 h 984"/>
              <a:gd name="T4" fmla="*/ 220 w 1143"/>
              <a:gd name="T5" fmla="*/ 804 h 984"/>
              <a:gd name="T6" fmla="*/ 344 w 1143"/>
              <a:gd name="T7" fmla="*/ 823 h 984"/>
              <a:gd name="T8" fmla="*/ 424 w 1143"/>
              <a:gd name="T9" fmla="*/ 880 h 984"/>
              <a:gd name="T10" fmla="*/ 491 w 1143"/>
              <a:gd name="T11" fmla="*/ 866 h 984"/>
              <a:gd name="T12" fmla="*/ 548 w 1143"/>
              <a:gd name="T13" fmla="*/ 832 h 984"/>
              <a:gd name="T14" fmla="*/ 609 w 1143"/>
              <a:gd name="T15" fmla="*/ 876 h 984"/>
              <a:gd name="T16" fmla="*/ 647 w 1143"/>
              <a:gd name="T17" fmla="*/ 848 h 984"/>
              <a:gd name="T18" fmla="*/ 638 w 1143"/>
              <a:gd name="T19" fmla="*/ 762 h 984"/>
              <a:gd name="T20" fmla="*/ 746 w 1143"/>
              <a:gd name="T21" fmla="*/ 731 h 984"/>
              <a:gd name="T22" fmla="*/ 832 w 1143"/>
              <a:gd name="T23" fmla="*/ 705 h 984"/>
              <a:gd name="T24" fmla="*/ 864 w 1143"/>
              <a:gd name="T25" fmla="*/ 648 h 984"/>
              <a:gd name="T26" fmla="*/ 892 w 1143"/>
              <a:gd name="T27" fmla="*/ 572 h 984"/>
              <a:gd name="T28" fmla="*/ 921 w 1143"/>
              <a:gd name="T29" fmla="*/ 528 h 984"/>
              <a:gd name="T30" fmla="*/ 944 w 1143"/>
              <a:gd name="T31" fmla="*/ 414 h 984"/>
              <a:gd name="T32" fmla="*/ 1017 w 1143"/>
              <a:gd name="T33" fmla="*/ 357 h 984"/>
              <a:gd name="T34" fmla="*/ 981 w 1143"/>
              <a:gd name="T35" fmla="*/ 314 h 984"/>
              <a:gd name="T36" fmla="*/ 882 w 1143"/>
              <a:gd name="T37" fmla="*/ 289 h 984"/>
              <a:gd name="T38" fmla="*/ 768 w 1143"/>
              <a:gd name="T39" fmla="*/ 312 h 984"/>
              <a:gd name="T40" fmla="*/ 694 w 1143"/>
              <a:gd name="T41" fmla="*/ 271 h 984"/>
              <a:gd name="T42" fmla="*/ 667 w 1143"/>
              <a:gd name="T43" fmla="*/ 193 h 984"/>
              <a:gd name="T44" fmla="*/ 652 w 1143"/>
              <a:gd name="T45" fmla="*/ 131 h 984"/>
              <a:gd name="T46" fmla="*/ 575 w 1143"/>
              <a:gd name="T47" fmla="*/ 3 h 984"/>
              <a:gd name="T48" fmla="*/ 449 w 1143"/>
              <a:gd name="T49" fmla="*/ 0 h 984"/>
              <a:gd name="T50" fmla="*/ 381 w 1143"/>
              <a:gd name="T51" fmla="*/ 74 h 984"/>
              <a:gd name="T52" fmla="*/ 300 w 1143"/>
              <a:gd name="T53" fmla="*/ 45 h 984"/>
              <a:gd name="T54" fmla="*/ 212 w 1143"/>
              <a:gd name="T55" fmla="*/ 121 h 984"/>
              <a:gd name="T56" fmla="*/ 240 w 1143"/>
              <a:gd name="T57" fmla="*/ 224 h 984"/>
              <a:gd name="T58" fmla="*/ 259 w 1143"/>
              <a:gd name="T59" fmla="*/ 399 h 984"/>
              <a:gd name="T60" fmla="*/ 107 w 1143"/>
              <a:gd name="T61" fmla="*/ 403 h 984"/>
              <a:gd name="T62" fmla="*/ 24 w 1143"/>
              <a:gd name="T63" fmla="*/ 557 h 984"/>
              <a:gd name="T64" fmla="*/ 105 w 1143"/>
              <a:gd name="T65" fmla="*/ 608 h 984"/>
              <a:gd name="T66" fmla="*/ 45 w 1143"/>
              <a:gd name="T67" fmla="*/ 708 h 984"/>
              <a:gd name="T68" fmla="*/ 104 w 1143"/>
              <a:gd name="T69" fmla="*/ 737 h 9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43"/>
              <a:gd name="T106" fmla="*/ 0 h 984"/>
              <a:gd name="T107" fmla="*/ 1143 w 1143"/>
              <a:gd name="T108" fmla="*/ 984 h 98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43" h="984">
                <a:moveTo>
                  <a:pt x="130" y="836"/>
                </a:moveTo>
                <a:cubicBezTo>
                  <a:pt x="185" y="808"/>
                  <a:pt x="185" y="808"/>
                  <a:pt x="185" y="808"/>
                </a:cubicBezTo>
                <a:cubicBezTo>
                  <a:pt x="220" y="808"/>
                  <a:pt x="220" y="808"/>
                  <a:pt x="220" y="808"/>
                </a:cubicBezTo>
                <a:cubicBezTo>
                  <a:pt x="217" y="841"/>
                  <a:pt x="217" y="841"/>
                  <a:pt x="217" y="841"/>
                </a:cubicBezTo>
                <a:cubicBezTo>
                  <a:pt x="222" y="871"/>
                  <a:pt x="222" y="871"/>
                  <a:pt x="222" y="871"/>
                </a:cubicBezTo>
                <a:cubicBezTo>
                  <a:pt x="242" y="884"/>
                  <a:pt x="242" y="884"/>
                  <a:pt x="242" y="884"/>
                </a:cubicBezTo>
                <a:cubicBezTo>
                  <a:pt x="337" y="891"/>
                  <a:pt x="337" y="891"/>
                  <a:pt x="337" y="891"/>
                </a:cubicBezTo>
                <a:cubicBezTo>
                  <a:pt x="378" y="905"/>
                  <a:pt x="378" y="905"/>
                  <a:pt x="378" y="905"/>
                </a:cubicBezTo>
                <a:cubicBezTo>
                  <a:pt x="422" y="939"/>
                  <a:pt x="422" y="939"/>
                  <a:pt x="422" y="939"/>
                </a:cubicBezTo>
                <a:cubicBezTo>
                  <a:pt x="465" y="968"/>
                  <a:pt x="465" y="968"/>
                  <a:pt x="465" y="968"/>
                </a:cubicBezTo>
                <a:cubicBezTo>
                  <a:pt x="517" y="984"/>
                  <a:pt x="517" y="984"/>
                  <a:pt x="517" y="984"/>
                </a:cubicBezTo>
                <a:cubicBezTo>
                  <a:pt x="517" y="984"/>
                  <a:pt x="538" y="953"/>
                  <a:pt x="539" y="952"/>
                </a:cubicBezTo>
                <a:cubicBezTo>
                  <a:pt x="541" y="951"/>
                  <a:pt x="579" y="921"/>
                  <a:pt x="579" y="921"/>
                </a:cubicBezTo>
                <a:cubicBezTo>
                  <a:pt x="602" y="915"/>
                  <a:pt x="602" y="915"/>
                  <a:pt x="602" y="915"/>
                </a:cubicBezTo>
                <a:cubicBezTo>
                  <a:pt x="635" y="949"/>
                  <a:pt x="635" y="949"/>
                  <a:pt x="635" y="949"/>
                </a:cubicBezTo>
                <a:cubicBezTo>
                  <a:pt x="669" y="963"/>
                  <a:pt x="669" y="963"/>
                  <a:pt x="669" y="963"/>
                </a:cubicBezTo>
                <a:cubicBezTo>
                  <a:pt x="712" y="948"/>
                  <a:pt x="712" y="948"/>
                  <a:pt x="712" y="948"/>
                </a:cubicBezTo>
                <a:cubicBezTo>
                  <a:pt x="710" y="932"/>
                  <a:pt x="710" y="932"/>
                  <a:pt x="710" y="932"/>
                </a:cubicBezTo>
                <a:cubicBezTo>
                  <a:pt x="672" y="880"/>
                  <a:pt x="672" y="880"/>
                  <a:pt x="672" y="880"/>
                </a:cubicBezTo>
                <a:cubicBezTo>
                  <a:pt x="700" y="838"/>
                  <a:pt x="700" y="838"/>
                  <a:pt x="700" y="838"/>
                </a:cubicBezTo>
                <a:cubicBezTo>
                  <a:pt x="775" y="835"/>
                  <a:pt x="775" y="835"/>
                  <a:pt x="775" y="835"/>
                </a:cubicBezTo>
                <a:cubicBezTo>
                  <a:pt x="819" y="804"/>
                  <a:pt x="819" y="804"/>
                  <a:pt x="819" y="804"/>
                </a:cubicBezTo>
                <a:cubicBezTo>
                  <a:pt x="879" y="812"/>
                  <a:pt x="879" y="812"/>
                  <a:pt x="879" y="812"/>
                </a:cubicBezTo>
                <a:cubicBezTo>
                  <a:pt x="914" y="775"/>
                  <a:pt x="914" y="775"/>
                  <a:pt x="914" y="775"/>
                </a:cubicBezTo>
                <a:cubicBezTo>
                  <a:pt x="945" y="740"/>
                  <a:pt x="945" y="740"/>
                  <a:pt x="945" y="740"/>
                </a:cubicBezTo>
                <a:cubicBezTo>
                  <a:pt x="949" y="712"/>
                  <a:pt x="949" y="712"/>
                  <a:pt x="949" y="712"/>
                </a:cubicBezTo>
                <a:cubicBezTo>
                  <a:pt x="949" y="712"/>
                  <a:pt x="907" y="669"/>
                  <a:pt x="907" y="667"/>
                </a:cubicBezTo>
                <a:cubicBezTo>
                  <a:pt x="908" y="666"/>
                  <a:pt x="979" y="629"/>
                  <a:pt x="979" y="629"/>
                </a:cubicBezTo>
                <a:cubicBezTo>
                  <a:pt x="985" y="603"/>
                  <a:pt x="985" y="603"/>
                  <a:pt x="985" y="603"/>
                </a:cubicBezTo>
                <a:cubicBezTo>
                  <a:pt x="1011" y="580"/>
                  <a:pt x="1011" y="580"/>
                  <a:pt x="1011" y="580"/>
                </a:cubicBezTo>
                <a:cubicBezTo>
                  <a:pt x="1018" y="483"/>
                  <a:pt x="1018" y="483"/>
                  <a:pt x="1018" y="483"/>
                </a:cubicBezTo>
                <a:cubicBezTo>
                  <a:pt x="1037" y="455"/>
                  <a:pt x="1037" y="455"/>
                  <a:pt x="1037" y="455"/>
                </a:cubicBezTo>
                <a:cubicBezTo>
                  <a:pt x="1090" y="435"/>
                  <a:pt x="1090" y="435"/>
                  <a:pt x="1090" y="435"/>
                </a:cubicBezTo>
                <a:cubicBezTo>
                  <a:pt x="1090" y="435"/>
                  <a:pt x="1116" y="395"/>
                  <a:pt x="1117" y="393"/>
                </a:cubicBezTo>
                <a:cubicBezTo>
                  <a:pt x="1117" y="391"/>
                  <a:pt x="1143" y="365"/>
                  <a:pt x="1143" y="365"/>
                </a:cubicBezTo>
                <a:cubicBezTo>
                  <a:pt x="1143" y="365"/>
                  <a:pt x="1079" y="345"/>
                  <a:pt x="1077" y="345"/>
                </a:cubicBezTo>
                <a:cubicBezTo>
                  <a:pt x="1075" y="344"/>
                  <a:pt x="1042" y="325"/>
                  <a:pt x="1042" y="325"/>
                </a:cubicBezTo>
                <a:cubicBezTo>
                  <a:pt x="1042" y="325"/>
                  <a:pt x="969" y="318"/>
                  <a:pt x="968" y="318"/>
                </a:cubicBezTo>
                <a:cubicBezTo>
                  <a:pt x="967" y="318"/>
                  <a:pt x="908" y="318"/>
                  <a:pt x="908" y="318"/>
                </a:cubicBezTo>
                <a:cubicBezTo>
                  <a:pt x="843" y="343"/>
                  <a:pt x="843" y="343"/>
                  <a:pt x="843" y="343"/>
                </a:cubicBezTo>
                <a:cubicBezTo>
                  <a:pt x="843" y="343"/>
                  <a:pt x="803" y="341"/>
                  <a:pt x="802" y="338"/>
                </a:cubicBezTo>
                <a:cubicBezTo>
                  <a:pt x="800" y="335"/>
                  <a:pt x="762" y="298"/>
                  <a:pt x="762" y="298"/>
                </a:cubicBezTo>
                <a:cubicBezTo>
                  <a:pt x="762" y="298"/>
                  <a:pt x="759" y="241"/>
                  <a:pt x="758" y="240"/>
                </a:cubicBezTo>
                <a:cubicBezTo>
                  <a:pt x="757" y="239"/>
                  <a:pt x="732" y="216"/>
                  <a:pt x="732" y="212"/>
                </a:cubicBezTo>
                <a:cubicBezTo>
                  <a:pt x="731" y="207"/>
                  <a:pt x="733" y="176"/>
                  <a:pt x="733" y="176"/>
                </a:cubicBezTo>
                <a:cubicBezTo>
                  <a:pt x="716" y="144"/>
                  <a:pt x="716" y="144"/>
                  <a:pt x="716" y="144"/>
                </a:cubicBezTo>
                <a:cubicBezTo>
                  <a:pt x="674" y="50"/>
                  <a:pt x="674" y="50"/>
                  <a:pt x="674" y="50"/>
                </a:cubicBezTo>
                <a:cubicBezTo>
                  <a:pt x="631" y="3"/>
                  <a:pt x="631" y="3"/>
                  <a:pt x="631" y="3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493" y="0"/>
                  <a:pt x="493" y="0"/>
                  <a:pt x="493" y="0"/>
                </a:cubicBezTo>
                <a:cubicBezTo>
                  <a:pt x="493" y="0"/>
                  <a:pt x="454" y="81"/>
                  <a:pt x="452" y="82"/>
                </a:cubicBezTo>
                <a:cubicBezTo>
                  <a:pt x="449" y="82"/>
                  <a:pt x="425" y="84"/>
                  <a:pt x="418" y="81"/>
                </a:cubicBezTo>
                <a:cubicBezTo>
                  <a:pt x="412" y="78"/>
                  <a:pt x="382" y="46"/>
                  <a:pt x="378" y="45"/>
                </a:cubicBezTo>
                <a:cubicBezTo>
                  <a:pt x="374" y="45"/>
                  <a:pt x="329" y="50"/>
                  <a:pt x="329" y="50"/>
                </a:cubicBezTo>
                <a:cubicBezTo>
                  <a:pt x="261" y="88"/>
                  <a:pt x="261" y="88"/>
                  <a:pt x="261" y="88"/>
                </a:cubicBezTo>
                <a:cubicBezTo>
                  <a:pt x="261" y="88"/>
                  <a:pt x="232" y="133"/>
                  <a:pt x="233" y="133"/>
                </a:cubicBezTo>
                <a:cubicBezTo>
                  <a:pt x="234" y="134"/>
                  <a:pt x="274" y="174"/>
                  <a:pt x="275" y="176"/>
                </a:cubicBezTo>
                <a:cubicBezTo>
                  <a:pt x="275" y="177"/>
                  <a:pt x="263" y="246"/>
                  <a:pt x="263" y="246"/>
                </a:cubicBezTo>
                <a:cubicBezTo>
                  <a:pt x="286" y="288"/>
                  <a:pt x="286" y="288"/>
                  <a:pt x="286" y="288"/>
                </a:cubicBezTo>
                <a:cubicBezTo>
                  <a:pt x="284" y="439"/>
                  <a:pt x="284" y="439"/>
                  <a:pt x="284" y="439"/>
                </a:cubicBezTo>
                <a:cubicBezTo>
                  <a:pt x="225" y="435"/>
                  <a:pt x="225" y="435"/>
                  <a:pt x="225" y="435"/>
                </a:cubicBezTo>
                <a:cubicBezTo>
                  <a:pt x="118" y="443"/>
                  <a:pt x="118" y="443"/>
                  <a:pt x="118" y="443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29"/>
                  <a:pt x="23" y="611"/>
                  <a:pt x="26" y="612"/>
                </a:cubicBezTo>
                <a:cubicBezTo>
                  <a:pt x="29" y="613"/>
                  <a:pt x="74" y="614"/>
                  <a:pt x="75" y="616"/>
                </a:cubicBezTo>
                <a:cubicBezTo>
                  <a:pt x="76" y="619"/>
                  <a:pt x="115" y="668"/>
                  <a:pt x="115" y="668"/>
                </a:cubicBezTo>
                <a:cubicBezTo>
                  <a:pt x="103" y="746"/>
                  <a:pt x="103" y="746"/>
                  <a:pt x="103" y="746"/>
                </a:cubicBezTo>
                <a:cubicBezTo>
                  <a:pt x="49" y="778"/>
                  <a:pt x="49" y="778"/>
                  <a:pt x="49" y="778"/>
                </a:cubicBezTo>
                <a:cubicBezTo>
                  <a:pt x="65" y="809"/>
                  <a:pt x="65" y="809"/>
                  <a:pt x="65" y="809"/>
                </a:cubicBezTo>
                <a:cubicBezTo>
                  <a:pt x="65" y="809"/>
                  <a:pt x="113" y="809"/>
                  <a:pt x="114" y="810"/>
                </a:cubicBezTo>
                <a:cubicBezTo>
                  <a:pt x="115" y="812"/>
                  <a:pt x="130" y="836"/>
                  <a:pt x="130" y="836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CCCE7734-66B0-4CBB-8784-BF1C1A08117E}"/>
              </a:ext>
            </a:extLst>
          </p:cNvPr>
          <p:cNvSpPr>
            <a:spLocks/>
          </p:cNvSpPr>
          <p:nvPr/>
        </p:nvSpPr>
        <p:spPr bwMode="auto">
          <a:xfrm>
            <a:off x="3261312" y="1083441"/>
            <a:ext cx="947645" cy="1096232"/>
          </a:xfrm>
          <a:custGeom>
            <a:avLst/>
            <a:gdLst>
              <a:gd name="T0" fmla="*/ 0 w 681"/>
              <a:gd name="T1" fmla="*/ 524 h 786"/>
              <a:gd name="T2" fmla="*/ 120 w 681"/>
              <a:gd name="T3" fmla="*/ 639 h 786"/>
              <a:gd name="T4" fmla="*/ 157 w 681"/>
              <a:gd name="T5" fmla="*/ 635 h 786"/>
              <a:gd name="T6" fmla="*/ 163 w 681"/>
              <a:gd name="T7" fmla="*/ 583 h 786"/>
              <a:gd name="T8" fmla="*/ 230 w 681"/>
              <a:gd name="T9" fmla="*/ 549 h 786"/>
              <a:gd name="T10" fmla="*/ 279 w 681"/>
              <a:gd name="T11" fmla="*/ 593 h 786"/>
              <a:gd name="T12" fmla="*/ 293 w 681"/>
              <a:gd name="T13" fmla="*/ 670 h 786"/>
              <a:gd name="T14" fmla="*/ 388 w 681"/>
              <a:gd name="T15" fmla="*/ 705 h 786"/>
              <a:gd name="T16" fmla="*/ 454 w 681"/>
              <a:gd name="T17" fmla="*/ 674 h 786"/>
              <a:gd name="T18" fmla="*/ 469 w 681"/>
              <a:gd name="T19" fmla="*/ 635 h 786"/>
              <a:gd name="T20" fmla="*/ 408 w 681"/>
              <a:gd name="T21" fmla="*/ 596 h 786"/>
              <a:gd name="T22" fmla="*/ 335 w 681"/>
              <a:gd name="T23" fmla="*/ 527 h 786"/>
              <a:gd name="T24" fmla="*/ 415 w 681"/>
              <a:gd name="T25" fmla="*/ 546 h 786"/>
              <a:gd name="T26" fmla="*/ 442 w 681"/>
              <a:gd name="T27" fmla="*/ 496 h 786"/>
              <a:gd name="T28" fmla="*/ 490 w 681"/>
              <a:gd name="T29" fmla="*/ 457 h 786"/>
              <a:gd name="T30" fmla="*/ 509 w 681"/>
              <a:gd name="T31" fmla="*/ 404 h 786"/>
              <a:gd name="T32" fmla="*/ 486 w 681"/>
              <a:gd name="T33" fmla="*/ 295 h 786"/>
              <a:gd name="T34" fmla="*/ 500 w 681"/>
              <a:gd name="T35" fmla="*/ 247 h 786"/>
              <a:gd name="T36" fmla="*/ 479 w 681"/>
              <a:gd name="T37" fmla="*/ 197 h 786"/>
              <a:gd name="T38" fmla="*/ 546 w 681"/>
              <a:gd name="T39" fmla="*/ 193 h 786"/>
              <a:gd name="T40" fmla="*/ 606 w 681"/>
              <a:gd name="T41" fmla="*/ 173 h 786"/>
              <a:gd name="T42" fmla="*/ 579 w 681"/>
              <a:gd name="T43" fmla="*/ 69 h 786"/>
              <a:gd name="T44" fmla="*/ 491 w 681"/>
              <a:gd name="T45" fmla="*/ 88 h 786"/>
              <a:gd name="T46" fmla="*/ 404 w 681"/>
              <a:gd name="T47" fmla="*/ 56 h 786"/>
              <a:gd name="T48" fmla="*/ 397 w 681"/>
              <a:gd name="T49" fmla="*/ 26 h 786"/>
              <a:gd name="T50" fmla="*/ 310 w 681"/>
              <a:gd name="T51" fmla="*/ 14 h 786"/>
              <a:gd name="T52" fmla="*/ 274 w 681"/>
              <a:gd name="T53" fmla="*/ 0 h 786"/>
              <a:gd name="T54" fmla="*/ 148 w 681"/>
              <a:gd name="T55" fmla="*/ 42 h 786"/>
              <a:gd name="T56" fmla="*/ 237 w 681"/>
              <a:gd name="T57" fmla="*/ 99 h 786"/>
              <a:gd name="T58" fmla="*/ 160 w 681"/>
              <a:gd name="T59" fmla="*/ 169 h 786"/>
              <a:gd name="T60" fmla="*/ 129 w 681"/>
              <a:gd name="T61" fmla="*/ 198 h 786"/>
              <a:gd name="T62" fmla="*/ 101 w 681"/>
              <a:gd name="T63" fmla="*/ 301 h 786"/>
              <a:gd name="T64" fmla="*/ 36 w 681"/>
              <a:gd name="T65" fmla="*/ 363 h 786"/>
              <a:gd name="T66" fmla="*/ 58 w 681"/>
              <a:gd name="T67" fmla="*/ 431 h 786"/>
              <a:gd name="T68" fmla="*/ 9 w 681"/>
              <a:gd name="T69" fmla="*/ 494 h 7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1"/>
              <a:gd name="T106" fmla="*/ 0 h 786"/>
              <a:gd name="T107" fmla="*/ 681 w 681"/>
              <a:gd name="T108" fmla="*/ 786 h 7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1" h="786">
                <a:moveTo>
                  <a:pt x="10" y="542"/>
                </a:moveTo>
                <a:cubicBezTo>
                  <a:pt x="0" y="575"/>
                  <a:pt x="0" y="575"/>
                  <a:pt x="0" y="575"/>
                </a:cubicBezTo>
                <a:cubicBezTo>
                  <a:pt x="0" y="575"/>
                  <a:pt x="94" y="665"/>
                  <a:pt x="94" y="667"/>
                </a:cubicBezTo>
                <a:cubicBezTo>
                  <a:pt x="94" y="668"/>
                  <a:pt x="132" y="702"/>
                  <a:pt x="132" y="702"/>
                </a:cubicBezTo>
                <a:cubicBezTo>
                  <a:pt x="147" y="710"/>
                  <a:pt x="147" y="710"/>
                  <a:pt x="147" y="710"/>
                </a:cubicBezTo>
                <a:cubicBezTo>
                  <a:pt x="147" y="710"/>
                  <a:pt x="171" y="698"/>
                  <a:pt x="172" y="697"/>
                </a:cubicBezTo>
                <a:cubicBezTo>
                  <a:pt x="172" y="696"/>
                  <a:pt x="181" y="662"/>
                  <a:pt x="181" y="662"/>
                </a:cubicBezTo>
                <a:cubicBezTo>
                  <a:pt x="181" y="662"/>
                  <a:pt x="177" y="644"/>
                  <a:pt x="179" y="640"/>
                </a:cubicBezTo>
                <a:cubicBezTo>
                  <a:pt x="180" y="637"/>
                  <a:pt x="222" y="603"/>
                  <a:pt x="222" y="603"/>
                </a:cubicBezTo>
                <a:cubicBezTo>
                  <a:pt x="253" y="603"/>
                  <a:pt x="253" y="603"/>
                  <a:pt x="253" y="603"/>
                </a:cubicBezTo>
                <a:cubicBezTo>
                  <a:pt x="282" y="618"/>
                  <a:pt x="282" y="618"/>
                  <a:pt x="282" y="618"/>
                </a:cubicBezTo>
                <a:cubicBezTo>
                  <a:pt x="306" y="651"/>
                  <a:pt x="306" y="651"/>
                  <a:pt x="306" y="651"/>
                </a:cubicBezTo>
                <a:cubicBezTo>
                  <a:pt x="315" y="693"/>
                  <a:pt x="315" y="693"/>
                  <a:pt x="315" y="693"/>
                </a:cubicBezTo>
                <a:cubicBezTo>
                  <a:pt x="322" y="735"/>
                  <a:pt x="322" y="735"/>
                  <a:pt x="322" y="735"/>
                </a:cubicBezTo>
                <a:cubicBezTo>
                  <a:pt x="350" y="786"/>
                  <a:pt x="350" y="786"/>
                  <a:pt x="350" y="786"/>
                </a:cubicBezTo>
                <a:cubicBezTo>
                  <a:pt x="426" y="774"/>
                  <a:pt x="426" y="774"/>
                  <a:pt x="426" y="774"/>
                </a:cubicBezTo>
                <a:cubicBezTo>
                  <a:pt x="426" y="774"/>
                  <a:pt x="482" y="777"/>
                  <a:pt x="482" y="775"/>
                </a:cubicBezTo>
                <a:cubicBezTo>
                  <a:pt x="483" y="773"/>
                  <a:pt x="499" y="740"/>
                  <a:pt x="499" y="740"/>
                </a:cubicBezTo>
                <a:cubicBezTo>
                  <a:pt x="533" y="712"/>
                  <a:pt x="533" y="712"/>
                  <a:pt x="533" y="712"/>
                </a:cubicBezTo>
                <a:cubicBezTo>
                  <a:pt x="515" y="697"/>
                  <a:pt x="515" y="697"/>
                  <a:pt x="515" y="697"/>
                </a:cubicBezTo>
                <a:cubicBezTo>
                  <a:pt x="503" y="656"/>
                  <a:pt x="503" y="656"/>
                  <a:pt x="503" y="656"/>
                </a:cubicBezTo>
                <a:cubicBezTo>
                  <a:pt x="448" y="654"/>
                  <a:pt x="448" y="654"/>
                  <a:pt x="448" y="654"/>
                </a:cubicBezTo>
                <a:cubicBezTo>
                  <a:pt x="448" y="654"/>
                  <a:pt x="373" y="609"/>
                  <a:pt x="373" y="606"/>
                </a:cubicBezTo>
                <a:cubicBezTo>
                  <a:pt x="372" y="603"/>
                  <a:pt x="368" y="579"/>
                  <a:pt x="368" y="579"/>
                </a:cubicBezTo>
                <a:cubicBezTo>
                  <a:pt x="425" y="580"/>
                  <a:pt x="425" y="580"/>
                  <a:pt x="425" y="580"/>
                </a:cubicBezTo>
                <a:cubicBezTo>
                  <a:pt x="425" y="580"/>
                  <a:pt x="453" y="597"/>
                  <a:pt x="456" y="599"/>
                </a:cubicBezTo>
                <a:cubicBezTo>
                  <a:pt x="460" y="601"/>
                  <a:pt x="474" y="600"/>
                  <a:pt x="474" y="600"/>
                </a:cubicBezTo>
                <a:cubicBezTo>
                  <a:pt x="486" y="544"/>
                  <a:pt x="486" y="544"/>
                  <a:pt x="486" y="544"/>
                </a:cubicBezTo>
                <a:cubicBezTo>
                  <a:pt x="503" y="523"/>
                  <a:pt x="503" y="523"/>
                  <a:pt x="503" y="523"/>
                </a:cubicBezTo>
                <a:cubicBezTo>
                  <a:pt x="538" y="502"/>
                  <a:pt x="538" y="502"/>
                  <a:pt x="538" y="502"/>
                </a:cubicBezTo>
                <a:cubicBezTo>
                  <a:pt x="556" y="485"/>
                  <a:pt x="556" y="485"/>
                  <a:pt x="556" y="485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35" y="381"/>
                  <a:pt x="535" y="381"/>
                  <a:pt x="535" y="381"/>
                </a:cubicBezTo>
                <a:cubicBezTo>
                  <a:pt x="534" y="324"/>
                  <a:pt x="534" y="324"/>
                  <a:pt x="534" y="324"/>
                </a:cubicBezTo>
                <a:cubicBezTo>
                  <a:pt x="550" y="294"/>
                  <a:pt x="550" y="294"/>
                  <a:pt x="550" y="294"/>
                </a:cubicBezTo>
                <a:cubicBezTo>
                  <a:pt x="549" y="271"/>
                  <a:pt x="549" y="271"/>
                  <a:pt x="549" y="271"/>
                </a:cubicBezTo>
                <a:cubicBezTo>
                  <a:pt x="549" y="271"/>
                  <a:pt x="526" y="244"/>
                  <a:pt x="525" y="242"/>
                </a:cubicBezTo>
                <a:cubicBezTo>
                  <a:pt x="525" y="240"/>
                  <a:pt x="526" y="216"/>
                  <a:pt x="526" y="216"/>
                </a:cubicBezTo>
                <a:cubicBezTo>
                  <a:pt x="566" y="209"/>
                  <a:pt x="566" y="209"/>
                  <a:pt x="566" y="209"/>
                </a:cubicBezTo>
                <a:cubicBezTo>
                  <a:pt x="600" y="212"/>
                  <a:pt x="600" y="212"/>
                  <a:pt x="600" y="212"/>
                </a:cubicBezTo>
                <a:cubicBezTo>
                  <a:pt x="617" y="220"/>
                  <a:pt x="617" y="220"/>
                  <a:pt x="617" y="220"/>
                </a:cubicBezTo>
                <a:cubicBezTo>
                  <a:pt x="666" y="190"/>
                  <a:pt x="666" y="190"/>
                  <a:pt x="666" y="190"/>
                </a:cubicBezTo>
                <a:cubicBezTo>
                  <a:pt x="681" y="111"/>
                  <a:pt x="681" y="111"/>
                  <a:pt x="681" y="111"/>
                </a:cubicBezTo>
                <a:cubicBezTo>
                  <a:pt x="636" y="76"/>
                  <a:pt x="636" y="76"/>
                  <a:pt x="636" y="76"/>
                </a:cubicBezTo>
                <a:cubicBezTo>
                  <a:pt x="584" y="76"/>
                  <a:pt x="584" y="76"/>
                  <a:pt x="584" y="76"/>
                </a:cubicBezTo>
                <a:cubicBezTo>
                  <a:pt x="539" y="97"/>
                  <a:pt x="539" y="97"/>
                  <a:pt x="539" y="97"/>
                </a:cubicBezTo>
                <a:cubicBezTo>
                  <a:pt x="463" y="90"/>
                  <a:pt x="463" y="90"/>
                  <a:pt x="463" y="90"/>
                </a:cubicBezTo>
                <a:cubicBezTo>
                  <a:pt x="463" y="90"/>
                  <a:pt x="444" y="64"/>
                  <a:pt x="444" y="61"/>
                </a:cubicBezTo>
                <a:cubicBezTo>
                  <a:pt x="444" y="58"/>
                  <a:pt x="456" y="38"/>
                  <a:pt x="456" y="38"/>
                </a:cubicBezTo>
                <a:cubicBezTo>
                  <a:pt x="456" y="38"/>
                  <a:pt x="438" y="29"/>
                  <a:pt x="436" y="29"/>
                </a:cubicBezTo>
                <a:cubicBezTo>
                  <a:pt x="434" y="29"/>
                  <a:pt x="393" y="38"/>
                  <a:pt x="393" y="38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19" y="13"/>
                  <a:pt x="317" y="12"/>
                </a:cubicBezTo>
                <a:cubicBezTo>
                  <a:pt x="316" y="11"/>
                  <a:pt x="301" y="0"/>
                  <a:pt x="301" y="0"/>
                </a:cubicBezTo>
                <a:cubicBezTo>
                  <a:pt x="261" y="37"/>
                  <a:pt x="261" y="37"/>
                  <a:pt x="261" y="37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276" y="91"/>
                  <a:pt x="276" y="91"/>
                  <a:pt x="276" y="91"/>
                </a:cubicBezTo>
                <a:cubicBezTo>
                  <a:pt x="260" y="109"/>
                  <a:pt x="260" y="109"/>
                  <a:pt x="260" y="109"/>
                </a:cubicBezTo>
                <a:cubicBezTo>
                  <a:pt x="213" y="169"/>
                  <a:pt x="213" y="169"/>
                  <a:pt x="213" y="169"/>
                </a:cubicBezTo>
                <a:cubicBezTo>
                  <a:pt x="176" y="185"/>
                  <a:pt x="176" y="185"/>
                  <a:pt x="176" y="185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42" y="217"/>
                  <a:pt x="142" y="217"/>
                  <a:pt x="142" y="217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11" y="330"/>
                  <a:pt x="111" y="330"/>
                  <a:pt x="111" y="330"/>
                </a:cubicBezTo>
                <a:cubicBezTo>
                  <a:pt x="101" y="364"/>
                  <a:pt x="101" y="364"/>
                  <a:pt x="101" y="364"/>
                </a:cubicBezTo>
                <a:cubicBezTo>
                  <a:pt x="39" y="399"/>
                  <a:pt x="39" y="399"/>
                  <a:pt x="39" y="399"/>
                </a:cubicBezTo>
                <a:cubicBezTo>
                  <a:pt x="72" y="441"/>
                  <a:pt x="72" y="441"/>
                  <a:pt x="72" y="441"/>
                </a:cubicBezTo>
                <a:cubicBezTo>
                  <a:pt x="64" y="473"/>
                  <a:pt x="64" y="473"/>
                  <a:pt x="64" y="473"/>
                </a:cubicBezTo>
                <a:cubicBezTo>
                  <a:pt x="20" y="524"/>
                  <a:pt x="20" y="524"/>
                  <a:pt x="20" y="524"/>
                </a:cubicBezTo>
                <a:lnTo>
                  <a:pt x="10" y="542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70AD47"/>
              </a:solidFill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CB202DB0-D745-4605-A23F-AB977EBC08DF}"/>
              </a:ext>
            </a:extLst>
          </p:cNvPr>
          <p:cNvSpPr>
            <a:spLocks/>
          </p:cNvSpPr>
          <p:nvPr/>
        </p:nvSpPr>
        <p:spPr bwMode="auto">
          <a:xfrm>
            <a:off x="3745143" y="659499"/>
            <a:ext cx="1069923" cy="1586168"/>
          </a:xfrm>
          <a:custGeom>
            <a:avLst/>
            <a:gdLst>
              <a:gd name="T0" fmla="*/ 37 w 769"/>
              <a:gd name="T1" fmla="*/ 296 h 1138"/>
              <a:gd name="T2" fmla="*/ 108 w 769"/>
              <a:gd name="T3" fmla="*/ 296 h 1138"/>
              <a:gd name="T4" fmla="*/ 97 w 769"/>
              <a:gd name="T5" fmla="*/ 325 h 1138"/>
              <a:gd name="T6" fmla="*/ 168 w 769"/>
              <a:gd name="T7" fmla="*/ 351 h 1138"/>
              <a:gd name="T8" fmla="*/ 259 w 769"/>
              <a:gd name="T9" fmla="*/ 332 h 1138"/>
              <a:gd name="T10" fmla="*/ 298 w 769"/>
              <a:gd name="T11" fmla="*/ 450 h 1138"/>
              <a:gd name="T12" fmla="*/ 222 w 769"/>
              <a:gd name="T13" fmla="*/ 472 h 1138"/>
              <a:gd name="T14" fmla="*/ 171 w 769"/>
              <a:gd name="T15" fmla="*/ 477 h 1138"/>
              <a:gd name="T16" fmla="*/ 195 w 769"/>
              <a:gd name="T17" fmla="*/ 520 h 1138"/>
              <a:gd name="T18" fmla="*/ 177 w 769"/>
              <a:gd name="T19" fmla="*/ 565 h 1138"/>
              <a:gd name="T20" fmla="*/ 199 w 769"/>
              <a:gd name="T21" fmla="*/ 680 h 1138"/>
              <a:gd name="T22" fmla="*/ 151 w 769"/>
              <a:gd name="T23" fmla="*/ 754 h 1138"/>
              <a:gd name="T24" fmla="*/ 131 w 769"/>
              <a:gd name="T25" fmla="*/ 802 h 1138"/>
              <a:gd name="T26" fmla="*/ 107 w 769"/>
              <a:gd name="T27" fmla="*/ 828 h 1138"/>
              <a:gd name="T28" fmla="*/ 49 w 769"/>
              <a:gd name="T29" fmla="*/ 807 h 1138"/>
              <a:gd name="T30" fmla="*/ 37 w 769"/>
              <a:gd name="T31" fmla="*/ 823 h 1138"/>
              <a:gd name="T32" fmla="*/ 95 w 769"/>
              <a:gd name="T33" fmla="*/ 858 h 1138"/>
              <a:gd name="T34" fmla="*/ 157 w 769"/>
              <a:gd name="T35" fmla="*/ 889 h 1138"/>
              <a:gd name="T36" fmla="*/ 174 w 769"/>
              <a:gd name="T37" fmla="*/ 920 h 1138"/>
              <a:gd name="T38" fmla="*/ 281 w 769"/>
              <a:gd name="T39" fmla="*/ 917 h 1138"/>
              <a:gd name="T40" fmla="*/ 360 w 769"/>
              <a:gd name="T41" fmla="*/ 898 h 1138"/>
              <a:gd name="T42" fmla="*/ 408 w 769"/>
              <a:gd name="T43" fmla="*/ 916 h 1138"/>
              <a:gd name="T44" fmla="*/ 420 w 769"/>
              <a:gd name="T45" fmla="*/ 982 h 1138"/>
              <a:gd name="T46" fmla="*/ 456 w 769"/>
              <a:gd name="T47" fmla="*/ 1036 h 1138"/>
              <a:gd name="T48" fmla="*/ 561 w 769"/>
              <a:gd name="T49" fmla="*/ 981 h 1138"/>
              <a:gd name="T50" fmla="*/ 586 w 769"/>
              <a:gd name="T51" fmla="*/ 889 h 1138"/>
              <a:gd name="T52" fmla="*/ 599 w 769"/>
              <a:gd name="T53" fmla="*/ 832 h 1138"/>
              <a:gd name="T54" fmla="*/ 586 w 769"/>
              <a:gd name="T55" fmla="*/ 630 h 1138"/>
              <a:gd name="T56" fmla="*/ 622 w 769"/>
              <a:gd name="T57" fmla="*/ 531 h 1138"/>
              <a:gd name="T58" fmla="*/ 700 w 769"/>
              <a:gd name="T59" fmla="*/ 512 h 1138"/>
              <a:gd name="T60" fmla="*/ 667 w 769"/>
              <a:gd name="T61" fmla="*/ 460 h 1138"/>
              <a:gd name="T62" fmla="*/ 632 w 769"/>
              <a:gd name="T63" fmla="*/ 392 h 1138"/>
              <a:gd name="T64" fmla="*/ 571 w 769"/>
              <a:gd name="T65" fmla="*/ 361 h 1138"/>
              <a:gd name="T66" fmla="*/ 447 w 769"/>
              <a:gd name="T67" fmla="*/ 275 h 1138"/>
              <a:gd name="T68" fmla="*/ 443 w 769"/>
              <a:gd name="T69" fmla="*/ 194 h 1138"/>
              <a:gd name="T70" fmla="*/ 417 w 769"/>
              <a:gd name="T71" fmla="*/ 130 h 1138"/>
              <a:gd name="T72" fmla="*/ 428 w 769"/>
              <a:gd name="T73" fmla="*/ 95 h 1138"/>
              <a:gd name="T74" fmla="*/ 338 w 769"/>
              <a:gd name="T75" fmla="*/ 36 h 1138"/>
              <a:gd name="T76" fmla="*/ 249 w 769"/>
              <a:gd name="T77" fmla="*/ 22 h 1138"/>
              <a:gd name="T78" fmla="*/ 167 w 769"/>
              <a:gd name="T79" fmla="*/ 48 h 1138"/>
              <a:gd name="T80" fmla="*/ 73 w 769"/>
              <a:gd name="T81" fmla="*/ 82 h 1138"/>
              <a:gd name="T82" fmla="*/ 7 w 769"/>
              <a:gd name="T83" fmla="*/ 132 h 1138"/>
              <a:gd name="T84" fmla="*/ 0 w 769"/>
              <a:gd name="T85" fmla="*/ 275 h 11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69"/>
              <a:gd name="T130" fmla="*/ 0 h 1138"/>
              <a:gd name="T131" fmla="*/ 769 w 769"/>
              <a:gd name="T132" fmla="*/ 1138 h 11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69" h="1138">
                <a:moveTo>
                  <a:pt x="0" y="302"/>
                </a:moveTo>
                <a:cubicBezTo>
                  <a:pt x="41" y="325"/>
                  <a:pt x="41" y="325"/>
                  <a:pt x="41" y="325"/>
                </a:cubicBezTo>
                <a:cubicBezTo>
                  <a:pt x="93" y="318"/>
                  <a:pt x="93" y="318"/>
                  <a:pt x="93" y="318"/>
                </a:cubicBezTo>
                <a:cubicBezTo>
                  <a:pt x="119" y="325"/>
                  <a:pt x="119" y="325"/>
                  <a:pt x="119" y="325"/>
                </a:cubicBezTo>
                <a:cubicBezTo>
                  <a:pt x="119" y="338"/>
                  <a:pt x="119" y="338"/>
                  <a:pt x="119" y="338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116" y="377"/>
                  <a:pt x="183" y="387"/>
                  <a:pt x="185" y="386"/>
                </a:cubicBezTo>
                <a:cubicBezTo>
                  <a:pt x="187" y="385"/>
                  <a:pt x="231" y="362"/>
                  <a:pt x="231" y="362"/>
                </a:cubicBezTo>
                <a:cubicBezTo>
                  <a:pt x="285" y="365"/>
                  <a:pt x="285" y="365"/>
                  <a:pt x="285" y="365"/>
                </a:cubicBezTo>
                <a:cubicBezTo>
                  <a:pt x="345" y="406"/>
                  <a:pt x="345" y="406"/>
                  <a:pt x="345" y="406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273" y="531"/>
                  <a:pt x="273" y="531"/>
                  <a:pt x="273" y="531"/>
                </a:cubicBezTo>
                <a:cubicBezTo>
                  <a:pt x="244" y="519"/>
                  <a:pt x="244" y="519"/>
                  <a:pt x="244" y="519"/>
                </a:cubicBezTo>
                <a:cubicBezTo>
                  <a:pt x="212" y="519"/>
                  <a:pt x="212" y="519"/>
                  <a:pt x="212" y="519"/>
                </a:cubicBezTo>
                <a:cubicBezTo>
                  <a:pt x="188" y="524"/>
                  <a:pt x="188" y="524"/>
                  <a:pt x="188" y="524"/>
                </a:cubicBezTo>
                <a:cubicBezTo>
                  <a:pt x="188" y="541"/>
                  <a:pt x="188" y="541"/>
                  <a:pt x="188" y="541"/>
                </a:cubicBezTo>
                <a:cubicBezTo>
                  <a:pt x="214" y="571"/>
                  <a:pt x="214" y="571"/>
                  <a:pt x="214" y="571"/>
                </a:cubicBezTo>
                <a:cubicBezTo>
                  <a:pt x="211" y="596"/>
                  <a:pt x="211" y="596"/>
                  <a:pt x="211" y="596"/>
                </a:cubicBezTo>
                <a:cubicBezTo>
                  <a:pt x="194" y="621"/>
                  <a:pt x="194" y="621"/>
                  <a:pt x="194" y="621"/>
                </a:cubicBezTo>
                <a:cubicBezTo>
                  <a:pt x="196" y="678"/>
                  <a:pt x="196" y="678"/>
                  <a:pt x="196" y="678"/>
                </a:cubicBezTo>
                <a:cubicBezTo>
                  <a:pt x="219" y="747"/>
                  <a:pt x="219" y="747"/>
                  <a:pt x="219" y="747"/>
                </a:cubicBezTo>
                <a:cubicBezTo>
                  <a:pt x="216" y="790"/>
                  <a:pt x="216" y="790"/>
                  <a:pt x="216" y="790"/>
                </a:cubicBezTo>
                <a:cubicBezTo>
                  <a:pt x="216" y="790"/>
                  <a:pt x="168" y="828"/>
                  <a:pt x="166" y="828"/>
                </a:cubicBezTo>
                <a:cubicBezTo>
                  <a:pt x="164" y="828"/>
                  <a:pt x="147" y="843"/>
                  <a:pt x="147" y="843"/>
                </a:cubicBezTo>
                <a:cubicBezTo>
                  <a:pt x="144" y="881"/>
                  <a:pt x="144" y="881"/>
                  <a:pt x="144" y="881"/>
                </a:cubicBezTo>
                <a:cubicBezTo>
                  <a:pt x="135" y="906"/>
                  <a:pt x="135" y="906"/>
                  <a:pt x="135" y="906"/>
                </a:cubicBezTo>
                <a:cubicBezTo>
                  <a:pt x="117" y="910"/>
                  <a:pt x="117" y="910"/>
                  <a:pt x="117" y="910"/>
                </a:cubicBezTo>
                <a:cubicBezTo>
                  <a:pt x="78" y="893"/>
                  <a:pt x="78" y="893"/>
                  <a:pt x="78" y="893"/>
                </a:cubicBezTo>
                <a:cubicBezTo>
                  <a:pt x="54" y="886"/>
                  <a:pt x="54" y="886"/>
                  <a:pt x="54" y="886"/>
                </a:cubicBezTo>
                <a:cubicBezTo>
                  <a:pt x="34" y="892"/>
                  <a:pt x="34" y="892"/>
                  <a:pt x="34" y="892"/>
                </a:cubicBezTo>
                <a:cubicBezTo>
                  <a:pt x="34" y="892"/>
                  <a:pt x="39" y="903"/>
                  <a:pt x="41" y="904"/>
                </a:cubicBezTo>
                <a:cubicBezTo>
                  <a:pt x="43" y="906"/>
                  <a:pt x="91" y="932"/>
                  <a:pt x="91" y="932"/>
                </a:cubicBezTo>
                <a:cubicBezTo>
                  <a:pt x="104" y="943"/>
                  <a:pt x="104" y="943"/>
                  <a:pt x="104" y="943"/>
                </a:cubicBezTo>
                <a:cubicBezTo>
                  <a:pt x="160" y="946"/>
                  <a:pt x="160" y="946"/>
                  <a:pt x="160" y="946"/>
                </a:cubicBezTo>
                <a:cubicBezTo>
                  <a:pt x="172" y="977"/>
                  <a:pt x="172" y="977"/>
                  <a:pt x="172" y="977"/>
                </a:cubicBezTo>
                <a:cubicBezTo>
                  <a:pt x="177" y="994"/>
                  <a:pt x="177" y="994"/>
                  <a:pt x="177" y="994"/>
                </a:cubicBezTo>
                <a:cubicBezTo>
                  <a:pt x="191" y="1011"/>
                  <a:pt x="191" y="1011"/>
                  <a:pt x="191" y="1011"/>
                </a:cubicBezTo>
                <a:cubicBezTo>
                  <a:pt x="191" y="1011"/>
                  <a:pt x="249" y="1013"/>
                  <a:pt x="251" y="1011"/>
                </a:cubicBezTo>
                <a:cubicBezTo>
                  <a:pt x="253" y="1009"/>
                  <a:pt x="306" y="1007"/>
                  <a:pt x="309" y="1007"/>
                </a:cubicBezTo>
                <a:cubicBezTo>
                  <a:pt x="311" y="1007"/>
                  <a:pt x="342" y="1006"/>
                  <a:pt x="345" y="1004"/>
                </a:cubicBezTo>
                <a:cubicBezTo>
                  <a:pt x="349" y="1002"/>
                  <a:pt x="393" y="986"/>
                  <a:pt x="395" y="986"/>
                </a:cubicBezTo>
                <a:cubicBezTo>
                  <a:pt x="397" y="986"/>
                  <a:pt x="425" y="994"/>
                  <a:pt x="428" y="994"/>
                </a:cubicBezTo>
                <a:cubicBezTo>
                  <a:pt x="431" y="995"/>
                  <a:pt x="448" y="1006"/>
                  <a:pt x="448" y="1006"/>
                </a:cubicBezTo>
                <a:cubicBezTo>
                  <a:pt x="448" y="1006"/>
                  <a:pt x="438" y="1038"/>
                  <a:pt x="439" y="1040"/>
                </a:cubicBezTo>
                <a:cubicBezTo>
                  <a:pt x="440" y="1043"/>
                  <a:pt x="461" y="1079"/>
                  <a:pt x="461" y="1079"/>
                </a:cubicBezTo>
                <a:cubicBezTo>
                  <a:pt x="455" y="1115"/>
                  <a:pt x="455" y="1115"/>
                  <a:pt x="455" y="1115"/>
                </a:cubicBezTo>
                <a:cubicBezTo>
                  <a:pt x="501" y="1138"/>
                  <a:pt x="501" y="1138"/>
                  <a:pt x="501" y="1138"/>
                </a:cubicBezTo>
                <a:cubicBezTo>
                  <a:pt x="501" y="1138"/>
                  <a:pt x="610" y="1098"/>
                  <a:pt x="610" y="1095"/>
                </a:cubicBezTo>
                <a:cubicBezTo>
                  <a:pt x="610" y="1092"/>
                  <a:pt x="616" y="1078"/>
                  <a:pt x="616" y="1078"/>
                </a:cubicBezTo>
                <a:cubicBezTo>
                  <a:pt x="664" y="1030"/>
                  <a:pt x="664" y="1030"/>
                  <a:pt x="664" y="1030"/>
                </a:cubicBezTo>
                <a:cubicBezTo>
                  <a:pt x="664" y="1030"/>
                  <a:pt x="644" y="980"/>
                  <a:pt x="644" y="976"/>
                </a:cubicBezTo>
                <a:cubicBezTo>
                  <a:pt x="645" y="973"/>
                  <a:pt x="644" y="923"/>
                  <a:pt x="644" y="923"/>
                </a:cubicBezTo>
                <a:cubicBezTo>
                  <a:pt x="658" y="914"/>
                  <a:pt x="658" y="914"/>
                  <a:pt x="658" y="914"/>
                </a:cubicBezTo>
                <a:cubicBezTo>
                  <a:pt x="644" y="843"/>
                  <a:pt x="644" y="843"/>
                  <a:pt x="644" y="843"/>
                </a:cubicBezTo>
                <a:cubicBezTo>
                  <a:pt x="644" y="692"/>
                  <a:pt x="644" y="692"/>
                  <a:pt x="644" y="692"/>
                </a:cubicBezTo>
                <a:cubicBezTo>
                  <a:pt x="644" y="692"/>
                  <a:pt x="655" y="619"/>
                  <a:pt x="655" y="617"/>
                </a:cubicBezTo>
                <a:cubicBezTo>
                  <a:pt x="655" y="615"/>
                  <a:pt x="683" y="583"/>
                  <a:pt x="683" y="583"/>
                </a:cubicBezTo>
                <a:cubicBezTo>
                  <a:pt x="683" y="583"/>
                  <a:pt x="769" y="583"/>
                  <a:pt x="769" y="581"/>
                </a:cubicBezTo>
                <a:cubicBezTo>
                  <a:pt x="769" y="579"/>
                  <a:pt x="769" y="562"/>
                  <a:pt x="769" y="562"/>
                </a:cubicBezTo>
                <a:cubicBezTo>
                  <a:pt x="728" y="549"/>
                  <a:pt x="728" y="549"/>
                  <a:pt x="728" y="549"/>
                </a:cubicBezTo>
                <a:cubicBezTo>
                  <a:pt x="733" y="505"/>
                  <a:pt x="733" y="505"/>
                  <a:pt x="733" y="505"/>
                </a:cubicBezTo>
                <a:cubicBezTo>
                  <a:pt x="734" y="487"/>
                  <a:pt x="734" y="487"/>
                  <a:pt x="734" y="487"/>
                </a:cubicBezTo>
                <a:cubicBezTo>
                  <a:pt x="694" y="431"/>
                  <a:pt x="694" y="431"/>
                  <a:pt x="694" y="431"/>
                </a:cubicBezTo>
                <a:cubicBezTo>
                  <a:pt x="661" y="428"/>
                  <a:pt x="661" y="428"/>
                  <a:pt x="661" y="428"/>
                </a:cubicBezTo>
                <a:cubicBezTo>
                  <a:pt x="661" y="428"/>
                  <a:pt x="631" y="397"/>
                  <a:pt x="627" y="396"/>
                </a:cubicBezTo>
                <a:cubicBezTo>
                  <a:pt x="622" y="395"/>
                  <a:pt x="562" y="384"/>
                  <a:pt x="562" y="384"/>
                </a:cubicBezTo>
                <a:cubicBezTo>
                  <a:pt x="562" y="384"/>
                  <a:pt x="493" y="306"/>
                  <a:pt x="491" y="302"/>
                </a:cubicBezTo>
                <a:cubicBezTo>
                  <a:pt x="489" y="299"/>
                  <a:pt x="472" y="234"/>
                  <a:pt x="472" y="234"/>
                </a:cubicBezTo>
                <a:cubicBezTo>
                  <a:pt x="487" y="213"/>
                  <a:pt x="487" y="213"/>
                  <a:pt x="487" y="213"/>
                </a:cubicBezTo>
                <a:cubicBezTo>
                  <a:pt x="460" y="174"/>
                  <a:pt x="460" y="174"/>
                  <a:pt x="460" y="174"/>
                </a:cubicBezTo>
                <a:cubicBezTo>
                  <a:pt x="458" y="143"/>
                  <a:pt x="458" y="143"/>
                  <a:pt x="458" y="143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0" y="104"/>
                  <a:pt x="470" y="104"/>
                  <a:pt x="470" y="104"/>
                </a:cubicBezTo>
                <a:cubicBezTo>
                  <a:pt x="470" y="104"/>
                  <a:pt x="377" y="65"/>
                  <a:pt x="377" y="63"/>
                </a:cubicBezTo>
                <a:cubicBezTo>
                  <a:pt x="377" y="61"/>
                  <a:pt x="371" y="39"/>
                  <a:pt x="371" y="39"/>
                </a:cubicBezTo>
                <a:cubicBezTo>
                  <a:pt x="314" y="13"/>
                  <a:pt x="314" y="13"/>
                  <a:pt x="314" y="13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44" y="0"/>
                  <a:pt x="244" y="0"/>
                  <a:pt x="244" y="0"/>
                </a:cubicBezTo>
                <a:cubicBezTo>
                  <a:pt x="244" y="0"/>
                  <a:pt x="186" y="53"/>
                  <a:pt x="183" y="53"/>
                </a:cubicBezTo>
                <a:cubicBezTo>
                  <a:pt x="180" y="53"/>
                  <a:pt x="113" y="59"/>
                  <a:pt x="113" y="59"/>
                </a:cubicBezTo>
                <a:cubicBezTo>
                  <a:pt x="80" y="90"/>
                  <a:pt x="80" y="90"/>
                  <a:pt x="80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8" y="145"/>
                  <a:pt x="8" y="145"/>
                  <a:pt x="8" y="145"/>
                </a:cubicBezTo>
                <a:cubicBezTo>
                  <a:pt x="27" y="166"/>
                  <a:pt x="27" y="166"/>
                  <a:pt x="27" y="166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2" tIns="45716" rIns="91432" bIns="45716"/>
          <a:lstStyle/>
          <a:p>
            <a:pPr defTabSz="684508"/>
            <a:endParaRPr lang="ru-RU" sz="1000" dirty="0">
              <a:solidFill>
                <a:srgbClr val="0074AF"/>
              </a:solidFill>
            </a:endParaRPr>
          </a:p>
        </p:txBody>
      </p:sp>
      <p:sp>
        <p:nvSpPr>
          <p:cNvPr id="142" name="Прямоугольник 64">
            <a:extLst>
              <a:ext uri="{FF2B5EF4-FFF2-40B4-BE49-F238E27FC236}">
                <a16:creationId xmlns:a16="http://schemas.microsoft.com/office/drawing/2014/main" id="{D922D50F-D913-44B0-8683-83D435AF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828" y="2375891"/>
            <a:ext cx="851939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Добровский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43" name="Прямоугольник 64">
            <a:extLst>
              <a:ext uri="{FF2B5EF4-FFF2-40B4-BE49-F238E27FC236}">
                <a16:creationId xmlns:a16="http://schemas.microsoft.com/office/drawing/2014/main" id="{93FE8E8E-C2B2-4805-8335-C3563FE5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21" y="3245121"/>
            <a:ext cx="73271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Липецкий</a:t>
            </a:r>
          </a:p>
        </p:txBody>
      </p:sp>
      <p:sp>
        <p:nvSpPr>
          <p:cNvPr id="144" name="Прямоугольник 64">
            <a:extLst>
              <a:ext uri="{FF2B5EF4-FFF2-40B4-BE49-F238E27FC236}">
                <a16:creationId xmlns:a16="http://schemas.microsoft.com/office/drawing/2014/main" id="{409A81A1-59EB-4DA6-A068-DD8D0EA7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1" y="3502479"/>
            <a:ext cx="81276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Грязинский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5" name="Прямоугольник 64">
            <a:extLst>
              <a:ext uri="{FF2B5EF4-FFF2-40B4-BE49-F238E27FC236}">
                <a16:creationId xmlns:a16="http://schemas.microsoft.com/office/drawing/2014/main" id="{B9CFEDDE-4883-47B4-8D77-ED38A379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406" y="4469286"/>
            <a:ext cx="776997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Усманский</a:t>
            </a:r>
          </a:p>
        </p:txBody>
      </p:sp>
      <p:sp>
        <p:nvSpPr>
          <p:cNvPr id="146" name="Прямоугольник 64">
            <a:extLst>
              <a:ext uri="{FF2B5EF4-FFF2-40B4-BE49-F238E27FC236}">
                <a16:creationId xmlns:a16="http://schemas.microsoft.com/office/drawing/2014/main" id="{22A38C8F-360D-4426-8DEC-94653729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126" y="4331999"/>
            <a:ext cx="85875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Добринский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7" name="Прямоугольник 64">
            <a:extLst>
              <a:ext uri="{FF2B5EF4-FFF2-40B4-BE49-F238E27FC236}">
                <a16:creationId xmlns:a16="http://schemas.microsoft.com/office/drawing/2014/main" id="{E42FC00E-96E6-4E33-AFD9-619DC4E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71" y="1442604"/>
            <a:ext cx="630847" cy="3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Чаплыгинский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8" name="Прямоугольник 64">
            <a:extLst>
              <a:ext uri="{FF2B5EF4-FFF2-40B4-BE49-F238E27FC236}">
                <a16:creationId xmlns:a16="http://schemas.microsoft.com/office/drawing/2014/main" id="{114BC095-CB39-46F2-8224-AAB2B08DC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956" y="4544860"/>
            <a:ext cx="82298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Тербунский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49" name="Прямоугольник 64">
            <a:extLst>
              <a:ext uri="{FF2B5EF4-FFF2-40B4-BE49-F238E27FC236}">
                <a16:creationId xmlns:a16="http://schemas.microsoft.com/office/drawing/2014/main" id="{05BF4B00-D9B1-4147-8B93-0E531C8D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112" y="4490209"/>
            <a:ext cx="82809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Хлевенский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0" name="Прямоугольник 64">
            <a:extLst>
              <a:ext uri="{FF2B5EF4-FFF2-40B4-BE49-F238E27FC236}">
                <a16:creationId xmlns:a16="http://schemas.microsoft.com/office/drawing/2014/main" id="{8F241EBE-3A58-471D-BED0-769344492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187" y="2181159"/>
            <a:ext cx="90814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Лебедянский</a:t>
            </a:r>
          </a:p>
        </p:txBody>
      </p:sp>
      <p:sp>
        <p:nvSpPr>
          <p:cNvPr id="151" name="Прямоугольник 64">
            <a:extLst>
              <a:ext uri="{FF2B5EF4-FFF2-40B4-BE49-F238E27FC236}">
                <a16:creationId xmlns:a16="http://schemas.microsoft.com/office/drawing/2014/main" id="{36E2A329-4A7F-4B79-9987-9613FA52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65" y="2419241"/>
            <a:ext cx="100523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Становлянский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2" name="Прямоугольник 64">
            <a:extLst>
              <a:ext uri="{FF2B5EF4-FFF2-40B4-BE49-F238E27FC236}">
                <a16:creationId xmlns:a16="http://schemas.microsoft.com/office/drawing/2014/main" id="{09AEBFED-08F0-4238-82AF-FBD0255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06" y="3260919"/>
            <a:ext cx="979682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Измалковский</a:t>
            </a:r>
            <a:endParaRPr lang="en-US" altLang="ru-RU" sz="900" b="1" dirty="0">
              <a:solidFill>
                <a:srgbClr val="FFFFFF"/>
              </a:solidFill>
            </a:endParaRPr>
          </a:p>
        </p:txBody>
      </p:sp>
      <p:sp>
        <p:nvSpPr>
          <p:cNvPr id="153" name="Прямоугольник 64">
            <a:extLst>
              <a:ext uri="{FF2B5EF4-FFF2-40B4-BE49-F238E27FC236}">
                <a16:creationId xmlns:a16="http://schemas.microsoft.com/office/drawing/2014/main" id="{B9B2BF5E-A9DC-4726-AB97-E207924A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9" y="3798197"/>
            <a:ext cx="77018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Задонский</a:t>
            </a:r>
          </a:p>
        </p:txBody>
      </p:sp>
      <p:sp>
        <p:nvSpPr>
          <p:cNvPr id="154" name="Прямоугольник 64">
            <a:extLst>
              <a:ext uri="{FF2B5EF4-FFF2-40B4-BE49-F238E27FC236}">
                <a16:creationId xmlns:a16="http://schemas.microsoft.com/office/drawing/2014/main" id="{65EB9D7C-EBB4-44FB-9A74-C6B899CB5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4" y="4744083"/>
            <a:ext cx="771888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Воловский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5" name="Прямоугольник 64">
            <a:extLst>
              <a:ext uri="{FF2B5EF4-FFF2-40B4-BE49-F238E27FC236}">
                <a16:creationId xmlns:a16="http://schemas.microsoft.com/office/drawing/2014/main" id="{9F7DBEE7-42A4-4B5D-92F9-9D241563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384" y="3322407"/>
            <a:ext cx="647551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Елецкий</a:t>
            </a:r>
          </a:p>
        </p:txBody>
      </p:sp>
      <p:sp>
        <p:nvSpPr>
          <p:cNvPr id="156" name="Прямоугольник 64">
            <a:extLst>
              <a:ext uri="{FF2B5EF4-FFF2-40B4-BE49-F238E27FC236}">
                <a16:creationId xmlns:a16="http://schemas.microsoft.com/office/drawing/2014/main" id="{87D75FEE-C6F5-42FB-8345-EC75E5849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61" y="3976513"/>
            <a:ext cx="1081875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Долгоруковский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7" name="Прямоугольник 64">
            <a:extLst>
              <a:ext uri="{FF2B5EF4-FFF2-40B4-BE49-F238E27FC236}">
                <a16:creationId xmlns:a16="http://schemas.microsoft.com/office/drawing/2014/main" id="{F78B053B-B4C9-4691-9EDF-9297CFE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14" y="2539916"/>
            <a:ext cx="894520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Краснинский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8" name="Прямоугольник 64">
            <a:extLst>
              <a:ext uri="{FF2B5EF4-FFF2-40B4-BE49-F238E27FC236}">
                <a16:creationId xmlns:a16="http://schemas.microsoft.com/office/drawing/2014/main" id="{8E0E2A55-1D2B-4C44-A3B3-DDBC1C1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3020" y="1348096"/>
            <a:ext cx="843423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 err="1">
                <a:solidFill>
                  <a:srgbClr val="FFFFFF"/>
                </a:solidFill>
              </a:rPr>
              <a:t>Данковский</a:t>
            </a:r>
            <a:endParaRPr lang="ru-RU" altLang="ru-RU" sz="900" b="1" dirty="0">
              <a:solidFill>
                <a:srgbClr val="FFFFFF"/>
              </a:solidFill>
            </a:endParaRPr>
          </a:p>
        </p:txBody>
      </p:sp>
      <p:sp>
        <p:nvSpPr>
          <p:cNvPr id="159" name="Прямоугольник 64">
            <a:extLst>
              <a:ext uri="{FF2B5EF4-FFF2-40B4-BE49-F238E27FC236}">
                <a16:creationId xmlns:a16="http://schemas.microsoft.com/office/drawing/2014/main" id="{B9EB9F88-A95D-4AF6-8E6A-DF4F826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98" y="1313473"/>
            <a:ext cx="863862" cy="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endParaRPr lang="ru-RU" altLang="ru-RU" sz="900" b="1" dirty="0">
              <a:solidFill>
                <a:srgbClr val="FFFFFF"/>
              </a:solidFill>
            </a:endParaRP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Лев-</a:t>
            </a:r>
          </a:p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Толстовский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E7B9A54A-3C46-4D6F-B548-423255F235D5}"/>
              </a:ext>
            </a:extLst>
          </p:cNvPr>
          <p:cNvGrpSpPr/>
          <p:nvPr/>
        </p:nvGrpSpPr>
        <p:grpSpPr>
          <a:xfrm>
            <a:off x="3214831" y="2968707"/>
            <a:ext cx="172129" cy="17212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39D0A63E-689B-4199-A655-B2A77751972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4" y="1598327"/>
              <a:ext cx="510862" cy="510863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018AB39A-9375-4462-A5BA-3EECAA3199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1" name="Прямоугольник 64">
            <a:extLst>
              <a:ext uri="{FF2B5EF4-FFF2-40B4-BE49-F238E27FC236}">
                <a16:creationId xmlns:a16="http://schemas.microsoft.com/office/drawing/2014/main" id="{88ACC60F-639E-47F3-9FA1-A6EE44442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276" y="2954813"/>
            <a:ext cx="596454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Липецк</a:t>
            </a:r>
          </a:p>
        </p:txBody>
      </p:sp>
      <p:sp>
        <p:nvSpPr>
          <p:cNvPr id="162" name="Прямоугольник 64">
            <a:extLst>
              <a:ext uri="{FF2B5EF4-FFF2-40B4-BE49-F238E27FC236}">
                <a16:creationId xmlns:a16="http://schemas.microsoft.com/office/drawing/2014/main" id="{DF227034-B61A-4554-886A-0A74EE0B0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181" y="3092439"/>
            <a:ext cx="449976" cy="24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 defTabSz="684508"/>
            <a:r>
              <a:rPr lang="ru-RU" altLang="ru-RU" sz="900" b="1" dirty="0">
                <a:solidFill>
                  <a:srgbClr val="FFFFFF"/>
                </a:solidFill>
              </a:rPr>
              <a:t>Елец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76B36B02-76BE-4719-8E51-8D45B330E407}"/>
              </a:ext>
            </a:extLst>
          </p:cNvPr>
          <p:cNvGrpSpPr/>
          <p:nvPr/>
        </p:nvGrpSpPr>
        <p:grpSpPr>
          <a:xfrm>
            <a:off x="1978792" y="3107836"/>
            <a:ext cx="173826" cy="173539"/>
            <a:chOff x="6899910" y="1420013"/>
            <a:chExt cx="792000" cy="689177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22A26DFE-757A-417D-9863-DBFE69436AAC}"/>
                </a:ext>
              </a:extLst>
            </p:cNvPr>
            <p:cNvSpPr>
              <a:spLocks/>
            </p:cNvSpPr>
            <p:nvPr/>
          </p:nvSpPr>
          <p:spPr bwMode="gray">
            <a:xfrm>
              <a:off x="7044389" y="1598325"/>
              <a:ext cx="510864" cy="510865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22 h 60"/>
                <a:gd name="T4" fmla="*/ 0 w 60"/>
                <a:gd name="T5" fmla="*/ 52 h 60"/>
                <a:gd name="T6" fmla="*/ 8 w 60"/>
                <a:gd name="T7" fmla="*/ 60 h 60"/>
                <a:gd name="T8" fmla="*/ 22 w 60"/>
                <a:gd name="T9" fmla="*/ 60 h 60"/>
                <a:gd name="T10" fmla="*/ 22 w 60"/>
                <a:gd name="T11" fmla="*/ 32 h 60"/>
                <a:gd name="T12" fmla="*/ 38 w 60"/>
                <a:gd name="T13" fmla="*/ 32 h 60"/>
                <a:gd name="T14" fmla="*/ 38 w 60"/>
                <a:gd name="T15" fmla="*/ 60 h 60"/>
                <a:gd name="T16" fmla="*/ 51 w 60"/>
                <a:gd name="T17" fmla="*/ 60 h 60"/>
                <a:gd name="T18" fmla="*/ 60 w 60"/>
                <a:gd name="T19" fmla="*/ 52 h 60"/>
                <a:gd name="T20" fmla="*/ 60 w 60"/>
                <a:gd name="T21" fmla="*/ 22 h 60"/>
                <a:gd name="T22" fmla="*/ 30 w 60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6"/>
                    <a:pt x="3" y="60"/>
                    <a:pt x="8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6" y="60"/>
                    <a:pt x="60" y="56"/>
                    <a:pt x="60" y="52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0B6781D1-D57C-4B82-83DE-282A0E271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910" y="1420013"/>
              <a:ext cx="792000" cy="348819"/>
            </a:xfrm>
            <a:custGeom>
              <a:avLst/>
              <a:gdLst>
                <a:gd name="T0" fmla="*/ 3 w 93"/>
                <a:gd name="T1" fmla="*/ 40 h 41"/>
                <a:gd name="T2" fmla="*/ 7 w 93"/>
                <a:gd name="T3" fmla="*/ 41 h 41"/>
                <a:gd name="T4" fmla="*/ 47 w 93"/>
                <a:gd name="T5" fmla="*/ 13 h 41"/>
                <a:gd name="T6" fmla="*/ 47 w 93"/>
                <a:gd name="T7" fmla="*/ 13 h 41"/>
                <a:gd name="T8" fmla="*/ 47 w 93"/>
                <a:gd name="T9" fmla="*/ 13 h 41"/>
                <a:gd name="T10" fmla="*/ 47 w 93"/>
                <a:gd name="T11" fmla="*/ 13 h 41"/>
                <a:gd name="T12" fmla="*/ 47 w 93"/>
                <a:gd name="T13" fmla="*/ 13 h 41"/>
                <a:gd name="T14" fmla="*/ 86 w 93"/>
                <a:gd name="T15" fmla="*/ 41 h 41"/>
                <a:gd name="T16" fmla="*/ 90 w 93"/>
                <a:gd name="T17" fmla="*/ 40 h 41"/>
                <a:gd name="T18" fmla="*/ 92 w 93"/>
                <a:gd name="T19" fmla="*/ 38 h 41"/>
                <a:gd name="T20" fmla="*/ 91 w 93"/>
                <a:gd name="T21" fmla="*/ 32 h 41"/>
                <a:gd name="T22" fmla="*/ 80 w 93"/>
                <a:gd name="T23" fmla="*/ 24 h 41"/>
                <a:gd name="T24" fmla="*/ 76 w 93"/>
                <a:gd name="T25" fmla="*/ 17 h 41"/>
                <a:gd name="T26" fmla="*/ 76 w 93"/>
                <a:gd name="T27" fmla="*/ 4 h 41"/>
                <a:gd name="T28" fmla="*/ 72 w 93"/>
                <a:gd name="T29" fmla="*/ 0 h 41"/>
                <a:gd name="T30" fmla="*/ 68 w 93"/>
                <a:gd name="T31" fmla="*/ 0 h 41"/>
                <a:gd name="T32" fmla="*/ 64 w 93"/>
                <a:gd name="T33" fmla="*/ 4 h 41"/>
                <a:gd name="T34" fmla="*/ 64 w 93"/>
                <a:gd name="T35" fmla="*/ 9 h 41"/>
                <a:gd name="T36" fmla="*/ 61 w 93"/>
                <a:gd name="T37" fmla="*/ 10 h 41"/>
                <a:gd name="T38" fmla="*/ 50 w 93"/>
                <a:gd name="T39" fmla="*/ 2 h 41"/>
                <a:gd name="T40" fmla="*/ 47 w 93"/>
                <a:gd name="T41" fmla="*/ 0 h 41"/>
                <a:gd name="T42" fmla="*/ 47 w 93"/>
                <a:gd name="T43" fmla="*/ 0 h 41"/>
                <a:gd name="T44" fmla="*/ 47 w 93"/>
                <a:gd name="T45" fmla="*/ 0 h 41"/>
                <a:gd name="T46" fmla="*/ 47 w 93"/>
                <a:gd name="T47" fmla="*/ 0 h 41"/>
                <a:gd name="T48" fmla="*/ 43 w 93"/>
                <a:gd name="T49" fmla="*/ 2 h 41"/>
                <a:gd name="T50" fmla="*/ 3 w 93"/>
                <a:gd name="T51" fmla="*/ 32 h 41"/>
                <a:gd name="T52" fmla="*/ 2 w 93"/>
                <a:gd name="T53" fmla="*/ 38 h 41"/>
                <a:gd name="T54" fmla="*/ 3 w 93"/>
                <a:gd name="T5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1">
                  <a:moveTo>
                    <a:pt x="3" y="40"/>
                  </a:moveTo>
                  <a:cubicBezTo>
                    <a:pt x="4" y="41"/>
                    <a:pt x="5" y="41"/>
                    <a:pt x="7" y="4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1"/>
                    <a:pt x="89" y="41"/>
                    <a:pt x="90" y="40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6"/>
                    <a:pt x="93" y="33"/>
                    <a:pt x="91" y="32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78" y="23"/>
                    <a:pt x="76" y="20"/>
                    <a:pt x="76" y="1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2"/>
                    <a:pt x="74" y="0"/>
                    <a:pt x="7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0"/>
                    <a:pt x="64" y="2"/>
                    <a:pt x="64" y="4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1"/>
                    <a:pt x="63" y="12"/>
                    <a:pt x="61" y="1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8" y="1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5" y="1"/>
                    <a:pt x="4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6"/>
                    <a:pt x="2" y="38"/>
                  </a:cubicBezTo>
                  <a:lnTo>
                    <a:pt x="3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4508"/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64" name="Шестиугольник 163"/>
          <p:cNvSpPr/>
          <p:nvPr/>
        </p:nvSpPr>
        <p:spPr>
          <a:xfrm rot="5400000">
            <a:off x="11844966" y="5049792"/>
            <a:ext cx="328890" cy="303832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2392790" y="1953340"/>
            <a:ext cx="175062" cy="175062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0" name="Овал 169"/>
          <p:cNvSpPr/>
          <p:nvPr userDrawn="1"/>
        </p:nvSpPr>
        <p:spPr>
          <a:xfrm>
            <a:off x="6610452" y="6192783"/>
            <a:ext cx="383753" cy="383753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1" name="Шестиугольник 170"/>
          <p:cNvSpPr/>
          <p:nvPr userDrawn="1"/>
        </p:nvSpPr>
        <p:spPr>
          <a:xfrm rot="5400000">
            <a:off x="5668720" y="1012138"/>
            <a:ext cx="2187618" cy="2020946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2" name="Прямоугольник 171"/>
          <p:cNvSpPr/>
          <p:nvPr userDrawn="1"/>
        </p:nvSpPr>
        <p:spPr>
          <a:xfrm>
            <a:off x="5794058" y="1785947"/>
            <a:ext cx="1796322" cy="40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4800" b="1" dirty="0">
                <a:solidFill>
                  <a:srgbClr val="FF7A39"/>
                </a:solidFill>
              </a:rPr>
              <a:t>85</a:t>
            </a:r>
          </a:p>
        </p:txBody>
      </p:sp>
      <p:sp>
        <p:nvSpPr>
          <p:cNvPr id="173" name="Прямоугольник 172"/>
          <p:cNvSpPr/>
          <p:nvPr userDrawn="1"/>
        </p:nvSpPr>
        <p:spPr>
          <a:xfrm>
            <a:off x="6978561" y="1605242"/>
            <a:ext cx="409086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400" b="1" dirty="0">
                <a:solidFill>
                  <a:srgbClr val="FF7A39"/>
                </a:solidFill>
              </a:rPr>
              <a:t>%</a:t>
            </a:r>
          </a:p>
        </p:txBody>
      </p:sp>
      <p:sp>
        <p:nvSpPr>
          <p:cNvPr id="174" name="Прямоугольник 173"/>
          <p:cNvSpPr/>
          <p:nvPr userDrawn="1"/>
        </p:nvSpPr>
        <p:spPr>
          <a:xfrm>
            <a:off x="5814990" y="2052468"/>
            <a:ext cx="1911041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обновление глав МО/городов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175" name="Скругленный прямоугольник 174"/>
          <p:cNvSpPr/>
          <p:nvPr userDrawn="1"/>
        </p:nvSpPr>
        <p:spPr>
          <a:xfrm>
            <a:off x="2780315" y="5123449"/>
            <a:ext cx="753937" cy="60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09911"/>
            <a:r>
              <a:rPr lang="ru-RU" sz="1400" dirty="0">
                <a:solidFill>
                  <a:prstClr val="black"/>
                </a:solidFill>
              </a:rPr>
              <a:t>2018</a:t>
            </a:r>
          </a:p>
        </p:txBody>
      </p:sp>
      <p:sp>
        <p:nvSpPr>
          <p:cNvPr id="77" name="Фигура, имеющая форму буквы L 76"/>
          <p:cNvSpPr/>
          <p:nvPr userDrawn="1"/>
        </p:nvSpPr>
        <p:spPr>
          <a:xfrm rot="16200000" flipH="1">
            <a:off x="11502744" y="25449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663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замодействие с насе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31900" y="6339525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-4125"/>
            <a:ext cx="46440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441328" y="969130"/>
            <a:ext cx="4702122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>
                <a:solidFill>
                  <a:srgbClr val="F58220"/>
                </a:solidFill>
                <a:latin typeface="Calibri"/>
                <a:ea typeface="+mj-ea"/>
              </a:rPr>
              <a:t>ВЗАИМОДЕЙСТВИЕ С НАСЕЛЕНИЕМ</a:t>
            </a:r>
          </a:p>
          <a:p>
            <a:r>
              <a:rPr lang="ru-RU" sz="2000" b="1" dirty="0">
                <a:solidFill>
                  <a:prstClr val="white"/>
                </a:solidFill>
                <a:latin typeface="Calibri"/>
                <a:ea typeface="+mj-ea"/>
              </a:rPr>
              <a:t>ЧЕРЕЗ СОЦИАЛЬНЫЕ СЕТИ В 2022 Г.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3990902" y="70259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242810" y="207417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rot="16200000" flipH="1">
            <a:off x="10543524" y="5315668"/>
            <a:ext cx="1578198" cy="142201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278669" y="3379421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63940" y="3675954"/>
            <a:ext cx="164760" cy="16476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11743571" y="4950179"/>
            <a:ext cx="152941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11260996" y="-170476"/>
            <a:ext cx="853632" cy="788595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Шестиугольник 26"/>
          <p:cNvSpPr/>
          <p:nvPr userDrawn="1"/>
        </p:nvSpPr>
        <p:spPr>
          <a:xfrm rot="5400000">
            <a:off x="6171774" y="2656096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90" y="2039895"/>
            <a:ext cx="725222" cy="6577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 userDrawn="1"/>
        </p:nvSpPr>
        <p:spPr>
          <a:xfrm>
            <a:off x="6316602" y="2674396"/>
            <a:ext cx="1890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ОБРАЩЕНИЙ</a:t>
            </a:r>
          </a:p>
        </p:txBody>
      </p:sp>
      <p:sp>
        <p:nvSpPr>
          <p:cNvPr id="31" name="Шестиугольник 30"/>
          <p:cNvSpPr/>
          <p:nvPr userDrawn="1"/>
        </p:nvSpPr>
        <p:spPr>
          <a:xfrm rot="5400000">
            <a:off x="6171773" y="1086502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6316602" y="1104802"/>
            <a:ext cx="2226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КОЛИЧЕСТВО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ПУБЛИКАЦИЙ</a:t>
            </a:r>
          </a:p>
        </p:txBody>
      </p:sp>
      <p:sp>
        <p:nvSpPr>
          <p:cNvPr id="33" name="Шестиугольник 32"/>
          <p:cNvSpPr/>
          <p:nvPr userDrawn="1"/>
        </p:nvSpPr>
        <p:spPr>
          <a:xfrm rot="5400000">
            <a:off x="6171773" y="4154283"/>
            <a:ext cx="316800" cy="288000"/>
          </a:xfrm>
          <a:prstGeom prst="hexagon">
            <a:avLst/>
          </a:prstGeom>
          <a:solidFill>
            <a:srgbClr val="F58220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281913" y="4173684"/>
            <a:ext cx="2506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СФЕРЫ </a:t>
            </a:r>
          </a:p>
          <a:p>
            <a:r>
              <a:rPr lang="ru-RU" sz="2000" b="1" dirty="0">
                <a:solidFill>
                  <a:srgbClr val="004D99"/>
                </a:solidFill>
              </a:rPr>
              <a:t>ОБРАЩЕНИЙ</a:t>
            </a: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013" y="584179"/>
            <a:ext cx="583895" cy="5838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02" y="3672953"/>
            <a:ext cx="532843" cy="5328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88" y="2126058"/>
            <a:ext cx="5568713" cy="495209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8083415" y="1644025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522142" y="164402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>
            <a:off x="9263269" y="1053549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 userDrawn="1"/>
        </p:nvSpPr>
        <p:spPr>
          <a:xfrm>
            <a:off x="8083415" y="3257629"/>
            <a:ext cx="88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Глава МР</a:t>
            </a:r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9522142" y="3257629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Официальная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страница МР</a:t>
            </a: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>
            <a:off x="9283147" y="2601906"/>
            <a:ext cx="0" cy="756000"/>
          </a:xfrm>
          <a:prstGeom prst="line">
            <a:avLst/>
          </a:prstGeom>
          <a:ln w="317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04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рганизационная структур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flipH="1">
            <a:off x="2003252" y="-83760"/>
            <a:ext cx="10252245" cy="1366460"/>
          </a:xfrm>
          <a:custGeom>
            <a:avLst/>
            <a:gdLst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75900 w 10375900"/>
              <a:gd name="connsiteY2" fmla="*/ 12700 h 2692400"/>
              <a:gd name="connsiteX3" fmla="*/ 0 w 10375900"/>
              <a:gd name="connsiteY3" fmla="*/ 0 h 2692400"/>
              <a:gd name="connsiteX4" fmla="*/ 50800 w 10375900"/>
              <a:gd name="connsiteY4" fmla="*/ 1422400 h 2692400"/>
              <a:gd name="connsiteX0" fmla="*/ 50800 w 10375900"/>
              <a:gd name="connsiteY0" fmla="*/ 1422400 h 2692400"/>
              <a:gd name="connsiteX1" fmla="*/ 3022600 w 10375900"/>
              <a:gd name="connsiteY1" fmla="*/ 2692400 h 2692400"/>
              <a:gd name="connsiteX2" fmla="*/ 10363200 w 10375900"/>
              <a:gd name="connsiteY2" fmla="*/ 342900 h 2692400"/>
              <a:gd name="connsiteX3" fmla="*/ 10375900 w 10375900"/>
              <a:gd name="connsiteY3" fmla="*/ 12700 h 2692400"/>
              <a:gd name="connsiteX4" fmla="*/ 0 w 10375900"/>
              <a:gd name="connsiteY4" fmla="*/ 0 h 2692400"/>
              <a:gd name="connsiteX5" fmla="*/ 50800 w 10375900"/>
              <a:gd name="connsiteY5" fmla="*/ 1422400 h 2692400"/>
              <a:gd name="connsiteX0" fmla="*/ 50800 w 10388600"/>
              <a:gd name="connsiteY0" fmla="*/ 1422400 h 2692400"/>
              <a:gd name="connsiteX1" fmla="*/ 3022600 w 10388600"/>
              <a:gd name="connsiteY1" fmla="*/ 2692400 h 2692400"/>
              <a:gd name="connsiteX2" fmla="*/ 10388600 w 10388600"/>
              <a:gd name="connsiteY2" fmla="*/ 304800 h 2692400"/>
              <a:gd name="connsiteX3" fmla="*/ 10375900 w 10388600"/>
              <a:gd name="connsiteY3" fmla="*/ 12700 h 2692400"/>
              <a:gd name="connsiteX4" fmla="*/ 0 w 10388600"/>
              <a:gd name="connsiteY4" fmla="*/ 0 h 2692400"/>
              <a:gd name="connsiteX5" fmla="*/ 50800 w 10388600"/>
              <a:gd name="connsiteY5" fmla="*/ 1422400 h 2692400"/>
              <a:gd name="connsiteX0" fmla="*/ 50800 w 10379075"/>
              <a:gd name="connsiteY0" fmla="*/ 1422400 h 2692400"/>
              <a:gd name="connsiteX1" fmla="*/ 3022600 w 10379075"/>
              <a:gd name="connsiteY1" fmla="*/ 2692400 h 2692400"/>
              <a:gd name="connsiteX2" fmla="*/ 10379075 w 10379075"/>
              <a:gd name="connsiteY2" fmla="*/ 304800 h 2692400"/>
              <a:gd name="connsiteX3" fmla="*/ 10375900 w 10379075"/>
              <a:gd name="connsiteY3" fmla="*/ 12700 h 2692400"/>
              <a:gd name="connsiteX4" fmla="*/ 0 w 10379075"/>
              <a:gd name="connsiteY4" fmla="*/ 0 h 2692400"/>
              <a:gd name="connsiteX5" fmla="*/ 50800 w 10379075"/>
              <a:gd name="connsiteY5" fmla="*/ 1422400 h 2692400"/>
              <a:gd name="connsiteX0" fmla="*/ 50800 w 10398904"/>
              <a:gd name="connsiteY0" fmla="*/ 1422400 h 2692400"/>
              <a:gd name="connsiteX1" fmla="*/ 3022600 w 10398904"/>
              <a:gd name="connsiteY1" fmla="*/ 2692400 h 2692400"/>
              <a:gd name="connsiteX2" fmla="*/ 10398904 w 10398904"/>
              <a:gd name="connsiteY2" fmla="*/ 929913 h 2692400"/>
              <a:gd name="connsiteX3" fmla="*/ 10375900 w 10398904"/>
              <a:gd name="connsiteY3" fmla="*/ 12700 h 2692400"/>
              <a:gd name="connsiteX4" fmla="*/ 0 w 10398904"/>
              <a:gd name="connsiteY4" fmla="*/ 0 h 2692400"/>
              <a:gd name="connsiteX5" fmla="*/ 50800 w 10398904"/>
              <a:gd name="connsiteY5" fmla="*/ 1422400 h 2692400"/>
              <a:gd name="connsiteX0" fmla="*/ 50800 w 10375987"/>
              <a:gd name="connsiteY0" fmla="*/ 1422400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50800 w 10375987"/>
              <a:gd name="connsiteY5" fmla="*/ 1422400 h 2692400"/>
              <a:gd name="connsiteX0" fmla="*/ 30971 w 10375987"/>
              <a:gd name="connsiteY0" fmla="*/ 1830081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30971 w 10375987"/>
              <a:gd name="connsiteY5" fmla="*/ 1830081 h 2692400"/>
              <a:gd name="connsiteX0" fmla="*/ 754745 w 10375987"/>
              <a:gd name="connsiteY0" fmla="*/ 1965975 h 2692400"/>
              <a:gd name="connsiteX1" fmla="*/ 3022600 w 10375987"/>
              <a:gd name="connsiteY1" fmla="*/ 2692400 h 2692400"/>
              <a:gd name="connsiteX2" fmla="*/ 10369160 w 10375987"/>
              <a:gd name="connsiteY2" fmla="*/ 794019 h 2692400"/>
              <a:gd name="connsiteX3" fmla="*/ 10375900 w 10375987"/>
              <a:gd name="connsiteY3" fmla="*/ 12700 h 2692400"/>
              <a:gd name="connsiteX4" fmla="*/ 0 w 10375987"/>
              <a:gd name="connsiteY4" fmla="*/ 0 h 2692400"/>
              <a:gd name="connsiteX5" fmla="*/ 754745 w 10375987"/>
              <a:gd name="connsiteY5" fmla="*/ 1965975 h 2692400"/>
              <a:gd name="connsiteX0" fmla="*/ 1226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226 w 9622468"/>
              <a:gd name="connsiteY5" fmla="*/ 1953276 h 2679701"/>
              <a:gd name="connsiteX0" fmla="*/ 11140 w 9622468"/>
              <a:gd name="connsiteY0" fmla="*/ 1953276 h 2679701"/>
              <a:gd name="connsiteX1" fmla="*/ 2269081 w 9622468"/>
              <a:gd name="connsiteY1" fmla="*/ 2679701 h 2679701"/>
              <a:gd name="connsiteX2" fmla="*/ 9615641 w 9622468"/>
              <a:gd name="connsiteY2" fmla="*/ 781320 h 2679701"/>
              <a:gd name="connsiteX3" fmla="*/ 9622381 w 9622468"/>
              <a:gd name="connsiteY3" fmla="*/ 1 h 2679701"/>
              <a:gd name="connsiteX4" fmla="*/ 0 w 9622468"/>
              <a:gd name="connsiteY4" fmla="*/ 41659 h 2679701"/>
              <a:gd name="connsiteX5" fmla="*/ 11140 w 9622468"/>
              <a:gd name="connsiteY5" fmla="*/ 1953276 h 2679701"/>
              <a:gd name="connsiteX0" fmla="*/ 11140 w 9622468"/>
              <a:gd name="connsiteY0" fmla="*/ 1965975 h 2692400"/>
              <a:gd name="connsiteX1" fmla="*/ 2269081 w 9622468"/>
              <a:gd name="connsiteY1" fmla="*/ 2692400 h 2692400"/>
              <a:gd name="connsiteX2" fmla="*/ 9615641 w 9622468"/>
              <a:gd name="connsiteY2" fmla="*/ 794019 h 2692400"/>
              <a:gd name="connsiteX3" fmla="*/ 9622381 w 9622468"/>
              <a:gd name="connsiteY3" fmla="*/ 12700 h 2692400"/>
              <a:gd name="connsiteX4" fmla="*/ 0 w 9622468"/>
              <a:gd name="connsiteY4" fmla="*/ 0 h 2692400"/>
              <a:gd name="connsiteX5" fmla="*/ 11140 w 9622468"/>
              <a:gd name="connsiteY5" fmla="*/ 1965975 h 2692400"/>
              <a:gd name="connsiteX0" fmla="*/ 11140 w 9632339"/>
              <a:gd name="connsiteY0" fmla="*/ 2007633 h 2734058"/>
              <a:gd name="connsiteX1" fmla="*/ 2269081 w 9632339"/>
              <a:gd name="connsiteY1" fmla="*/ 2734058 h 2734058"/>
              <a:gd name="connsiteX2" fmla="*/ 9615641 w 9632339"/>
              <a:gd name="connsiteY2" fmla="*/ 835677 h 2734058"/>
              <a:gd name="connsiteX3" fmla="*/ 9632296 w 9632339"/>
              <a:gd name="connsiteY3" fmla="*/ 0 h 2734058"/>
              <a:gd name="connsiteX4" fmla="*/ 0 w 9632339"/>
              <a:gd name="connsiteY4" fmla="*/ 41658 h 2734058"/>
              <a:gd name="connsiteX5" fmla="*/ 11140 w 9632339"/>
              <a:gd name="connsiteY5" fmla="*/ 2007633 h 2734058"/>
              <a:gd name="connsiteX0" fmla="*/ 11140 w 9665214"/>
              <a:gd name="connsiteY0" fmla="*/ 2007633 h 2734058"/>
              <a:gd name="connsiteX1" fmla="*/ 2269081 w 9665214"/>
              <a:gd name="connsiteY1" fmla="*/ 2734058 h 2734058"/>
              <a:gd name="connsiteX2" fmla="*/ 9665214 w 9665214"/>
              <a:gd name="connsiteY2" fmla="*/ 1080286 h 2734058"/>
              <a:gd name="connsiteX3" fmla="*/ 9632296 w 9665214"/>
              <a:gd name="connsiteY3" fmla="*/ 0 h 2734058"/>
              <a:gd name="connsiteX4" fmla="*/ 0 w 9665214"/>
              <a:gd name="connsiteY4" fmla="*/ 41658 h 2734058"/>
              <a:gd name="connsiteX5" fmla="*/ 11140 w 9665214"/>
              <a:gd name="connsiteY5" fmla="*/ 2007633 h 2734058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5214"/>
              <a:gd name="connsiteY0" fmla="*/ 2007633 h 2924310"/>
              <a:gd name="connsiteX1" fmla="*/ 2239337 w 9665214"/>
              <a:gd name="connsiteY1" fmla="*/ 2924310 h 2924310"/>
              <a:gd name="connsiteX2" fmla="*/ 9665214 w 9665214"/>
              <a:gd name="connsiteY2" fmla="*/ 1080286 h 2924310"/>
              <a:gd name="connsiteX3" fmla="*/ 9632296 w 9665214"/>
              <a:gd name="connsiteY3" fmla="*/ 0 h 2924310"/>
              <a:gd name="connsiteX4" fmla="*/ 0 w 9665214"/>
              <a:gd name="connsiteY4" fmla="*/ 41658 h 2924310"/>
              <a:gd name="connsiteX5" fmla="*/ 11140 w 9665214"/>
              <a:gd name="connsiteY5" fmla="*/ 2007633 h 2924310"/>
              <a:gd name="connsiteX0" fmla="*/ 11140 w 9668370"/>
              <a:gd name="connsiteY0" fmla="*/ 2007633 h 2924310"/>
              <a:gd name="connsiteX1" fmla="*/ 2239337 w 9668370"/>
              <a:gd name="connsiteY1" fmla="*/ 2924310 h 2924310"/>
              <a:gd name="connsiteX2" fmla="*/ 9665214 w 9668370"/>
              <a:gd name="connsiteY2" fmla="*/ 1080286 h 2924310"/>
              <a:gd name="connsiteX3" fmla="*/ 9668226 w 9668370"/>
              <a:gd name="connsiteY3" fmla="*/ 0 h 2924310"/>
              <a:gd name="connsiteX4" fmla="*/ 0 w 9668370"/>
              <a:gd name="connsiteY4" fmla="*/ 41658 h 2924310"/>
              <a:gd name="connsiteX5" fmla="*/ 11140 w 9668370"/>
              <a:gd name="connsiteY5" fmla="*/ 2007633 h 2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8370" h="2924310">
                <a:moveTo>
                  <a:pt x="11140" y="2007633"/>
                </a:moveTo>
                <a:lnTo>
                  <a:pt x="2239337" y="2924310"/>
                </a:lnTo>
                <a:cubicBezTo>
                  <a:pt x="4316566" y="2369494"/>
                  <a:pt x="7607814" y="1825353"/>
                  <a:pt x="9665214" y="1080286"/>
                </a:cubicBezTo>
                <a:cubicBezTo>
                  <a:pt x="9664156" y="982919"/>
                  <a:pt x="9669284" y="97367"/>
                  <a:pt x="9668226" y="0"/>
                </a:cubicBezTo>
                <a:lnTo>
                  <a:pt x="0" y="41658"/>
                </a:lnTo>
                <a:cubicBezTo>
                  <a:pt x="409" y="678864"/>
                  <a:pt x="10731" y="1370427"/>
                  <a:pt x="11140" y="2007633"/>
                </a:cubicBezTo>
                <a:close/>
              </a:path>
            </a:pathLst>
          </a:cu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2937894" y="101685"/>
            <a:ext cx="10250716" cy="590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prstClr val="white"/>
                </a:solidFill>
                <a:latin typeface="Calibri"/>
              </a:rPr>
              <a:t>ОРГАНИЗАЦИОННАЯ СТРУКТУРА</a:t>
            </a:r>
          </a:p>
        </p:txBody>
      </p:sp>
      <p:sp>
        <p:nvSpPr>
          <p:cNvPr id="28" name="Шестиугольник 27"/>
          <p:cNvSpPr/>
          <p:nvPr userDrawn="1"/>
        </p:nvSpPr>
        <p:spPr>
          <a:xfrm rot="5400000">
            <a:off x="8419211" y="6540360"/>
            <a:ext cx="245933" cy="227196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/>
          <p:cNvSpPr/>
          <p:nvPr userDrawn="1"/>
        </p:nvSpPr>
        <p:spPr>
          <a:xfrm>
            <a:off x="260367" y="5953260"/>
            <a:ext cx="186451" cy="186451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Фигура, имеющая форму буквы L 29"/>
          <p:cNvSpPr/>
          <p:nvPr userDrawn="1"/>
        </p:nvSpPr>
        <p:spPr>
          <a:xfrm rot="5400000" flipH="1" flipV="1">
            <a:off x="10775545" y="404102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Фигура, имеющая форму буквы L 30"/>
          <p:cNvSpPr/>
          <p:nvPr userDrawn="1"/>
        </p:nvSpPr>
        <p:spPr>
          <a:xfrm rot="16200000" flipH="1" flipV="1">
            <a:off x="5009127" y="-25503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48" name="Группа 47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Прямоугольник 54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7" name="Шестиугольник 56"/>
          <p:cNvSpPr/>
          <p:nvPr userDrawn="1"/>
        </p:nvSpPr>
        <p:spPr>
          <a:xfrm rot="5400000">
            <a:off x="9612149" y="823041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10324619" y="1431795"/>
            <a:ext cx="56503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rgbClr val="FF7A39"/>
                </a:solidFill>
              </a:rPr>
              <a:t>ШЕ</a:t>
            </a:r>
            <a:endParaRPr lang="ru-RU" dirty="0">
              <a:solidFill>
                <a:srgbClr val="FF7A39"/>
              </a:solidFill>
            </a:endParaRPr>
          </a:p>
        </p:txBody>
      </p:sp>
      <p:sp>
        <p:nvSpPr>
          <p:cNvPr id="61" name="Шестиугольник 60"/>
          <p:cNvSpPr/>
          <p:nvPr userDrawn="1"/>
        </p:nvSpPr>
        <p:spPr>
          <a:xfrm rot="5400000">
            <a:off x="10639636" y="1886080"/>
            <a:ext cx="1390058" cy="1284152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10548180" y="2114457"/>
            <a:ext cx="161297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600" b="1" dirty="0">
                <a:solidFill>
                  <a:srgbClr val="FF7A39"/>
                </a:solidFill>
              </a:rPr>
              <a:t>Кадровый резерв</a:t>
            </a:r>
            <a:endParaRPr lang="ru-RU" sz="1600" dirty="0">
              <a:solidFill>
                <a:srgbClr val="FF7A39"/>
              </a:solidFill>
            </a:endParaRPr>
          </a:p>
        </p:txBody>
      </p:sp>
      <p:sp>
        <p:nvSpPr>
          <p:cNvPr id="63" name="Шестиугольник 62"/>
          <p:cNvSpPr/>
          <p:nvPr userDrawn="1"/>
        </p:nvSpPr>
        <p:spPr>
          <a:xfrm rot="5400000">
            <a:off x="10292063" y="3174917"/>
            <a:ext cx="965154" cy="891620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10283523" y="3285725"/>
            <a:ext cx="988297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200" b="1" dirty="0">
                <a:solidFill>
                  <a:srgbClr val="FF7A39"/>
                </a:solidFill>
              </a:rPr>
              <a:t>Назначено</a:t>
            </a:r>
            <a:endParaRPr lang="ru-RU" sz="1200" dirty="0">
              <a:solidFill>
                <a:srgbClr val="FF7A39"/>
              </a:solidFill>
            </a:endParaRPr>
          </a:p>
        </p:txBody>
      </p:sp>
      <p:grpSp>
        <p:nvGrpSpPr>
          <p:cNvPr id="65" name="Группа 64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66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442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бота с труд.ресур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42329" y="0"/>
            <a:ext cx="4644000" cy="68580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8950" y="2494210"/>
            <a:ext cx="5353050" cy="3568700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 userDrawn="1"/>
        </p:nvSpPr>
        <p:spPr>
          <a:xfrm>
            <a:off x="7731485" y="825326"/>
            <a:ext cx="5765800" cy="843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РАБОТА ПО ДОСТИЖЕНИЮ БАЛАНСА ТРУДОВЫХ </a:t>
            </a:r>
          </a:p>
          <a:p>
            <a:r>
              <a:rPr lang="ru-RU" sz="2800" b="1" dirty="0">
                <a:solidFill>
                  <a:srgbClr val="004D99"/>
                </a:solidFill>
                <a:latin typeface="Calibri"/>
                <a:ea typeface="+mj-ea"/>
              </a:rPr>
              <a:t>РЕСУРСОВ</a:t>
            </a: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5400000" flipV="1">
            <a:off x="11682275" y="58966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16200000" flipV="1">
            <a:off x="7655970" y="188361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 flipH="1">
            <a:off x="247667" y="51641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401382" y="2045655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1886544" y="2431088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 rot="10800000">
            <a:off x="82907" y="3124329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96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бота с зем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7038" y="946772"/>
            <a:ext cx="3544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РАБОТА С ЗЕМЛЕЙ И НЕДВИЖИМОСТЬЮ</a:t>
            </a:r>
          </a:p>
        </p:txBody>
      </p:sp>
      <p:sp>
        <p:nvSpPr>
          <p:cNvPr id="12" name="Фигура, имеющая форму буквы L 11"/>
          <p:cNvSpPr/>
          <p:nvPr userDrawn="1"/>
        </p:nvSpPr>
        <p:spPr>
          <a:xfrm rot="5400000" flipV="1">
            <a:off x="3455885" y="746665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 userDrawn="1"/>
        </p:nvSpPr>
        <p:spPr>
          <a:xfrm rot="16200000" flipV="1">
            <a:off x="126326" y="15804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D99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5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53508"/>
            <a:ext cx="4038600" cy="5003454"/>
          </a:xfrm>
          <a:prstGeom prst="rect">
            <a:avLst/>
          </a:prstGeom>
        </p:spPr>
      </p:pic>
      <p:grpSp>
        <p:nvGrpSpPr>
          <p:cNvPr id="18" name="Группа 17"/>
          <p:cNvGrpSpPr/>
          <p:nvPr userDrawn="1"/>
        </p:nvGrpSpPr>
        <p:grpSpPr>
          <a:xfrm>
            <a:off x="10529236" y="5250087"/>
            <a:ext cx="1578198" cy="1531906"/>
            <a:chOff x="9947483" y="4415456"/>
            <a:chExt cx="1929827" cy="208863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Шестиугольник 25"/>
          <p:cNvSpPr/>
          <p:nvPr userDrawn="1"/>
        </p:nvSpPr>
        <p:spPr>
          <a:xfrm rot="5400000">
            <a:off x="3940846" y="180950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11793520" y="4912402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2018110" y="4610270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52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сполнение поручений Глав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6300" cy="6922294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0"/>
            <a:ext cx="12306300" cy="6922294"/>
          </a:xfrm>
          <a:prstGeom prst="rect">
            <a:avLst/>
          </a:prstGeom>
          <a:solidFill>
            <a:srgbClr val="004D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4" name="Группа 23"/>
          <p:cNvGrpSpPr/>
          <p:nvPr userDrawn="1"/>
        </p:nvGrpSpPr>
        <p:grpSpPr>
          <a:xfrm>
            <a:off x="10465093" y="5269244"/>
            <a:ext cx="1578198" cy="1531906"/>
            <a:chOff x="9947483" y="4415456"/>
            <a:chExt cx="1929827" cy="208863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 userDrawn="1"/>
        </p:nvSpPr>
        <p:spPr>
          <a:xfrm>
            <a:off x="11793520" y="49920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54610" y="46899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ятиугольник 32"/>
          <p:cNvSpPr/>
          <p:nvPr userDrawn="1"/>
        </p:nvSpPr>
        <p:spPr>
          <a:xfrm rot="5400000">
            <a:off x="-253178" y="254822"/>
            <a:ext cx="4017906" cy="3511550"/>
          </a:xfrm>
          <a:prstGeom prst="homePlate">
            <a:avLst>
              <a:gd name="adj" fmla="val 3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6BA4D58C-1E6B-4227-A03B-21D2BFA224C3}"/>
              </a:ext>
            </a:extLst>
          </p:cNvPr>
          <p:cNvSpPr txBox="1">
            <a:spLocks/>
          </p:cNvSpPr>
          <p:nvPr userDrawn="1"/>
        </p:nvSpPr>
        <p:spPr>
          <a:xfrm>
            <a:off x="-233340" y="1186975"/>
            <a:ext cx="3835400" cy="6799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ИСПОЛНЕНИЕ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 ПОРУЧЕНИЙ</a:t>
            </a:r>
          </a:p>
          <a:p>
            <a:pPr algn="ctr"/>
            <a:r>
              <a:rPr lang="ru-RU" sz="3000" b="1" dirty="0">
                <a:solidFill>
                  <a:srgbClr val="F58220"/>
                </a:solidFill>
                <a:latin typeface="Calibri"/>
              </a:rPr>
              <a:t> ГЛАВЫ</a:t>
            </a:r>
          </a:p>
        </p:txBody>
      </p:sp>
      <p:sp>
        <p:nvSpPr>
          <p:cNvPr id="35" name="Шестиугольник 34"/>
          <p:cNvSpPr/>
          <p:nvPr userDrawn="1"/>
        </p:nvSpPr>
        <p:spPr>
          <a:xfrm rot="5400000">
            <a:off x="1694691" y="3531957"/>
            <a:ext cx="1603587" cy="1481413"/>
          </a:xfrm>
          <a:prstGeom prst="hexagon">
            <a:avLst/>
          </a:prstGeom>
          <a:solidFill>
            <a:srgbClr val="004D99"/>
          </a:solidFill>
          <a:ln w="28575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Фигура, имеющая форму буквы L 35"/>
          <p:cNvSpPr/>
          <p:nvPr userDrawn="1"/>
        </p:nvSpPr>
        <p:spPr>
          <a:xfrm rot="5400000" flipV="1">
            <a:off x="2806587" y="94558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Фигура, имеющая форму буквы L 36"/>
          <p:cNvSpPr/>
          <p:nvPr userDrawn="1"/>
        </p:nvSpPr>
        <p:spPr>
          <a:xfrm rot="16200000" flipV="1">
            <a:off x="399762" y="223000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9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Шестиугольник 40"/>
          <p:cNvSpPr/>
          <p:nvPr userDrawn="1"/>
        </p:nvSpPr>
        <p:spPr>
          <a:xfrm rot="5400000">
            <a:off x="1659797" y="4885822"/>
            <a:ext cx="230036" cy="21251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78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Анализ вовлеченности">
    <p:bg>
      <p:bgPr>
        <a:solidFill>
          <a:srgbClr val="004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532043" y="0"/>
            <a:ext cx="56599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111382" y="243461"/>
            <a:ext cx="4978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58220"/>
                </a:solidFill>
              </a:rPr>
              <a:t>АНАЛИЗ ВОВЛЕЧЕННОСТИ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В ВЫПОЛНЕНИЕ ПОРУЧЕНИЙ ГУБЕРНАТОРА</a:t>
            </a:r>
          </a:p>
          <a:p>
            <a:r>
              <a:rPr lang="ru-RU" sz="2000" b="1" dirty="0">
                <a:solidFill>
                  <a:prstClr val="white"/>
                </a:solidFill>
              </a:rPr>
              <a:t>ПО ВСЕМ БЛОКАМ (ТОП-10) -</a:t>
            </a:r>
            <a:br>
              <a:rPr lang="ru-RU" sz="2000" b="1" dirty="0">
                <a:solidFill>
                  <a:srgbClr val="004D99"/>
                </a:solidFill>
              </a:rPr>
            </a:br>
            <a:endParaRPr lang="ru-RU" sz="2000" b="1" dirty="0">
              <a:solidFill>
                <a:srgbClr val="004D99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5400000" flipV="1">
            <a:off x="5920717" y="75291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Фигура, имеющая форму буквы L 10"/>
          <p:cNvSpPr/>
          <p:nvPr userDrawn="1"/>
        </p:nvSpPr>
        <p:spPr>
          <a:xfrm rot="16200000" flipV="1">
            <a:off x="708633" y="1091638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3E03D90-D25E-4022-9232-8D16AFA5AAC3}"/>
              </a:ext>
            </a:extLst>
          </p:cNvPr>
          <p:cNvSpPr txBox="1">
            <a:spLocks/>
          </p:cNvSpPr>
          <p:nvPr userDrawn="1"/>
        </p:nvSpPr>
        <p:spPr>
          <a:xfrm>
            <a:off x="2196911" y="5709444"/>
            <a:ext cx="2576124" cy="754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prstClr val="white"/>
                </a:solidFill>
              </a:rPr>
              <a:t>01.12 – 31.12.2021 г.</a:t>
            </a:r>
          </a:p>
        </p:txBody>
      </p:sp>
      <p:sp>
        <p:nvSpPr>
          <p:cNvPr id="13" name="Пятиугольник 12"/>
          <p:cNvSpPr/>
          <p:nvPr userDrawn="1"/>
        </p:nvSpPr>
        <p:spPr>
          <a:xfrm rot="10800000">
            <a:off x="6192971" y="2749492"/>
            <a:ext cx="339072" cy="1530350"/>
          </a:xfrm>
          <a:prstGeom prst="homePlate">
            <a:avLst>
              <a:gd name="adj" fmla="val 81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 rot="2454976" flipH="1">
            <a:off x="5859704" y="2747431"/>
            <a:ext cx="877237" cy="1415401"/>
            <a:chOff x="10650641" y="4872838"/>
            <a:chExt cx="1072699" cy="1929777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2454976" flipV="1">
              <a:off x="10650641" y="6411013"/>
              <a:ext cx="44820" cy="1374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2454976" flipV="1">
              <a:off x="10933495" y="5896564"/>
              <a:ext cx="219269" cy="69425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2454976">
              <a:off x="11303393" y="4872838"/>
              <a:ext cx="419947" cy="11902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2454976">
              <a:off x="11379110" y="5127756"/>
              <a:ext cx="197428" cy="5866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2454976">
              <a:off x="11271855" y="5783828"/>
              <a:ext cx="90329" cy="24541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2454976" flipV="1">
              <a:off x="10695710" y="5773429"/>
              <a:ext cx="331026" cy="102918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 userDrawn="1"/>
        </p:nvGrpSpPr>
        <p:grpSpPr>
          <a:xfrm>
            <a:off x="10452393" y="5281944"/>
            <a:ext cx="1578198" cy="1531906"/>
            <a:chOff x="9947483" y="4415456"/>
            <a:chExt cx="1929827" cy="208863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вал 27"/>
          <p:cNvSpPr/>
          <p:nvPr userDrawn="1"/>
        </p:nvSpPr>
        <p:spPr>
          <a:xfrm>
            <a:off x="11908461" y="-56242"/>
            <a:ext cx="165896" cy="165896"/>
          </a:xfrm>
          <a:prstGeom prst="ellipse">
            <a:avLst/>
          </a:prstGeom>
          <a:solidFill>
            <a:srgbClr val="004D99"/>
          </a:solidFill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Шестиугольник 28"/>
          <p:cNvSpPr/>
          <p:nvPr userDrawn="1"/>
        </p:nvSpPr>
        <p:spPr>
          <a:xfrm rot="5400000">
            <a:off x="6289450" y="6287637"/>
            <a:ext cx="474296" cy="438160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89956" y="3334013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1679220" y="4941277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11903810" y="4639145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3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54649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ые проекты на 2022 г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 userDrawn="1"/>
        </p:nvSpPr>
        <p:spPr>
          <a:xfrm>
            <a:off x="-1" y="-12100"/>
            <a:ext cx="3678371" cy="6870099"/>
          </a:xfrm>
          <a:prstGeom prst="homePlate">
            <a:avLst>
              <a:gd name="adj" fmla="val 38147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2DAF59-D2C0-4500-8556-7EC49F6BAE79}"/>
              </a:ext>
            </a:extLst>
          </p:cNvPr>
          <p:cNvSpPr txBox="1">
            <a:spLocks/>
          </p:cNvSpPr>
          <p:nvPr userDrawn="1"/>
        </p:nvSpPr>
        <p:spPr>
          <a:xfrm>
            <a:off x="3586953" y="-330108"/>
            <a:ext cx="6017657" cy="1147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F58220"/>
                </a:solidFill>
                <a:latin typeface="Calibri"/>
              </a:rPr>
              <a:t>КЛЮЧЕВЫЕ ПРОЕКТЫ НА 2023 г.</a:t>
            </a:r>
          </a:p>
        </p:txBody>
      </p:sp>
      <p:sp>
        <p:nvSpPr>
          <p:cNvPr id="9" name="Фигура, имеющая форму буквы L 8"/>
          <p:cNvSpPr/>
          <p:nvPr userDrawn="1"/>
        </p:nvSpPr>
        <p:spPr>
          <a:xfrm rot="5400000" flipV="1">
            <a:off x="9099471" y="192629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Фигура, имеющая форму буквы L 9"/>
          <p:cNvSpPr/>
          <p:nvPr userDrawn="1"/>
        </p:nvSpPr>
        <p:spPr>
          <a:xfrm rot="16200000" flipV="1">
            <a:off x="3388435" y="86535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586953" y="732002"/>
            <a:ext cx="152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ПО СФЕРАМ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3" y="0"/>
            <a:ext cx="3678371" cy="3886200"/>
          </a:xfrm>
          <a:custGeom>
            <a:avLst/>
            <a:gdLst>
              <a:gd name="connsiteX0" fmla="*/ 0 w 3678371"/>
              <a:gd name="connsiteY0" fmla="*/ 0 h 3886200"/>
              <a:gd name="connsiteX1" fmla="*/ 2275183 w 3678371"/>
              <a:gd name="connsiteY1" fmla="*/ 0 h 3886200"/>
              <a:gd name="connsiteX2" fmla="*/ 3678371 w 3678371"/>
              <a:gd name="connsiteY2" fmla="*/ 3435050 h 3886200"/>
              <a:gd name="connsiteX3" fmla="*/ 3494080 w 3678371"/>
              <a:gd name="connsiteY3" fmla="*/ 3886200 h 3886200"/>
              <a:gd name="connsiteX4" fmla="*/ 0 w 3678371"/>
              <a:gd name="connsiteY4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371" h="3886200">
                <a:moveTo>
                  <a:pt x="0" y="0"/>
                </a:moveTo>
                <a:lnTo>
                  <a:pt x="2275183" y="0"/>
                </a:lnTo>
                <a:lnTo>
                  <a:pt x="3678371" y="3435050"/>
                </a:lnTo>
                <a:lnTo>
                  <a:pt x="3494080" y="3886200"/>
                </a:lnTo>
                <a:lnTo>
                  <a:pt x="0" y="3886200"/>
                </a:lnTo>
                <a:close/>
              </a:path>
            </a:pathLst>
          </a:custGeom>
        </p:spPr>
      </p:pic>
      <p:grpSp>
        <p:nvGrpSpPr>
          <p:cNvPr id="13" name="Группа 12"/>
          <p:cNvGrpSpPr/>
          <p:nvPr userDrawn="1"/>
        </p:nvGrpSpPr>
        <p:grpSpPr>
          <a:xfrm>
            <a:off x="188395" y="190238"/>
            <a:ext cx="573605" cy="778892"/>
            <a:chOff x="202355" y="186621"/>
            <a:chExt cx="640556" cy="872627"/>
          </a:xfrm>
        </p:grpSpPr>
        <p:pic>
          <p:nvPicPr>
            <p:cNvPr id="14" name="Picture 2" descr="C:\Users\PotroshkovAN\Pictures\Рисунок1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28" y="186621"/>
              <a:ext cx="439961" cy="49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PotroshkovAN\Pictures\РисунокLO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55" y="679439"/>
              <a:ext cx="640556" cy="37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 userDrawn="1"/>
        </p:nvGrpSpPr>
        <p:grpSpPr>
          <a:xfrm>
            <a:off x="10465093" y="5265769"/>
            <a:ext cx="1578198" cy="1531906"/>
            <a:chOff x="9947483" y="4415456"/>
            <a:chExt cx="1929827" cy="208863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 userDrawn="1"/>
        </p:nvSpPr>
        <p:spPr>
          <a:xfrm>
            <a:off x="11793520" y="4988602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2018110" y="4686470"/>
            <a:ext cx="164760" cy="1647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2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18" Type="http://schemas.openxmlformats.org/officeDocument/2006/relationships/slideLayout" Target="../slideLayouts/slideLayout333.xml"/><Relationship Id="rId26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18.xml"/><Relationship Id="rId21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17" Type="http://schemas.openxmlformats.org/officeDocument/2006/relationships/slideLayout" Target="../slideLayouts/slideLayout332.xml"/><Relationship Id="rId25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331.xml"/><Relationship Id="rId20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24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20.xml"/><Relationship Id="rId15" Type="http://schemas.openxmlformats.org/officeDocument/2006/relationships/slideLayout" Target="../slideLayouts/slideLayout330.xml"/><Relationship Id="rId23" Type="http://schemas.openxmlformats.org/officeDocument/2006/relationships/slideLayout" Target="../slideLayouts/slideLayout338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325.xml"/><Relationship Id="rId19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Relationship Id="rId22" Type="http://schemas.openxmlformats.org/officeDocument/2006/relationships/slideLayout" Target="../slideLayouts/slideLayout337.xml"/><Relationship Id="rId27" Type="http://schemas.openxmlformats.org/officeDocument/2006/relationships/slideLayout" Target="../slideLayouts/slideLayout3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35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26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63.xml"/><Relationship Id="rId21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20" Type="http://schemas.openxmlformats.org/officeDocument/2006/relationships/slideLayout" Target="../slideLayouts/slideLayout380.xml"/><Relationship Id="rId29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24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70.xml"/><Relationship Id="rId19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Relationship Id="rId22" Type="http://schemas.openxmlformats.org/officeDocument/2006/relationships/slideLayout" Target="../slideLayouts/slideLayout382.xml"/><Relationship Id="rId27" Type="http://schemas.openxmlformats.org/officeDocument/2006/relationships/slideLayout" Target="../slideLayouts/slideLayout387.xml"/><Relationship Id="rId3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402.xml"/><Relationship Id="rId18" Type="http://schemas.openxmlformats.org/officeDocument/2006/relationships/slideLayout" Target="../slideLayouts/slideLayout407.xml"/><Relationship Id="rId26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1.xml"/><Relationship Id="rId17" Type="http://schemas.openxmlformats.org/officeDocument/2006/relationships/slideLayout" Target="../slideLayouts/slideLayout406.xml"/><Relationship Id="rId25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391.xml"/><Relationship Id="rId16" Type="http://schemas.openxmlformats.org/officeDocument/2006/relationships/slideLayout" Target="../slideLayouts/slideLayout405.xml"/><Relationship Id="rId20" Type="http://schemas.openxmlformats.org/officeDocument/2006/relationships/slideLayout" Target="../slideLayouts/slideLayout409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24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394.xml"/><Relationship Id="rId15" Type="http://schemas.openxmlformats.org/officeDocument/2006/relationships/slideLayout" Target="../slideLayouts/slideLayout404.xml"/><Relationship Id="rId23" Type="http://schemas.openxmlformats.org/officeDocument/2006/relationships/slideLayout" Target="../slideLayouts/slideLayout412.xml"/><Relationship Id="rId28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399.xml"/><Relationship Id="rId19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403.xml"/><Relationship Id="rId22" Type="http://schemas.openxmlformats.org/officeDocument/2006/relationships/slideLayout" Target="../slideLayouts/slideLayout411.xml"/><Relationship Id="rId27" Type="http://schemas.openxmlformats.org/officeDocument/2006/relationships/slideLayout" Target="../slideLayouts/slideLayout4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microsoft.com/office/2007/relationships/hdphoto" Target="../media/hdphoto6.wdp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microsoft.com/office/2007/relationships/hdphoto" Target="../media/hdphoto5.wdp"/><Relationship Id="rId10" Type="http://schemas.openxmlformats.org/officeDocument/2006/relationships/slideLayout" Target="../slideLayouts/slideLayout39.xml"/><Relationship Id="rId19" Type="http://schemas.microsoft.com/office/2007/relationships/hdphoto" Target="../media/hdphoto9.wdp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0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.xml"/><Relationship Id="rId117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16.xml"/><Relationship Id="rId68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37.xml"/><Relationship Id="rId89" Type="http://schemas.openxmlformats.org/officeDocument/2006/relationships/slideLayout" Target="../slideLayouts/slideLayout142.xml"/><Relationship Id="rId11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69.xml"/><Relationship Id="rId107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11.xml"/><Relationship Id="rId66" Type="http://schemas.openxmlformats.org/officeDocument/2006/relationships/slideLayout" Target="../slideLayouts/slideLayout119.xml"/><Relationship Id="rId74" Type="http://schemas.openxmlformats.org/officeDocument/2006/relationships/slideLayout" Target="../slideLayouts/slideLayout127.xml"/><Relationship Id="rId79" Type="http://schemas.openxmlformats.org/officeDocument/2006/relationships/slideLayout" Target="../slideLayouts/slideLayout132.xml"/><Relationship Id="rId87" Type="http://schemas.openxmlformats.org/officeDocument/2006/relationships/slideLayout" Target="../slideLayouts/slideLayout140.xml"/><Relationship Id="rId102" Type="http://schemas.openxmlformats.org/officeDocument/2006/relationships/slideLayout" Target="../slideLayouts/slideLayout155.xml"/><Relationship Id="rId110" Type="http://schemas.openxmlformats.org/officeDocument/2006/relationships/slideLayout" Target="../slideLayouts/slideLayout163.xml"/><Relationship Id="rId115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114.xml"/><Relationship Id="rId82" Type="http://schemas.openxmlformats.org/officeDocument/2006/relationships/slideLayout" Target="../slideLayouts/slideLayout135.xml"/><Relationship Id="rId90" Type="http://schemas.openxmlformats.org/officeDocument/2006/relationships/slideLayout" Target="../slideLayouts/slideLayout143.xml"/><Relationship Id="rId95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slideLayout" Target="../slideLayouts/slideLayout109.xml"/><Relationship Id="rId64" Type="http://schemas.openxmlformats.org/officeDocument/2006/relationships/slideLayout" Target="../slideLayouts/slideLayout117.xml"/><Relationship Id="rId69" Type="http://schemas.openxmlformats.org/officeDocument/2006/relationships/slideLayout" Target="../slideLayouts/slideLayout122.xml"/><Relationship Id="rId77" Type="http://schemas.openxmlformats.org/officeDocument/2006/relationships/slideLayout" Target="../slideLayouts/slideLayout130.xml"/><Relationship Id="rId100" Type="http://schemas.openxmlformats.org/officeDocument/2006/relationships/slideLayout" Target="../slideLayouts/slideLayout153.xml"/><Relationship Id="rId105" Type="http://schemas.openxmlformats.org/officeDocument/2006/relationships/slideLayout" Target="../slideLayouts/slideLayout158.xml"/><Relationship Id="rId113" Type="http://schemas.openxmlformats.org/officeDocument/2006/relationships/slideLayout" Target="../slideLayouts/slideLayout166.xml"/><Relationship Id="rId118" Type="http://schemas.openxmlformats.org/officeDocument/2006/relationships/theme" Target="../theme/theme4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72" Type="http://schemas.openxmlformats.org/officeDocument/2006/relationships/slideLayout" Target="../slideLayouts/slideLayout125.xml"/><Relationship Id="rId80" Type="http://schemas.openxmlformats.org/officeDocument/2006/relationships/slideLayout" Target="../slideLayouts/slideLayout133.xml"/><Relationship Id="rId85" Type="http://schemas.openxmlformats.org/officeDocument/2006/relationships/slideLayout" Target="../slideLayouts/slideLayout138.xml"/><Relationship Id="rId93" Type="http://schemas.openxmlformats.org/officeDocument/2006/relationships/slideLayout" Target="../slideLayouts/slideLayout146.xml"/><Relationship Id="rId9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59" Type="http://schemas.openxmlformats.org/officeDocument/2006/relationships/slideLayout" Target="../slideLayouts/slideLayout112.xml"/><Relationship Id="rId67" Type="http://schemas.openxmlformats.org/officeDocument/2006/relationships/slideLayout" Target="../slideLayouts/slideLayout120.xml"/><Relationship Id="rId103" Type="http://schemas.openxmlformats.org/officeDocument/2006/relationships/slideLayout" Target="../slideLayouts/slideLayout156.xml"/><Relationship Id="rId108" Type="http://schemas.openxmlformats.org/officeDocument/2006/relationships/slideLayout" Target="../slideLayouts/slideLayout161.xml"/><Relationship Id="rId1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62" Type="http://schemas.openxmlformats.org/officeDocument/2006/relationships/slideLayout" Target="../slideLayouts/slideLayout115.xml"/><Relationship Id="rId70" Type="http://schemas.openxmlformats.org/officeDocument/2006/relationships/slideLayout" Target="../slideLayouts/slideLayout123.xml"/><Relationship Id="rId75" Type="http://schemas.openxmlformats.org/officeDocument/2006/relationships/slideLayout" Target="../slideLayouts/slideLayout128.xml"/><Relationship Id="rId83" Type="http://schemas.openxmlformats.org/officeDocument/2006/relationships/slideLayout" Target="../slideLayouts/slideLayout136.xml"/><Relationship Id="rId88" Type="http://schemas.openxmlformats.org/officeDocument/2006/relationships/slideLayout" Target="../slideLayouts/slideLayout141.xml"/><Relationship Id="rId91" Type="http://schemas.openxmlformats.org/officeDocument/2006/relationships/slideLayout" Target="../slideLayouts/slideLayout144.xml"/><Relationship Id="rId96" Type="http://schemas.openxmlformats.org/officeDocument/2006/relationships/slideLayout" Target="../slideLayouts/slideLayout149.xml"/><Relationship Id="rId111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slideLayout" Target="../slideLayouts/slideLayout110.xml"/><Relationship Id="rId106" Type="http://schemas.openxmlformats.org/officeDocument/2006/relationships/slideLayout" Target="../slideLayouts/slideLayout159.xml"/><Relationship Id="rId114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60" Type="http://schemas.openxmlformats.org/officeDocument/2006/relationships/slideLayout" Target="../slideLayouts/slideLayout113.xml"/><Relationship Id="rId65" Type="http://schemas.openxmlformats.org/officeDocument/2006/relationships/slideLayout" Target="../slideLayouts/slideLayout118.xml"/><Relationship Id="rId73" Type="http://schemas.openxmlformats.org/officeDocument/2006/relationships/slideLayout" Target="../slideLayouts/slideLayout126.xml"/><Relationship Id="rId78" Type="http://schemas.openxmlformats.org/officeDocument/2006/relationships/slideLayout" Target="../slideLayouts/slideLayout131.xml"/><Relationship Id="rId81" Type="http://schemas.openxmlformats.org/officeDocument/2006/relationships/slideLayout" Target="../slideLayouts/slideLayout134.xml"/><Relationship Id="rId86" Type="http://schemas.openxmlformats.org/officeDocument/2006/relationships/slideLayout" Target="../slideLayouts/slideLayout139.xml"/><Relationship Id="rId94" Type="http://schemas.openxmlformats.org/officeDocument/2006/relationships/slideLayout" Target="../slideLayouts/slideLayout147.xml"/><Relationship Id="rId99" Type="http://schemas.openxmlformats.org/officeDocument/2006/relationships/slideLayout" Target="../slideLayouts/slideLayout152.xml"/><Relationship Id="rId10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92.xml"/><Relationship Id="rId109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87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76" Type="http://schemas.openxmlformats.org/officeDocument/2006/relationships/slideLayout" Target="../slideLayouts/slideLayout129.xml"/><Relationship Id="rId97" Type="http://schemas.openxmlformats.org/officeDocument/2006/relationships/slideLayout" Target="../slideLayouts/slideLayout150.xml"/><Relationship Id="rId104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60.xml"/><Relationship Id="rId71" Type="http://schemas.openxmlformats.org/officeDocument/2006/relationships/slideLayout" Target="../slideLayouts/slideLayout124.xml"/><Relationship Id="rId9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slideLayout" Target="../slideLayouts/slideLayout197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26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29.xml"/><Relationship Id="rId21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5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slideLayout" Target="../slideLayouts/slideLayout246.xml"/><Relationship Id="rId29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24" Type="http://schemas.openxmlformats.org/officeDocument/2006/relationships/slideLayout" Target="../slideLayouts/slideLayout250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23" Type="http://schemas.openxmlformats.org/officeDocument/2006/relationships/slideLayout" Target="../slideLayouts/slideLayout249.xml"/><Relationship Id="rId28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36.xml"/><Relationship Id="rId19" Type="http://schemas.openxmlformats.org/officeDocument/2006/relationships/slideLayout" Target="../slideLayouts/slideLayout245.xml"/><Relationship Id="rId31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Relationship Id="rId22" Type="http://schemas.openxmlformats.org/officeDocument/2006/relationships/slideLayout" Target="../slideLayouts/slideLayout248.xml"/><Relationship Id="rId27" Type="http://schemas.openxmlformats.org/officeDocument/2006/relationships/slideLayout" Target="../slideLayouts/slideLayout253.xml"/><Relationship Id="rId30" Type="http://schemas.openxmlformats.org/officeDocument/2006/relationships/slideLayout" Target="../slideLayouts/slideLayout2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18" Type="http://schemas.openxmlformats.org/officeDocument/2006/relationships/slideLayout" Target="../slideLayouts/slideLayout275.xml"/><Relationship Id="rId26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60.xml"/><Relationship Id="rId21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4.xml"/><Relationship Id="rId25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20" Type="http://schemas.openxmlformats.org/officeDocument/2006/relationships/slideLayout" Target="../slideLayouts/slideLayout277.xml"/><Relationship Id="rId29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24" Type="http://schemas.openxmlformats.org/officeDocument/2006/relationships/slideLayout" Target="../slideLayouts/slideLayout281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23" Type="http://schemas.openxmlformats.org/officeDocument/2006/relationships/slideLayout" Target="../slideLayouts/slideLayout280.xml"/><Relationship Id="rId28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67.xml"/><Relationship Id="rId19" Type="http://schemas.openxmlformats.org/officeDocument/2006/relationships/slideLayout" Target="../slideLayouts/slideLayout276.xml"/><Relationship Id="rId31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Relationship Id="rId22" Type="http://schemas.openxmlformats.org/officeDocument/2006/relationships/slideLayout" Target="../slideLayouts/slideLayout279.xml"/><Relationship Id="rId27" Type="http://schemas.openxmlformats.org/officeDocument/2006/relationships/slideLayout" Target="../slideLayouts/slideLayout284.xml"/><Relationship Id="rId30" Type="http://schemas.openxmlformats.org/officeDocument/2006/relationships/slideLayout" Target="../slideLayouts/slideLayout2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26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91.xml"/><Relationship Id="rId21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5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23" Type="http://schemas.openxmlformats.org/officeDocument/2006/relationships/slideLayout" Target="../slideLayouts/slideLayout311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310.xml"/><Relationship Id="rId27" Type="http://schemas.openxmlformats.org/officeDocument/2006/relationships/slideLayout" Target="../slideLayouts/slideLayout3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9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9" r:id="rId4"/>
    <p:sldLayoutId id="2147483686" r:id="rId5"/>
    <p:sldLayoutId id="2147483688" r:id="rId6"/>
    <p:sldLayoutId id="2147483689" r:id="rId7"/>
    <p:sldLayoutId id="2147483662" r:id="rId8"/>
    <p:sldLayoutId id="2147483654" r:id="rId9"/>
    <p:sldLayoutId id="2147483652" r:id="rId10"/>
    <p:sldLayoutId id="2147483678" r:id="rId11"/>
    <p:sldLayoutId id="2147483684" r:id="rId12"/>
    <p:sldLayoutId id="2147483679" r:id="rId13"/>
    <p:sldLayoutId id="2147483683" r:id="rId14"/>
    <p:sldLayoutId id="2147483656" r:id="rId15"/>
    <p:sldLayoutId id="2147483653" r:id="rId16"/>
    <p:sldLayoutId id="2147483660" r:id="rId17"/>
    <p:sldLayoutId id="2147483657" r:id="rId18"/>
    <p:sldLayoutId id="2147483666" r:id="rId19"/>
    <p:sldLayoutId id="2147483651" r:id="rId20"/>
    <p:sldLayoutId id="2147483663" r:id="rId21"/>
    <p:sldLayoutId id="2147483681" r:id="rId22"/>
    <p:sldLayoutId id="2147483682" r:id="rId23"/>
    <p:sldLayoutId id="2147483668" r:id="rId24"/>
    <p:sldLayoutId id="2147483692" r:id="rId25"/>
    <p:sldLayoutId id="2147483690" r:id="rId26"/>
    <p:sldLayoutId id="2147483691" r:id="rId27"/>
    <p:sldLayoutId id="2147484433" r:id="rId28"/>
    <p:sldLayoutId id="214748443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  <p:sldLayoutId id="2147484287" r:id="rId17"/>
    <p:sldLayoutId id="2147484288" r:id="rId18"/>
    <p:sldLayoutId id="2147484289" r:id="rId19"/>
    <p:sldLayoutId id="2147484290" r:id="rId20"/>
    <p:sldLayoutId id="2147484291" r:id="rId21"/>
    <p:sldLayoutId id="2147484292" r:id="rId22"/>
    <p:sldLayoutId id="2147484293" r:id="rId23"/>
    <p:sldLayoutId id="2147484294" r:id="rId24"/>
    <p:sldLayoutId id="2147484295" r:id="rId25"/>
    <p:sldLayoutId id="2147484296" r:id="rId26"/>
    <p:sldLayoutId id="214748429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2667" y="593367"/>
            <a:ext cx="1056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ira Sans Extra Condensed SemiBold"/>
              <a:buNone/>
              <a:defRPr sz="32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ira Sans Extra Condensed"/>
              <a:buNone/>
              <a:defRPr sz="26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2667" y="1536633"/>
            <a:ext cx="1056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38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50800" y="0"/>
            <a:ext cx="5813552" cy="69595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54990" y="2660921"/>
            <a:ext cx="1220537" cy="1541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5641" y="266802"/>
            <a:ext cx="1012071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5995" y="1049156"/>
            <a:ext cx="1124000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0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  <p:sldLayoutId id="2147484451" r:id="rId16"/>
    <p:sldLayoutId id="2147484452" r:id="rId17"/>
    <p:sldLayoutId id="2147484453" r:id="rId18"/>
    <p:sldLayoutId id="2147484454" r:id="rId19"/>
    <p:sldLayoutId id="2147484455" r:id="rId20"/>
    <p:sldLayoutId id="2147484456" r:id="rId21"/>
    <p:sldLayoutId id="2147484457" r:id="rId22"/>
    <p:sldLayoutId id="2147484458" r:id="rId23"/>
    <p:sldLayoutId id="2147484459" r:id="rId24"/>
    <p:sldLayoutId id="2147484460" r:id="rId25"/>
    <p:sldLayoutId id="2147484461" r:id="rId26"/>
    <p:sldLayoutId id="2147484462" r:id="rId27"/>
    <p:sldLayoutId id="2147484463" r:id="rId28"/>
    <p:sldLayoutId id="214748446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4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3" r:id="rId18"/>
    <p:sldLayoutId id="2147484484" r:id="rId19"/>
    <p:sldLayoutId id="2147484485" r:id="rId20"/>
    <p:sldLayoutId id="2147484486" r:id="rId21"/>
    <p:sldLayoutId id="2147484487" r:id="rId22"/>
    <p:sldLayoutId id="2147484488" r:id="rId23"/>
    <p:sldLayoutId id="2147484489" r:id="rId24"/>
    <p:sldLayoutId id="2147484490" r:id="rId25"/>
    <p:sldLayoutId id="2147484491" r:id="rId26"/>
    <p:sldLayoutId id="2147484492" r:id="rId27"/>
    <p:sldLayoutId id="2147484493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ятиугольник 7"/>
          <p:cNvSpPr/>
          <p:nvPr/>
        </p:nvSpPr>
        <p:spPr>
          <a:xfrm rot="5400000">
            <a:off x="8443800" y="-2310480"/>
            <a:ext cx="1437840" cy="6058800"/>
          </a:xfrm>
          <a:prstGeom prst="homePlate">
            <a:avLst>
              <a:gd name="adj" fmla="val 50930"/>
            </a:avLst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Пятиугольник 8"/>
          <p:cNvSpPr/>
          <p:nvPr/>
        </p:nvSpPr>
        <p:spPr>
          <a:xfrm rot="5400000">
            <a:off x="2347560" y="-2346480"/>
            <a:ext cx="1437840" cy="6131880"/>
          </a:xfrm>
          <a:prstGeom prst="homePlate">
            <a:avLst>
              <a:gd name="adj" fmla="val 50667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Прямая соединительная линия 11"/>
          <p:cNvSpPr/>
          <p:nvPr/>
        </p:nvSpPr>
        <p:spPr>
          <a:xfrm>
            <a:off x="6132240" y="745920"/>
            <a:ext cx="360" cy="6120000"/>
          </a:xfrm>
          <a:prstGeom prst="line">
            <a:avLst/>
          </a:prstGeom>
          <a:ln w="19050">
            <a:solidFill>
              <a:srgbClr val="B5D2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13" name="Группа 12"/>
          <p:cNvGrpSpPr/>
          <p:nvPr/>
        </p:nvGrpSpPr>
        <p:grpSpPr>
          <a:xfrm>
            <a:off x="7838280" y="1260000"/>
            <a:ext cx="2480760" cy="386280"/>
            <a:chOff x="7838280" y="1260000"/>
            <a:chExt cx="2480760" cy="386280"/>
          </a:xfrm>
        </p:grpSpPr>
        <p:sp>
          <p:nvSpPr>
            <p:cNvPr id="214" name="Прямая соединительная линия 13"/>
            <p:cNvSpPr/>
            <p:nvPr/>
          </p:nvSpPr>
          <p:spPr>
            <a:xfrm>
              <a:off x="7838280" y="1335600"/>
              <a:ext cx="449640" cy="10800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5" name="Прямая соединительная линия 14"/>
            <p:cNvSpPr/>
            <p:nvPr/>
          </p:nvSpPr>
          <p:spPr>
            <a:xfrm>
              <a:off x="8382240" y="1454040"/>
              <a:ext cx="795240" cy="19224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6" name="Прямая соединительная линия 15"/>
            <p:cNvSpPr/>
            <p:nvPr/>
          </p:nvSpPr>
          <p:spPr>
            <a:xfrm flipH="1">
              <a:off x="9171360" y="1410480"/>
              <a:ext cx="1062000" cy="235800"/>
            </a:xfrm>
            <a:prstGeom prst="line">
              <a:avLst/>
            </a:prstGeom>
            <a:ln w="28575">
              <a:solidFill>
                <a:srgbClr val="F58220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7" name="Прямая соединительная линия 16"/>
            <p:cNvSpPr/>
            <p:nvPr/>
          </p:nvSpPr>
          <p:spPr>
            <a:xfrm flipH="1">
              <a:off x="9452520" y="1260000"/>
              <a:ext cx="866520" cy="21204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8" name="Прямая соединительная линия 17"/>
            <p:cNvSpPr/>
            <p:nvPr/>
          </p:nvSpPr>
          <p:spPr>
            <a:xfrm flipH="1">
              <a:off x="9146160" y="1494720"/>
              <a:ext cx="252000" cy="3600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9" name="Прямая соединительная линия 18"/>
            <p:cNvSpPr/>
            <p:nvPr/>
          </p:nvSpPr>
          <p:spPr>
            <a:xfrm>
              <a:off x="8020800" y="1260000"/>
              <a:ext cx="1132920" cy="26892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20" name="Группа 19"/>
          <p:cNvGrpSpPr/>
          <p:nvPr/>
        </p:nvGrpSpPr>
        <p:grpSpPr>
          <a:xfrm>
            <a:off x="1904400" y="1249560"/>
            <a:ext cx="2502360" cy="386280"/>
            <a:chOff x="1904400" y="1249560"/>
            <a:chExt cx="2502360" cy="386280"/>
          </a:xfrm>
        </p:grpSpPr>
        <p:sp>
          <p:nvSpPr>
            <p:cNvPr id="221" name="Прямая соединительная линия 20"/>
            <p:cNvSpPr/>
            <p:nvPr/>
          </p:nvSpPr>
          <p:spPr>
            <a:xfrm flipH="1">
              <a:off x="3957120" y="1325160"/>
              <a:ext cx="449640" cy="10800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2" name="Прямая соединительная линия 21"/>
            <p:cNvSpPr/>
            <p:nvPr/>
          </p:nvSpPr>
          <p:spPr>
            <a:xfrm flipH="1">
              <a:off x="3067560" y="1443600"/>
              <a:ext cx="795240" cy="19224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3" name="Прямая соединительная линия 22"/>
            <p:cNvSpPr/>
            <p:nvPr/>
          </p:nvSpPr>
          <p:spPr>
            <a:xfrm>
              <a:off x="2011680" y="1400040"/>
              <a:ext cx="1062000" cy="235800"/>
            </a:xfrm>
            <a:prstGeom prst="line">
              <a:avLst/>
            </a:prstGeom>
            <a:ln w="285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4" name="Прямая соединительная линия 23"/>
            <p:cNvSpPr/>
            <p:nvPr/>
          </p:nvSpPr>
          <p:spPr>
            <a:xfrm>
              <a:off x="1904400" y="1249560"/>
              <a:ext cx="866880" cy="212040"/>
            </a:xfrm>
            <a:prstGeom prst="line">
              <a:avLst/>
            </a:prstGeom>
            <a:ln w="1270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5" name="Прямая соединительная линия 24"/>
            <p:cNvSpPr/>
            <p:nvPr/>
          </p:nvSpPr>
          <p:spPr>
            <a:xfrm>
              <a:off x="2825280" y="1484280"/>
              <a:ext cx="252000" cy="3600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6" name="Прямая соединительная линия 25"/>
            <p:cNvSpPr/>
            <p:nvPr/>
          </p:nvSpPr>
          <p:spPr>
            <a:xfrm flipH="1">
              <a:off x="3065400" y="1254240"/>
              <a:ext cx="1132560" cy="269280"/>
            </a:xfrm>
            <a:prstGeom prst="line">
              <a:avLst/>
            </a:prstGeom>
            <a:ln w="41275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27" name="Рисунок 26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51120" y="72000"/>
            <a:ext cx="810000" cy="81000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7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490880" y="140400"/>
            <a:ext cx="834480" cy="8344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C:\Users\PotroshkovAN\Pictures\Рисунок1.png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0280" y="190080"/>
            <a:ext cx="393120" cy="439200"/>
          </a:xfrm>
          <a:prstGeom prst="rect">
            <a:avLst/>
          </a:prstGeom>
          <a:ln w="0">
            <a:noFill/>
          </a:ln>
        </p:spPr>
      </p:pic>
      <p:sp>
        <p:nvSpPr>
          <p:cNvPr id="232" name="TextBox 28"/>
          <p:cNvSpPr/>
          <p:nvPr/>
        </p:nvSpPr>
        <p:spPr>
          <a:xfrm>
            <a:off x="8283240" y="423000"/>
            <a:ext cx="238032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3000" b="1" strike="noStrike" spc="-1">
                <a:solidFill>
                  <a:srgbClr val="FFFFFF"/>
                </a:solidFill>
                <a:latin typeface="Calibri"/>
                <a:ea typeface="Noto Sans"/>
              </a:rPr>
              <a:t>РЕШЕНИЕ</a:t>
            </a:r>
            <a:endParaRPr lang="ru-RU" sz="3000" b="0" strike="noStrike" spc="-1">
              <a:latin typeface="XO Oriel"/>
            </a:endParaRPr>
          </a:p>
        </p:txBody>
      </p:sp>
      <p:sp>
        <p:nvSpPr>
          <p:cNvPr id="233" name="TextBox 29"/>
          <p:cNvSpPr/>
          <p:nvPr/>
        </p:nvSpPr>
        <p:spPr>
          <a:xfrm>
            <a:off x="1675080" y="423000"/>
            <a:ext cx="298836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3000" b="1" strike="noStrike" spc="-1">
                <a:solidFill>
                  <a:srgbClr val="FFFFFF"/>
                </a:solidFill>
                <a:latin typeface="Calibri"/>
                <a:ea typeface="Noto Sans"/>
              </a:rPr>
              <a:t>ПРОБЛЕМА</a:t>
            </a:r>
            <a:endParaRPr lang="ru-RU" sz="3000" b="0" strike="noStrike" spc="-1">
              <a:latin typeface="XO Oriel"/>
            </a:endParaRPr>
          </a:p>
        </p:txBody>
      </p:sp>
      <p:sp>
        <p:nvSpPr>
          <p:cNvPr id="234" name="PlaceHolder 1"/>
          <p:cNvSpPr>
            <a:spLocks noGrp="1"/>
          </p:cNvSpPr>
          <p:nvPr>
            <p:ph type="sldNum" idx="4"/>
          </p:nvPr>
        </p:nvSpPr>
        <p:spPr>
          <a:xfrm>
            <a:off x="9283680" y="63702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8493BF7-BA22-4B64-8E3B-AADDFD05F7D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61087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Прямоугольник 7"/>
          <p:cNvSpPr/>
          <p:nvPr/>
        </p:nvSpPr>
        <p:spPr>
          <a:xfrm>
            <a:off x="7542360" y="0"/>
            <a:ext cx="4643280" cy="685728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2" name="Рисунок 8"/>
          <p:cNvPicPr/>
          <p:nvPr/>
        </p:nvPicPr>
        <p:blipFill>
          <a:blip r:embed="rId14"/>
          <a:stretch/>
        </p:blipFill>
        <p:spPr>
          <a:xfrm flipH="1">
            <a:off x="6839640" y="2494080"/>
            <a:ext cx="5352480" cy="3567960"/>
          </a:xfrm>
          <a:prstGeom prst="rect">
            <a:avLst/>
          </a:prstGeom>
          <a:ln w="0">
            <a:noFill/>
          </a:ln>
        </p:spPr>
      </p:pic>
      <p:sp>
        <p:nvSpPr>
          <p:cNvPr id="333" name="Заголовок 2"/>
          <p:cNvSpPr/>
          <p:nvPr/>
        </p:nvSpPr>
        <p:spPr>
          <a:xfrm>
            <a:off x="7731360" y="825480"/>
            <a:ext cx="5765040" cy="84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4D99"/>
                </a:solidFill>
                <a:latin typeface="Calibri"/>
                <a:ea typeface="DejaVu Sans"/>
              </a:rPr>
              <a:t>РАБОТА ПО ДОСТИЖЕНИЮ БАЛАНСА ТРУДОВЫХ 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4D99"/>
                </a:solidFill>
                <a:latin typeface="Calibri"/>
                <a:ea typeface="DejaVu Sans"/>
              </a:rPr>
              <a:t>РЕСУРСОВ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34" name="Фигура, имеющая форму буквы L 10"/>
          <p:cNvSpPr/>
          <p:nvPr/>
        </p:nvSpPr>
        <p:spPr>
          <a:xfrm rot="5400000" flipV="1">
            <a:off x="11682360" y="589680"/>
            <a:ext cx="396360" cy="545400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Фигура, имеющая форму буквы L 11"/>
          <p:cNvSpPr/>
          <p:nvPr/>
        </p:nvSpPr>
        <p:spPr>
          <a:xfrm rot="16200000" flipV="1">
            <a:off x="7656840" y="1882800"/>
            <a:ext cx="396360" cy="545400"/>
          </a:xfrm>
          <a:prstGeom prst="corner">
            <a:avLst>
              <a:gd name="adj1" fmla="val 30808"/>
              <a:gd name="adj2" fmla="val 30808"/>
            </a:avLst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Picture 2" descr="C:\Users\PotroshkovAN\Pictures\Рисунок1.pn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0280" y="190080"/>
            <a:ext cx="393120" cy="439200"/>
          </a:xfrm>
          <a:prstGeom prst="rect">
            <a:avLst/>
          </a:prstGeom>
          <a:ln w="0">
            <a:noFill/>
          </a:ln>
        </p:spPr>
      </p:pic>
      <p:grpSp>
        <p:nvGrpSpPr>
          <p:cNvPr id="339" name="Группа 15"/>
          <p:cNvGrpSpPr/>
          <p:nvPr/>
        </p:nvGrpSpPr>
        <p:grpSpPr>
          <a:xfrm>
            <a:off x="247320" y="5163840"/>
            <a:ext cx="1578240" cy="1532160"/>
            <a:chOff x="247320" y="5163840"/>
            <a:chExt cx="1578240" cy="1532160"/>
          </a:xfrm>
        </p:grpSpPr>
        <p:sp>
          <p:nvSpPr>
            <p:cNvPr id="340" name="Прямая соединительная линия 16"/>
            <p:cNvSpPr/>
            <p:nvPr/>
          </p:nvSpPr>
          <p:spPr>
            <a:xfrm flipH="1">
              <a:off x="1123920" y="6690240"/>
              <a:ext cx="382680" cy="36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1" name="Прямая соединительная линия 17"/>
            <p:cNvSpPr/>
            <p:nvPr/>
          </p:nvSpPr>
          <p:spPr>
            <a:xfrm flipH="1">
              <a:off x="254520" y="6690240"/>
              <a:ext cx="706320" cy="36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2" name="Прямая соединительная линия 18"/>
            <p:cNvSpPr/>
            <p:nvPr/>
          </p:nvSpPr>
          <p:spPr>
            <a:xfrm>
              <a:off x="247320" y="5666040"/>
              <a:ext cx="360" cy="102996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3" name="Прямая соединительная линия 19"/>
            <p:cNvSpPr/>
            <p:nvPr/>
          </p:nvSpPr>
          <p:spPr>
            <a:xfrm>
              <a:off x="396720" y="5163840"/>
              <a:ext cx="360" cy="1080000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4" name="Прямая соединительная линия 20"/>
            <p:cNvSpPr/>
            <p:nvPr/>
          </p:nvSpPr>
          <p:spPr>
            <a:xfrm>
              <a:off x="396720" y="6382800"/>
              <a:ext cx="360" cy="155880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5" name="Прямая соединительная линия 21"/>
            <p:cNvSpPr/>
            <p:nvPr/>
          </p:nvSpPr>
          <p:spPr>
            <a:xfrm flipH="1">
              <a:off x="385560" y="6541560"/>
              <a:ext cx="1440000" cy="36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46" name="Прямоугольник 22"/>
          <p:cNvSpPr/>
          <p:nvPr/>
        </p:nvSpPr>
        <p:spPr>
          <a:xfrm>
            <a:off x="11401560" y="2045520"/>
            <a:ext cx="164160" cy="1641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Прямоугольник 23"/>
          <p:cNvSpPr/>
          <p:nvPr/>
        </p:nvSpPr>
        <p:spPr>
          <a:xfrm>
            <a:off x="11886480" y="2431080"/>
            <a:ext cx="164160" cy="1641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Прямоугольник 24"/>
          <p:cNvSpPr/>
          <p:nvPr/>
        </p:nvSpPr>
        <p:spPr>
          <a:xfrm rot="10800000">
            <a:off x="83520" y="3124800"/>
            <a:ext cx="164160" cy="164160"/>
          </a:xfrm>
          <a:prstGeom prst="rect">
            <a:avLst/>
          </a:prstGeom>
          <a:solidFill>
            <a:srgbClr val="004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0D694F7-F613-4505-9009-34E7DD1978F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9538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8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  <p:sldLayoutId id="2147483831" r:id="rId46"/>
    <p:sldLayoutId id="2147483832" r:id="rId47"/>
    <p:sldLayoutId id="2147483833" r:id="rId48"/>
    <p:sldLayoutId id="2147483834" r:id="rId49"/>
    <p:sldLayoutId id="2147483835" r:id="rId50"/>
    <p:sldLayoutId id="2147483836" r:id="rId51"/>
    <p:sldLayoutId id="2147483837" r:id="rId52"/>
    <p:sldLayoutId id="2147483838" r:id="rId53"/>
    <p:sldLayoutId id="2147483839" r:id="rId54"/>
    <p:sldLayoutId id="2147483843" r:id="rId55"/>
    <p:sldLayoutId id="2147483844" r:id="rId56"/>
    <p:sldLayoutId id="2147483852" r:id="rId57"/>
    <p:sldLayoutId id="2147483870" r:id="rId58"/>
    <p:sldLayoutId id="2147483871" r:id="rId59"/>
    <p:sldLayoutId id="2147483894" r:id="rId60"/>
    <p:sldLayoutId id="2147483895" r:id="rId61"/>
    <p:sldLayoutId id="2147483896" r:id="rId62"/>
    <p:sldLayoutId id="2147483897" r:id="rId63"/>
    <p:sldLayoutId id="2147483898" r:id="rId64"/>
    <p:sldLayoutId id="2147483899" r:id="rId65"/>
    <p:sldLayoutId id="2147483900" r:id="rId66"/>
    <p:sldLayoutId id="2147483901" r:id="rId67"/>
    <p:sldLayoutId id="2147483902" r:id="rId68"/>
    <p:sldLayoutId id="2147483903" r:id="rId69"/>
    <p:sldLayoutId id="2147483904" r:id="rId70"/>
    <p:sldLayoutId id="2147483905" r:id="rId71"/>
    <p:sldLayoutId id="2147483906" r:id="rId72"/>
    <p:sldLayoutId id="2147483907" r:id="rId73"/>
    <p:sldLayoutId id="2147483908" r:id="rId74"/>
    <p:sldLayoutId id="2147483909" r:id="rId75"/>
    <p:sldLayoutId id="2147483910" r:id="rId76"/>
    <p:sldLayoutId id="2147483911" r:id="rId77"/>
    <p:sldLayoutId id="2147483912" r:id="rId78"/>
    <p:sldLayoutId id="2147483913" r:id="rId79"/>
    <p:sldLayoutId id="2147483914" r:id="rId80"/>
    <p:sldLayoutId id="2147483915" r:id="rId81"/>
    <p:sldLayoutId id="2147483916" r:id="rId82"/>
    <p:sldLayoutId id="2147483917" r:id="rId83"/>
    <p:sldLayoutId id="2147483918" r:id="rId84"/>
    <p:sldLayoutId id="2147483919" r:id="rId85"/>
    <p:sldLayoutId id="2147483920" r:id="rId86"/>
    <p:sldLayoutId id="2147483921" r:id="rId87"/>
    <p:sldLayoutId id="2147483922" r:id="rId88"/>
    <p:sldLayoutId id="2147483923" r:id="rId89"/>
    <p:sldLayoutId id="2147483924" r:id="rId90"/>
    <p:sldLayoutId id="2147483925" r:id="rId91"/>
    <p:sldLayoutId id="2147483926" r:id="rId92"/>
    <p:sldLayoutId id="2147483927" r:id="rId93"/>
    <p:sldLayoutId id="2147483928" r:id="rId94"/>
    <p:sldLayoutId id="2147483929" r:id="rId95"/>
    <p:sldLayoutId id="2147483930" r:id="rId96"/>
    <p:sldLayoutId id="2147483931" r:id="rId97"/>
    <p:sldLayoutId id="2147483932" r:id="rId98"/>
    <p:sldLayoutId id="2147483933" r:id="rId99"/>
    <p:sldLayoutId id="2147483934" r:id="rId100"/>
    <p:sldLayoutId id="2147483935" r:id="rId101"/>
    <p:sldLayoutId id="2147483936" r:id="rId102"/>
    <p:sldLayoutId id="2147483937" r:id="rId103"/>
    <p:sldLayoutId id="2147483938" r:id="rId104"/>
    <p:sldLayoutId id="2147483939" r:id="rId105"/>
    <p:sldLayoutId id="2147483940" r:id="rId106"/>
    <p:sldLayoutId id="2147483941" r:id="rId107"/>
    <p:sldLayoutId id="2147483942" r:id="rId108"/>
    <p:sldLayoutId id="2147483943" r:id="rId109"/>
    <p:sldLayoutId id="2147483944" r:id="rId110"/>
    <p:sldLayoutId id="2147483945" r:id="rId111"/>
    <p:sldLayoutId id="2147483946" r:id="rId112"/>
    <p:sldLayoutId id="2147483947" r:id="rId113"/>
    <p:sldLayoutId id="2147483948" r:id="rId114"/>
    <p:sldLayoutId id="2147483949" r:id="rId115"/>
    <p:sldLayoutId id="2147483953" r:id="rId116"/>
    <p:sldLayoutId id="2147483954" r:id="rId1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0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2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2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  <p:sldLayoutId id="2147484092" r:id="rId28"/>
    <p:sldLayoutId id="2147484093" r:id="rId29"/>
    <p:sldLayoutId id="2147484094" r:id="rId30"/>
    <p:sldLayoutId id="214748409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18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  <p:sldLayoutId id="2147484116" r:id="rId20"/>
    <p:sldLayoutId id="2147484117" r:id="rId21"/>
    <p:sldLayoutId id="2147484118" r:id="rId22"/>
    <p:sldLayoutId id="2147484119" r:id="rId23"/>
    <p:sldLayoutId id="2147484120" r:id="rId24"/>
    <p:sldLayoutId id="2147484121" r:id="rId25"/>
    <p:sldLayoutId id="2147484122" r:id="rId26"/>
    <p:sldLayoutId id="2147484123" r:id="rId27"/>
    <p:sldLayoutId id="2147484124" r:id="rId28"/>
    <p:sldLayoutId id="2147484125" r:id="rId29"/>
    <p:sldLayoutId id="2147484126" r:id="rId30"/>
    <p:sldLayoutId id="2147484127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AF73-C1E8-493E-BF56-6195347B7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  <p:sldLayoutId id="2147484202" r:id="rId16"/>
    <p:sldLayoutId id="2147484203" r:id="rId17"/>
    <p:sldLayoutId id="2147484204" r:id="rId18"/>
    <p:sldLayoutId id="2147484205" r:id="rId19"/>
    <p:sldLayoutId id="2147484206" r:id="rId20"/>
    <p:sldLayoutId id="2147484207" r:id="rId21"/>
    <p:sldLayoutId id="2147484208" r:id="rId22"/>
    <p:sldLayoutId id="2147484209" r:id="rId23"/>
    <p:sldLayoutId id="2147484210" r:id="rId24"/>
    <p:sldLayoutId id="2147484211" r:id="rId25"/>
    <p:sldLayoutId id="2147484212" r:id="rId26"/>
    <p:sldLayoutId id="2147484213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79.png"/><Relationship Id="rId7" Type="http://schemas.openxmlformats.org/officeDocument/2006/relationships/image" Target="../media/image10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7.xml"/><Relationship Id="rId4" Type="http://schemas.openxmlformats.org/officeDocument/2006/relationships/image" Target="../media/image10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1.png"/><Relationship Id="rId11" Type="http://schemas.openxmlformats.org/officeDocument/2006/relationships/image" Target="../media/image107.jpg"/><Relationship Id="rId5" Type="http://schemas.openxmlformats.org/officeDocument/2006/relationships/image" Target="../media/image110.png"/><Relationship Id="rId10" Type="http://schemas.openxmlformats.org/officeDocument/2006/relationships/image" Target="../media/image79.png"/><Relationship Id="rId4" Type="http://schemas.openxmlformats.org/officeDocument/2006/relationships/image" Target="../media/image109.png"/><Relationship Id="rId9" Type="http://schemas.openxmlformats.org/officeDocument/2006/relationships/image" Target="../media/image7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5.png"/><Relationship Id="rId7" Type="http://schemas.openxmlformats.org/officeDocument/2006/relationships/image" Target="../media/image7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0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07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D99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0066" y="1453972"/>
            <a:ext cx="3111500" cy="159004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sz="5400" b="1" dirty="0">
                <a:solidFill>
                  <a:srgbClr val="EC7C30"/>
                </a:solidFill>
                <a:latin typeface="Calibri"/>
                <a:cs typeface="Calibri"/>
              </a:rPr>
              <a:t>ДИАЛОГ </a:t>
            </a:r>
            <a:r>
              <a:rPr sz="5400" b="1" spc="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5400" b="1" spc="-295" dirty="0">
                <a:solidFill>
                  <a:srgbClr val="EC7C30"/>
                </a:solidFill>
                <a:latin typeface="Calibri"/>
                <a:cs typeface="Calibri"/>
              </a:rPr>
              <a:t>Р</a:t>
            </a:r>
            <a:r>
              <a:rPr sz="5400" b="1" dirty="0">
                <a:solidFill>
                  <a:srgbClr val="EC7C30"/>
                </a:solidFill>
                <a:latin typeface="Calibri"/>
                <a:cs typeface="Calibri"/>
              </a:rPr>
              <a:t>АЗВИТИЯ</a:t>
            </a:r>
            <a:endParaRPr sz="5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8976" y="190500"/>
            <a:ext cx="573405" cy="779145"/>
            <a:chOff x="188976" y="190500"/>
            <a:chExt cx="573405" cy="7791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603" y="190500"/>
              <a:ext cx="393192" cy="438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976" y="629412"/>
              <a:ext cx="573024" cy="33985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874776" y="2893059"/>
            <a:ext cx="546100" cy="396240"/>
          </a:xfrm>
          <a:custGeom>
            <a:avLst/>
            <a:gdLst/>
            <a:ahLst/>
            <a:cxnLst/>
            <a:rect l="l" t="t" r="r" b="b"/>
            <a:pathLst>
              <a:path w="546100" h="396239">
                <a:moveTo>
                  <a:pt x="545592" y="274320"/>
                </a:moveTo>
                <a:lnTo>
                  <a:pt x="122072" y="274320"/>
                </a:lnTo>
                <a:lnTo>
                  <a:pt x="122072" y="0"/>
                </a:lnTo>
                <a:lnTo>
                  <a:pt x="0" y="0"/>
                </a:lnTo>
                <a:lnTo>
                  <a:pt x="0" y="274320"/>
                </a:lnTo>
                <a:lnTo>
                  <a:pt x="0" y="396240"/>
                </a:lnTo>
                <a:lnTo>
                  <a:pt x="545592" y="396240"/>
                </a:lnTo>
                <a:lnTo>
                  <a:pt x="545592" y="27432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9476" y="1485899"/>
            <a:ext cx="546100" cy="397510"/>
          </a:xfrm>
          <a:custGeom>
            <a:avLst/>
            <a:gdLst/>
            <a:ahLst/>
            <a:cxnLst/>
            <a:rect l="l" t="t" r="r" b="b"/>
            <a:pathLst>
              <a:path w="546100" h="397510">
                <a:moveTo>
                  <a:pt x="545592" y="0"/>
                </a:moveTo>
                <a:lnTo>
                  <a:pt x="0" y="0"/>
                </a:lnTo>
                <a:lnTo>
                  <a:pt x="0" y="123190"/>
                </a:lnTo>
                <a:lnTo>
                  <a:pt x="423037" y="123190"/>
                </a:lnTo>
                <a:lnTo>
                  <a:pt x="423037" y="397510"/>
                </a:lnTo>
                <a:lnTo>
                  <a:pt x="545592" y="397510"/>
                </a:lnTo>
                <a:lnTo>
                  <a:pt x="545592" y="123190"/>
                </a:lnTo>
                <a:lnTo>
                  <a:pt x="54559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95709" y="3451097"/>
            <a:ext cx="796290" cy="76200"/>
          </a:xfrm>
          <a:custGeom>
            <a:avLst/>
            <a:gdLst/>
            <a:ahLst/>
            <a:cxnLst/>
            <a:rect l="l" t="t" r="r" b="b"/>
            <a:pathLst>
              <a:path w="79629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58420" y="49529"/>
                </a:lnTo>
                <a:lnTo>
                  <a:pt x="50800" y="49529"/>
                </a:lnTo>
                <a:lnTo>
                  <a:pt x="50800" y="26669"/>
                </a:lnTo>
                <a:lnTo>
                  <a:pt x="58420" y="26669"/>
                </a:lnTo>
                <a:lnTo>
                  <a:pt x="76200" y="0"/>
                </a:lnTo>
                <a:close/>
              </a:path>
              <a:path w="796290" h="76200">
                <a:moveTo>
                  <a:pt x="50800" y="38100"/>
                </a:moveTo>
                <a:lnTo>
                  <a:pt x="50800" y="49529"/>
                </a:lnTo>
                <a:lnTo>
                  <a:pt x="58420" y="49529"/>
                </a:lnTo>
                <a:lnTo>
                  <a:pt x="50800" y="38100"/>
                </a:lnTo>
                <a:close/>
              </a:path>
              <a:path w="796290" h="76200">
                <a:moveTo>
                  <a:pt x="796290" y="26669"/>
                </a:moveTo>
                <a:lnTo>
                  <a:pt x="58420" y="26669"/>
                </a:lnTo>
                <a:lnTo>
                  <a:pt x="50800" y="38100"/>
                </a:lnTo>
                <a:lnTo>
                  <a:pt x="58420" y="49529"/>
                </a:lnTo>
                <a:lnTo>
                  <a:pt x="796290" y="49529"/>
                </a:lnTo>
                <a:lnTo>
                  <a:pt x="796290" y="26669"/>
                </a:lnTo>
                <a:close/>
              </a:path>
              <a:path w="796290" h="76200">
                <a:moveTo>
                  <a:pt x="58420" y="26669"/>
                </a:moveTo>
                <a:lnTo>
                  <a:pt x="50800" y="26669"/>
                </a:lnTo>
                <a:lnTo>
                  <a:pt x="50800" y="38100"/>
                </a:lnTo>
                <a:lnTo>
                  <a:pt x="58420" y="2666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1" y="5025390"/>
            <a:ext cx="819785" cy="76200"/>
          </a:xfrm>
          <a:custGeom>
            <a:avLst/>
            <a:gdLst/>
            <a:ahLst/>
            <a:cxnLst/>
            <a:rect l="l" t="t" r="r" b="b"/>
            <a:pathLst>
              <a:path w="819785" h="76200">
                <a:moveTo>
                  <a:pt x="768426" y="38100"/>
                </a:moveTo>
                <a:lnTo>
                  <a:pt x="743026" y="76200"/>
                </a:lnTo>
                <a:lnTo>
                  <a:pt x="796366" y="49530"/>
                </a:lnTo>
                <a:lnTo>
                  <a:pt x="768426" y="49530"/>
                </a:lnTo>
                <a:lnTo>
                  <a:pt x="768426" y="38100"/>
                </a:lnTo>
                <a:close/>
              </a:path>
              <a:path w="819785" h="76200">
                <a:moveTo>
                  <a:pt x="760806" y="26670"/>
                </a:moveTo>
                <a:lnTo>
                  <a:pt x="0" y="26670"/>
                </a:lnTo>
                <a:lnTo>
                  <a:pt x="0" y="49530"/>
                </a:lnTo>
                <a:lnTo>
                  <a:pt x="760806" y="49530"/>
                </a:lnTo>
                <a:lnTo>
                  <a:pt x="768426" y="38100"/>
                </a:lnTo>
                <a:lnTo>
                  <a:pt x="760806" y="26670"/>
                </a:lnTo>
                <a:close/>
              </a:path>
              <a:path w="819785" h="76200">
                <a:moveTo>
                  <a:pt x="796366" y="26670"/>
                </a:moveTo>
                <a:lnTo>
                  <a:pt x="768426" y="26670"/>
                </a:lnTo>
                <a:lnTo>
                  <a:pt x="768426" y="49530"/>
                </a:lnTo>
                <a:lnTo>
                  <a:pt x="796366" y="49530"/>
                </a:lnTo>
                <a:lnTo>
                  <a:pt x="819226" y="38100"/>
                </a:lnTo>
                <a:lnTo>
                  <a:pt x="796366" y="26670"/>
                </a:lnTo>
                <a:close/>
              </a:path>
              <a:path w="819785" h="76200">
                <a:moveTo>
                  <a:pt x="743026" y="0"/>
                </a:moveTo>
                <a:lnTo>
                  <a:pt x="768426" y="38100"/>
                </a:lnTo>
                <a:lnTo>
                  <a:pt x="768426" y="26670"/>
                </a:lnTo>
                <a:lnTo>
                  <a:pt x="796366" y="26670"/>
                </a:lnTo>
                <a:lnTo>
                  <a:pt x="743026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8264" y="184404"/>
            <a:ext cx="192023" cy="1920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80647" y="1830323"/>
            <a:ext cx="231648" cy="2499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5000" y="6725411"/>
            <a:ext cx="233172" cy="14249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21563" y="5417820"/>
            <a:ext cx="177165" cy="177165"/>
            <a:chOff x="321563" y="5417820"/>
            <a:chExt cx="177165" cy="177165"/>
          </a:xfrm>
        </p:grpSpPr>
        <p:sp>
          <p:nvSpPr>
            <p:cNvPr id="15" name="object 15"/>
            <p:cNvSpPr/>
            <p:nvPr/>
          </p:nvSpPr>
          <p:spPr>
            <a:xfrm>
              <a:off x="327659" y="5423916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592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164592" y="16459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7659" y="5423916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0" y="164591"/>
                  </a:moveTo>
                  <a:lnTo>
                    <a:pt x="164592" y="164591"/>
                  </a:lnTo>
                  <a:lnTo>
                    <a:pt x="164592" y="0"/>
                  </a:lnTo>
                  <a:lnTo>
                    <a:pt x="0" y="0"/>
                  </a:lnTo>
                  <a:lnTo>
                    <a:pt x="0" y="164591"/>
                  </a:lnTo>
                  <a:close/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797296" y="481583"/>
            <a:ext cx="5915025" cy="5669280"/>
            <a:chOff x="5797296" y="481583"/>
            <a:chExt cx="5915025" cy="566928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496" y="4917948"/>
              <a:ext cx="1124724" cy="12329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932932" y="4957572"/>
              <a:ext cx="1010919" cy="1120140"/>
            </a:xfrm>
            <a:custGeom>
              <a:avLst/>
              <a:gdLst/>
              <a:ahLst/>
              <a:cxnLst/>
              <a:rect l="l" t="t" r="r" b="b"/>
              <a:pathLst>
                <a:path w="1010920" h="1120139">
                  <a:moveTo>
                    <a:pt x="546607" y="0"/>
                  </a:moveTo>
                  <a:lnTo>
                    <a:pt x="412622" y="0"/>
                  </a:lnTo>
                  <a:lnTo>
                    <a:pt x="364997" y="37337"/>
                  </a:lnTo>
                  <a:lnTo>
                    <a:pt x="290956" y="83819"/>
                  </a:lnTo>
                  <a:lnTo>
                    <a:pt x="264540" y="121157"/>
                  </a:lnTo>
                  <a:lnTo>
                    <a:pt x="206375" y="121157"/>
                  </a:lnTo>
                  <a:lnTo>
                    <a:pt x="151637" y="151002"/>
                  </a:lnTo>
                  <a:lnTo>
                    <a:pt x="137540" y="201294"/>
                  </a:lnTo>
                  <a:lnTo>
                    <a:pt x="95250" y="244094"/>
                  </a:lnTo>
                  <a:lnTo>
                    <a:pt x="59943" y="244094"/>
                  </a:lnTo>
                  <a:lnTo>
                    <a:pt x="33527" y="273938"/>
                  </a:lnTo>
                  <a:lnTo>
                    <a:pt x="81152" y="333628"/>
                  </a:lnTo>
                  <a:lnTo>
                    <a:pt x="75818" y="398906"/>
                  </a:lnTo>
                  <a:lnTo>
                    <a:pt x="33527" y="456691"/>
                  </a:lnTo>
                  <a:lnTo>
                    <a:pt x="33527" y="682142"/>
                  </a:lnTo>
                  <a:lnTo>
                    <a:pt x="0" y="723150"/>
                  </a:lnTo>
                  <a:lnTo>
                    <a:pt x="0" y="788390"/>
                  </a:lnTo>
                  <a:lnTo>
                    <a:pt x="89915" y="866660"/>
                  </a:lnTo>
                  <a:lnTo>
                    <a:pt x="114680" y="924445"/>
                  </a:lnTo>
                  <a:lnTo>
                    <a:pt x="116331" y="987805"/>
                  </a:lnTo>
                  <a:lnTo>
                    <a:pt x="139318" y="1051178"/>
                  </a:lnTo>
                  <a:lnTo>
                    <a:pt x="197484" y="1073543"/>
                  </a:lnTo>
                  <a:lnTo>
                    <a:pt x="216915" y="1051178"/>
                  </a:lnTo>
                  <a:lnTo>
                    <a:pt x="271525" y="1054912"/>
                  </a:lnTo>
                  <a:lnTo>
                    <a:pt x="338581" y="1120139"/>
                  </a:lnTo>
                  <a:lnTo>
                    <a:pt x="678941" y="1120139"/>
                  </a:lnTo>
                  <a:lnTo>
                    <a:pt x="777620" y="1038136"/>
                  </a:lnTo>
                  <a:lnTo>
                    <a:pt x="837564" y="1038136"/>
                  </a:lnTo>
                  <a:lnTo>
                    <a:pt x="902842" y="1103363"/>
                  </a:lnTo>
                  <a:lnTo>
                    <a:pt x="941577" y="1094041"/>
                  </a:lnTo>
                  <a:lnTo>
                    <a:pt x="983995" y="1075410"/>
                  </a:lnTo>
                  <a:lnTo>
                    <a:pt x="1010412" y="1019492"/>
                  </a:lnTo>
                  <a:lnTo>
                    <a:pt x="911606" y="978496"/>
                  </a:lnTo>
                  <a:lnTo>
                    <a:pt x="811148" y="928166"/>
                  </a:lnTo>
                  <a:lnTo>
                    <a:pt x="717676" y="875982"/>
                  </a:lnTo>
                  <a:lnTo>
                    <a:pt x="724788" y="829386"/>
                  </a:lnTo>
                  <a:lnTo>
                    <a:pt x="770636" y="788390"/>
                  </a:lnTo>
                  <a:lnTo>
                    <a:pt x="798829" y="767880"/>
                  </a:lnTo>
                  <a:lnTo>
                    <a:pt x="804037" y="749249"/>
                  </a:lnTo>
                  <a:lnTo>
                    <a:pt x="795273" y="706373"/>
                  </a:lnTo>
                  <a:lnTo>
                    <a:pt x="752983" y="672833"/>
                  </a:lnTo>
                  <a:lnTo>
                    <a:pt x="770636" y="635558"/>
                  </a:lnTo>
                  <a:lnTo>
                    <a:pt x="774064" y="560958"/>
                  </a:lnTo>
                  <a:lnTo>
                    <a:pt x="745870" y="533018"/>
                  </a:lnTo>
                  <a:lnTo>
                    <a:pt x="617219" y="491997"/>
                  </a:lnTo>
                  <a:lnTo>
                    <a:pt x="615441" y="456691"/>
                  </a:lnTo>
                  <a:lnTo>
                    <a:pt x="634872" y="432434"/>
                  </a:lnTo>
                  <a:lnTo>
                    <a:pt x="659511" y="355980"/>
                  </a:lnTo>
                  <a:lnTo>
                    <a:pt x="666495" y="313054"/>
                  </a:lnTo>
                  <a:lnTo>
                    <a:pt x="638301" y="300100"/>
                  </a:lnTo>
                  <a:lnTo>
                    <a:pt x="543178" y="300100"/>
                  </a:lnTo>
                  <a:lnTo>
                    <a:pt x="486663" y="277748"/>
                  </a:lnTo>
                  <a:lnTo>
                    <a:pt x="479678" y="232917"/>
                  </a:lnTo>
                  <a:lnTo>
                    <a:pt x="521969" y="156590"/>
                  </a:lnTo>
                  <a:lnTo>
                    <a:pt x="596011" y="82041"/>
                  </a:lnTo>
                  <a:lnTo>
                    <a:pt x="599566" y="59689"/>
                  </a:lnTo>
                  <a:lnTo>
                    <a:pt x="546607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7940" y="4696968"/>
              <a:ext cx="1738884" cy="133197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37376" y="4736592"/>
              <a:ext cx="1624965" cy="1219200"/>
            </a:xfrm>
            <a:custGeom>
              <a:avLst/>
              <a:gdLst/>
              <a:ahLst/>
              <a:cxnLst/>
              <a:rect l="l" t="t" r="r" b="b"/>
              <a:pathLst>
                <a:path w="1624965" h="1219200">
                  <a:moveTo>
                    <a:pt x="148208" y="0"/>
                  </a:moveTo>
                  <a:lnTo>
                    <a:pt x="109347" y="0"/>
                  </a:lnTo>
                  <a:lnTo>
                    <a:pt x="107569" y="74548"/>
                  </a:lnTo>
                  <a:lnTo>
                    <a:pt x="70612" y="102488"/>
                  </a:lnTo>
                  <a:lnTo>
                    <a:pt x="38862" y="102488"/>
                  </a:lnTo>
                  <a:lnTo>
                    <a:pt x="37084" y="121157"/>
                  </a:lnTo>
                  <a:lnTo>
                    <a:pt x="63500" y="141731"/>
                  </a:lnTo>
                  <a:lnTo>
                    <a:pt x="54737" y="205104"/>
                  </a:lnTo>
                  <a:lnTo>
                    <a:pt x="111125" y="281558"/>
                  </a:lnTo>
                  <a:lnTo>
                    <a:pt x="97027" y="318769"/>
                  </a:lnTo>
                  <a:lnTo>
                    <a:pt x="31750" y="397128"/>
                  </a:lnTo>
                  <a:lnTo>
                    <a:pt x="0" y="453008"/>
                  </a:lnTo>
                  <a:lnTo>
                    <a:pt x="0" y="486536"/>
                  </a:lnTo>
                  <a:lnTo>
                    <a:pt x="44069" y="507110"/>
                  </a:lnTo>
                  <a:lnTo>
                    <a:pt x="172847" y="507110"/>
                  </a:lnTo>
                  <a:lnTo>
                    <a:pt x="195833" y="546226"/>
                  </a:lnTo>
                  <a:lnTo>
                    <a:pt x="183388" y="602106"/>
                  </a:lnTo>
                  <a:lnTo>
                    <a:pt x="167513" y="652525"/>
                  </a:lnTo>
                  <a:lnTo>
                    <a:pt x="149987" y="686053"/>
                  </a:lnTo>
                  <a:lnTo>
                    <a:pt x="142875" y="702817"/>
                  </a:lnTo>
                  <a:lnTo>
                    <a:pt x="252222" y="738250"/>
                  </a:lnTo>
                  <a:lnTo>
                    <a:pt x="291083" y="781049"/>
                  </a:lnTo>
                  <a:lnTo>
                    <a:pt x="285750" y="861263"/>
                  </a:lnTo>
                  <a:lnTo>
                    <a:pt x="278765" y="891095"/>
                  </a:lnTo>
                  <a:lnTo>
                    <a:pt x="305180" y="919060"/>
                  </a:lnTo>
                  <a:lnTo>
                    <a:pt x="312166" y="954481"/>
                  </a:lnTo>
                  <a:lnTo>
                    <a:pt x="306958" y="999223"/>
                  </a:lnTo>
                  <a:lnTo>
                    <a:pt x="243458" y="1051420"/>
                  </a:lnTo>
                  <a:lnTo>
                    <a:pt x="246888" y="1086840"/>
                  </a:lnTo>
                  <a:lnTo>
                    <a:pt x="363347" y="1153947"/>
                  </a:lnTo>
                  <a:lnTo>
                    <a:pt x="525652" y="1219199"/>
                  </a:lnTo>
                  <a:lnTo>
                    <a:pt x="589152" y="1157681"/>
                  </a:lnTo>
                  <a:lnTo>
                    <a:pt x="631444" y="1157681"/>
                  </a:lnTo>
                  <a:lnTo>
                    <a:pt x="691515" y="1125994"/>
                  </a:lnTo>
                  <a:lnTo>
                    <a:pt x="772541" y="1103617"/>
                  </a:lnTo>
                  <a:lnTo>
                    <a:pt x="788416" y="1053287"/>
                  </a:lnTo>
                  <a:lnTo>
                    <a:pt x="827277" y="1014133"/>
                  </a:lnTo>
                  <a:lnTo>
                    <a:pt x="890777" y="999223"/>
                  </a:lnTo>
                  <a:lnTo>
                    <a:pt x="940180" y="930249"/>
                  </a:lnTo>
                  <a:lnTo>
                    <a:pt x="1053083" y="851954"/>
                  </a:lnTo>
                  <a:lnTo>
                    <a:pt x="1128902" y="851954"/>
                  </a:lnTo>
                  <a:lnTo>
                    <a:pt x="1199515" y="891095"/>
                  </a:lnTo>
                  <a:lnTo>
                    <a:pt x="1271777" y="902284"/>
                  </a:lnTo>
                  <a:lnTo>
                    <a:pt x="1372362" y="807211"/>
                  </a:lnTo>
                  <a:lnTo>
                    <a:pt x="1388237" y="747521"/>
                  </a:lnTo>
                  <a:lnTo>
                    <a:pt x="1434083" y="747521"/>
                  </a:lnTo>
                  <a:lnTo>
                    <a:pt x="1464055" y="781049"/>
                  </a:lnTo>
                  <a:lnTo>
                    <a:pt x="1467612" y="835151"/>
                  </a:lnTo>
                  <a:lnTo>
                    <a:pt x="1541652" y="902284"/>
                  </a:lnTo>
                  <a:lnTo>
                    <a:pt x="1561083" y="885507"/>
                  </a:lnTo>
                  <a:lnTo>
                    <a:pt x="1546987" y="781049"/>
                  </a:lnTo>
                  <a:lnTo>
                    <a:pt x="1576958" y="697229"/>
                  </a:lnTo>
                  <a:lnTo>
                    <a:pt x="1624583" y="658113"/>
                  </a:lnTo>
                  <a:lnTo>
                    <a:pt x="1562862" y="592835"/>
                  </a:lnTo>
                  <a:lnTo>
                    <a:pt x="1562862" y="559307"/>
                  </a:lnTo>
                  <a:lnTo>
                    <a:pt x="1509902" y="529462"/>
                  </a:lnTo>
                  <a:lnTo>
                    <a:pt x="1531112" y="447420"/>
                  </a:lnTo>
                  <a:lnTo>
                    <a:pt x="1494027" y="443737"/>
                  </a:lnTo>
                  <a:lnTo>
                    <a:pt x="1361694" y="419480"/>
                  </a:lnTo>
                  <a:lnTo>
                    <a:pt x="1319402" y="391540"/>
                  </a:lnTo>
                  <a:lnTo>
                    <a:pt x="1319402" y="343026"/>
                  </a:lnTo>
                  <a:lnTo>
                    <a:pt x="1210055" y="343026"/>
                  </a:lnTo>
                  <a:lnTo>
                    <a:pt x="1162430" y="365378"/>
                  </a:lnTo>
                  <a:lnTo>
                    <a:pt x="1088390" y="398906"/>
                  </a:lnTo>
                  <a:lnTo>
                    <a:pt x="1021333" y="404494"/>
                  </a:lnTo>
                  <a:lnTo>
                    <a:pt x="979043" y="387730"/>
                  </a:lnTo>
                  <a:lnTo>
                    <a:pt x="959612" y="352297"/>
                  </a:lnTo>
                  <a:lnTo>
                    <a:pt x="927862" y="367283"/>
                  </a:lnTo>
                  <a:lnTo>
                    <a:pt x="890777" y="370966"/>
                  </a:lnTo>
                  <a:lnTo>
                    <a:pt x="841375" y="354202"/>
                  </a:lnTo>
                  <a:lnTo>
                    <a:pt x="809625" y="320674"/>
                  </a:lnTo>
                  <a:lnTo>
                    <a:pt x="799083" y="255396"/>
                  </a:lnTo>
                  <a:lnTo>
                    <a:pt x="784987" y="233044"/>
                  </a:lnTo>
                  <a:lnTo>
                    <a:pt x="682625" y="240537"/>
                  </a:lnTo>
                  <a:lnTo>
                    <a:pt x="663194" y="219963"/>
                  </a:lnTo>
                  <a:lnTo>
                    <a:pt x="575055" y="136143"/>
                  </a:lnTo>
                  <a:lnTo>
                    <a:pt x="506222" y="141731"/>
                  </a:lnTo>
                  <a:lnTo>
                    <a:pt x="453390" y="175259"/>
                  </a:lnTo>
                  <a:lnTo>
                    <a:pt x="407416" y="219963"/>
                  </a:lnTo>
                  <a:lnTo>
                    <a:pt x="386333" y="285241"/>
                  </a:lnTo>
                  <a:lnTo>
                    <a:pt x="386333" y="380237"/>
                  </a:lnTo>
                  <a:lnTo>
                    <a:pt x="358140" y="402716"/>
                  </a:lnTo>
                  <a:lnTo>
                    <a:pt x="299847" y="370966"/>
                  </a:lnTo>
                  <a:lnTo>
                    <a:pt x="287527" y="343026"/>
                  </a:lnTo>
                  <a:lnTo>
                    <a:pt x="238125" y="219963"/>
                  </a:lnTo>
                  <a:lnTo>
                    <a:pt x="211708" y="175259"/>
                  </a:lnTo>
                  <a:lnTo>
                    <a:pt x="227583" y="41020"/>
                  </a:lnTo>
                  <a:lnTo>
                    <a:pt x="195833" y="9270"/>
                  </a:lnTo>
                  <a:lnTo>
                    <a:pt x="148208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3568" y="4663439"/>
              <a:ext cx="1232903" cy="12374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33004" y="4703063"/>
              <a:ext cx="1118870" cy="1125220"/>
            </a:xfrm>
            <a:custGeom>
              <a:avLst/>
              <a:gdLst/>
              <a:ahLst/>
              <a:cxnLst/>
              <a:rect l="l" t="t" r="r" b="b"/>
              <a:pathLst>
                <a:path w="1118870" h="1125220">
                  <a:moveTo>
                    <a:pt x="855091" y="0"/>
                  </a:moveTo>
                  <a:lnTo>
                    <a:pt x="821309" y="33909"/>
                  </a:lnTo>
                  <a:lnTo>
                    <a:pt x="769874" y="61087"/>
                  </a:lnTo>
                  <a:lnTo>
                    <a:pt x="748919" y="113665"/>
                  </a:lnTo>
                  <a:lnTo>
                    <a:pt x="691134" y="147574"/>
                  </a:lnTo>
                  <a:lnTo>
                    <a:pt x="635095" y="144605"/>
                  </a:lnTo>
                  <a:lnTo>
                    <a:pt x="595550" y="141841"/>
                  </a:lnTo>
                  <a:lnTo>
                    <a:pt x="575437" y="139065"/>
                  </a:lnTo>
                  <a:lnTo>
                    <a:pt x="560897" y="135548"/>
                  </a:lnTo>
                  <a:lnTo>
                    <a:pt x="535225" y="131032"/>
                  </a:lnTo>
                  <a:lnTo>
                    <a:pt x="499872" y="125475"/>
                  </a:lnTo>
                  <a:lnTo>
                    <a:pt x="440436" y="125475"/>
                  </a:lnTo>
                  <a:lnTo>
                    <a:pt x="369697" y="149225"/>
                  </a:lnTo>
                  <a:lnTo>
                    <a:pt x="339090" y="181483"/>
                  </a:lnTo>
                  <a:lnTo>
                    <a:pt x="351917" y="212090"/>
                  </a:lnTo>
                  <a:lnTo>
                    <a:pt x="398525" y="290068"/>
                  </a:lnTo>
                  <a:lnTo>
                    <a:pt x="398525" y="337566"/>
                  </a:lnTo>
                  <a:lnTo>
                    <a:pt x="331089" y="379984"/>
                  </a:lnTo>
                  <a:lnTo>
                    <a:pt x="233045" y="415671"/>
                  </a:lnTo>
                  <a:lnTo>
                    <a:pt x="170306" y="415671"/>
                  </a:lnTo>
                  <a:lnTo>
                    <a:pt x="122174" y="459740"/>
                  </a:lnTo>
                  <a:lnTo>
                    <a:pt x="57912" y="554736"/>
                  </a:lnTo>
                  <a:lnTo>
                    <a:pt x="0" y="586994"/>
                  </a:lnTo>
                  <a:lnTo>
                    <a:pt x="0" y="631063"/>
                  </a:lnTo>
                  <a:lnTo>
                    <a:pt x="49784" y="693801"/>
                  </a:lnTo>
                  <a:lnTo>
                    <a:pt x="66690" y="694229"/>
                  </a:lnTo>
                  <a:lnTo>
                    <a:pt x="81020" y="695247"/>
                  </a:lnTo>
                  <a:lnTo>
                    <a:pt x="126555" y="723312"/>
                  </a:lnTo>
                  <a:lnTo>
                    <a:pt x="163976" y="760779"/>
                  </a:lnTo>
                  <a:lnTo>
                    <a:pt x="212090" y="824484"/>
                  </a:lnTo>
                  <a:lnTo>
                    <a:pt x="233045" y="887222"/>
                  </a:lnTo>
                  <a:lnTo>
                    <a:pt x="271652" y="980516"/>
                  </a:lnTo>
                  <a:lnTo>
                    <a:pt x="308610" y="1061948"/>
                  </a:lnTo>
                  <a:lnTo>
                    <a:pt x="306959" y="1124712"/>
                  </a:lnTo>
                  <a:lnTo>
                    <a:pt x="342392" y="1124712"/>
                  </a:lnTo>
                  <a:lnTo>
                    <a:pt x="377698" y="1090777"/>
                  </a:lnTo>
                  <a:lnTo>
                    <a:pt x="458089" y="1099261"/>
                  </a:lnTo>
                  <a:lnTo>
                    <a:pt x="519175" y="1061948"/>
                  </a:lnTo>
                  <a:lnTo>
                    <a:pt x="527176" y="992390"/>
                  </a:lnTo>
                  <a:lnTo>
                    <a:pt x="569932" y="943731"/>
                  </a:lnTo>
                  <a:lnTo>
                    <a:pt x="593975" y="932864"/>
                  </a:lnTo>
                  <a:lnTo>
                    <a:pt x="617950" y="928782"/>
                  </a:lnTo>
                  <a:lnTo>
                    <a:pt x="650875" y="922845"/>
                  </a:lnTo>
                  <a:lnTo>
                    <a:pt x="679830" y="882142"/>
                  </a:lnTo>
                  <a:lnTo>
                    <a:pt x="694309" y="785495"/>
                  </a:lnTo>
                  <a:lnTo>
                    <a:pt x="808481" y="800735"/>
                  </a:lnTo>
                  <a:lnTo>
                    <a:pt x="843026" y="773144"/>
                  </a:lnTo>
                  <a:lnTo>
                    <a:pt x="866775" y="753479"/>
                  </a:lnTo>
                  <a:lnTo>
                    <a:pt x="877570" y="743077"/>
                  </a:lnTo>
                  <a:lnTo>
                    <a:pt x="894893" y="740344"/>
                  </a:lnTo>
                  <a:lnTo>
                    <a:pt x="933005" y="739409"/>
                  </a:lnTo>
                  <a:lnTo>
                    <a:pt x="988441" y="739648"/>
                  </a:lnTo>
                  <a:lnTo>
                    <a:pt x="1002919" y="770128"/>
                  </a:lnTo>
                  <a:lnTo>
                    <a:pt x="1039876" y="778637"/>
                  </a:lnTo>
                  <a:lnTo>
                    <a:pt x="1078484" y="751459"/>
                  </a:lnTo>
                  <a:lnTo>
                    <a:pt x="1065529" y="659892"/>
                  </a:lnTo>
                  <a:lnTo>
                    <a:pt x="1054353" y="600583"/>
                  </a:lnTo>
                  <a:lnTo>
                    <a:pt x="1051052" y="542798"/>
                  </a:lnTo>
                  <a:lnTo>
                    <a:pt x="1066752" y="492125"/>
                  </a:lnTo>
                  <a:lnTo>
                    <a:pt x="1078216" y="456215"/>
                  </a:lnTo>
                  <a:lnTo>
                    <a:pt x="1084834" y="437642"/>
                  </a:lnTo>
                  <a:lnTo>
                    <a:pt x="1085730" y="426747"/>
                  </a:lnTo>
                  <a:lnTo>
                    <a:pt x="1084484" y="407733"/>
                  </a:lnTo>
                  <a:lnTo>
                    <a:pt x="1081659" y="381635"/>
                  </a:lnTo>
                  <a:lnTo>
                    <a:pt x="1017397" y="261238"/>
                  </a:lnTo>
                  <a:lnTo>
                    <a:pt x="1017397" y="234061"/>
                  </a:lnTo>
                  <a:lnTo>
                    <a:pt x="1110615" y="171323"/>
                  </a:lnTo>
                  <a:lnTo>
                    <a:pt x="1118616" y="128905"/>
                  </a:lnTo>
                  <a:lnTo>
                    <a:pt x="1065529" y="128905"/>
                  </a:lnTo>
                  <a:lnTo>
                    <a:pt x="1049527" y="101727"/>
                  </a:lnTo>
                  <a:lnTo>
                    <a:pt x="967486" y="94996"/>
                  </a:lnTo>
                  <a:lnTo>
                    <a:pt x="892048" y="13588"/>
                  </a:lnTo>
                  <a:lnTo>
                    <a:pt x="855091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87056" y="3090672"/>
              <a:ext cx="1239011" cy="22494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746492" y="3130295"/>
              <a:ext cx="1125220" cy="2136775"/>
            </a:xfrm>
            <a:custGeom>
              <a:avLst/>
              <a:gdLst/>
              <a:ahLst/>
              <a:cxnLst/>
              <a:rect l="l" t="t" r="r" b="b"/>
              <a:pathLst>
                <a:path w="1125220" h="2136775">
                  <a:moveTo>
                    <a:pt x="248665" y="923162"/>
                  </a:moveTo>
                  <a:lnTo>
                    <a:pt x="147574" y="935101"/>
                  </a:lnTo>
                  <a:lnTo>
                    <a:pt x="144895" y="983749"/>
                  </a:lnTo>
                  <a:lnTo>
                    <a:pt x="144399" y="997838"/>
                  </a:lnTo>
                  <a:lnTo>
                    <a:pt x="147911" y="1008826"/>
                  </a:lnTo>
                  <a:lnTo>
                    <a:pt x="155638" y="1022969"/>
                  </a:lnTo>
                  <a:lnTo>
                    <a:pt x="163365" y="1035182"/>
                  </a:lnTo>
                  <a:lnTo>
                    <a:pt x="166877" y="1040383"/>
                  </a:lnTo>
                  <a:lnTo>
                    <a:pt x="162051" y="1216786"/>
                  </a:lnTo>
                  <a:lnTo>
                    <a:pt x="64134" y="1245615"/>
                  </a:lnTo>
                  <a:lnTo>
                    <a:pt x="0" y="1274571"/>
                  </a:lnTo>
                  <a:lnTo>
                    <a:pt x="4825" y="1342389"/>
                  </a:lnTo>
                  <a:lnTo>
                    <a:pt x="36956" y="1389887"/>
                  </a:lnTo>
                  <a:lnTo>
                    <a:pt x="96265" y="1505330"/>
                  </a:lnTo>
                  <a:lnTo>
                    <a:pt x="73786" y="1671701"/>
                  </a:lnTo>
                  <a:lnTo>
                    <a:pt x="62610" y="1858264"/>
                  </a:lnTo>
                  <a:lnTo>
                    <a:pt x="36956" y="1922779"/>
                  </a:lnTo>
                  <a:lnTo>
                    <a:pt x="46481" y="1977135"/>
                  </a:lnTo>
                  <a:lnTo>
                    <a:pt x="68960" y="1995804"/>
                  </a:lnTo>
                  <a:lnTo>
                    <a:pt x="253491" y="2034793"/>
                  </a:lnTo>
                  <a:lnTo>
                    <a:pt x="231012" y="2119629"/>
                  </a:lnTo>
                  <a:lnTo>
                    <a:pt x="275971" y="2136647"/>
                  </a:lnTo>
                  <a:lnTo>
                    <a:pt x="309625" y="2128139"/>
                  </a:lnTo>
                  <a:lnTo>
                    <a:pt x="341756" y="2107818"/>
                  </a:lnTo>
                  <a:lnTo>
                    <a:pt x="369061" y="2055240"/>
                  </a:lnTo>
                  <a:lnTo>
                    <a:pt x="412368" y="1999233"/>
                  </a:lnTo>
                  <a:lnTo>
                    <a:pt x="462025" y="1965197"/>
                  </a:lnTo>
                  <a:lnTo>
                    <a:pt x="529462" y="1961895"/>
                  </a:lnTo>
                  <a:lnTo>
                    <a:pt x="557926" y="1950846"/>
                  </a:lnTo>
                  <a:lnTo>
                    <a:pt x="578165" y="1943250"/>
                  </a:lnTo>
                  <a:lnTo>
                    <a:pt x="588772" y="1939797"/>
                  </a:lnTo>
                  <a:lnTo>
                    <a:pt x="659383" y="1902459"/>
                  </a:lnTo>
                  <a:lnTo>
                    <a:pt x="653033" y="1843023"/>
                  </a:lnTo>
                  <a:lnTo>
                    <a:pt x="601726" y="1770126"/>
                  </a:lnTo>
                  <a:lnTo>
                    <a:pt x="622553" y="1715770"/>
                  </a:lnTo>
                  <a:lnTo>
                    <a:pt x="702690" y="1680083"/>
                  </a:lnTo>
                  <a:lnTo>
                    <a:pt x="784605" y="1664842"/>
                  </a:lnTo>
                  <a:lnTo>
                    <a:pt x="1010792" y="1664842"/>
                  </a:lnTo>
                  <a:lnTo>
                    <a:pt x="1025271" y="1625853"/>
                  </a:lnTo>
                  <a:lnTo>
                    <a:pt x="1054100" y="1598676"/>
                  </a:lnTo>
                  <a:lnTo>
                    <a:pt x="1105407" y="1564766"/>
                  </a:lnTo>
                  <a:lnTo>
                    <a:pt x="1050925" y="1534159"/>
                  </a:lnTo>
                  <a:lnTo>
                    <a:pt x="1033272" y="1496821"/>
                  </a:lnTo>
                  <a:lnTo>
                    <a:pt x="1023619" y="1440814"/>
                  </a:lnTo>
                  <a:lnTo>
                    <a:pt x="1010792" y="1396745"/>
                  </a:lnTo>
                  <a:lnTo>
                    <a:pt x="965834" y="1376298"/>
                  </a:lnTo>
                  <a:lnTo>
                    <a:pt x="940180" y="1342389"/>
                  </a:lnTo>
                  <a:lnTo>
                    <a:pt x="930528" y="1267714"/>
                  </a:lnTo>
                  <a:lnTo>
                    <a:pt x="953007" y="1223645"/>
                  </a:lnTo>
                  <a:lnTo>
                    <a:pt x="975486" y="1159128"/>
                  </a:lnTo>
                  <a:lnTo>
                    <a:pt x="994790" y="1084452"/>
                  </a:lnTo>
                  <a:lnTo>
                    <a:pt x="1005550" y="1014856"/>
                  </a:lnTo>
                  <a:lnTo>
                    <a:pt x="415543" y="1014856"/>
                  </a:lnTo>
                  <a:lnTo>
                    <a:pt x="309625" y="979169"/>
                  </a:lnTo>
                  <a:lnTo>
                    <a:pt x="248665" y="923162"/>
                  </a:lnTo>
                  <a:close/>
                </a:path>
                <a:path w="1125220" h="2136775">
                  <a:moveTo>
                    <a:pt x="1010792" y="1664842"/>
                  </a:moveTo>
                  <a:lnTo>
                    <a:pt x="784605" y="1664842"/>
                  </a:lnTo>
                  <a:lnTo>
                    <a:pt x="839088" y="1673352"/>
                  </a:lnTo>
                  <a:lnTo>
                    <a:pt x="914526" y="1686940"/>
                  </a:lnTo>
                  <a:lnTo>
                    <a:pt x="967485" y="1688591"/>
                  </a:lnTo>
                  <a:lnTo>
                    <a:pt x="1010792" y="1664842"/>
                  </a:lnTo>
                  <a:close/>
                </a:path>
                <a:path w="1125220" h="2136775">
                  <a:moveTo>
                    <a:pt x="718819" y="0"/>
                  </a:moveTo>
                  <a:lnTo>
                    <a:pt x="667384" y="84836"/>
                  </a:lnTo>
                  <a:lnTo>
                    <a:pt x="579247" y="207009"/>
                  </a:lnTo>
                  <a:lnTo>
                    <a:pt x="521461" y="249427"/>
                  </a:lnTo>
                  <a:lnTo>
                    <a:pt x="526287" y="298703"/>
                  </a:lnTo>
                  <a:lnTo>
                    <a:pt x="593598" y="398779"/>
                  </a:lnTo>
                  <a:lnTo>
                    <a:pt x="593598" y="541401"/>
                  </a:lnTo>
                  <a:lnTo>
                    <a:pt x="575944" y="585469"/>
                  </a:lnTo>
                  <a:lnTo>
                    <a:pt x="430022" y="585469"/>
                  </a:lnTo>
                  <a:lnTo>
                    <a:pt x="401065" y="634745"/>
                  </a:lnTo>
                  <a:lnTo>
                    <a:pt x="377062" y="739901"/>
                  </a:lnTo>
                  <a:lnTo>
                    <a:pt x="386714" y="765428"/>
                  </a:lnTo>
                  <a:lnTo>
                    <a:pt x="439674" y="870584"/>
                  </a:lnTo>
                  <a:lnTo>
                    <a:pt x="447675" y="967358"/>
                  </a:lnTo>
                  <a:lnTo>
                    <a:pt x="415543" y="1014856"/>
                  </a:lnTo>
                  <a:lnTo>
                    <a:pt x="1005550" y="1014856"/>
                  </a:lnTo>
                  <a:lnTo>
                    <a:pt x="1010792" y="980947"/>
                  </a:lnTo>
                  <a:lnTo>
                    <a:pt x="1013967" y="918082"/>
                  </a:lnTo>
                  <a:lnTo>
                    <a:pt x="906526" y="879093"/>
                  </a:lnTo>
                  <a:lnTo>
                    <a:pt x="895223" y="853693"/>
                  </a:lnTo>
                  <a:lnTo>
                    <a:pt x="895223" y="779017"/>
                  </a:lnTo>
                  <a:lnTo>
                    <a:pt x="906526" y="709421"/>
                  </a:lnTo>
                  <a:lnTo>
                    <a:pt x="1023619" y="695832"/>
                  </a:lnTo>
                  <a:lnTo>
                    <a:pt x="1118234" y="655065"/>
                  </a:lnTo>
                  <a:lnTo>
                    <a:pt x="1124711" y="617727"/>
                  </a:lnTo>
                  <a:lnTo>
                    <a:pt x="1115111" y="610048"/>
                  </a:lnTo>
                  <a:lnTo>
                    <a:pt x="1112515" y="608006"/>
                  </a:lnTo>
                  <a:lnTo>
                    <a:pt x="947106" y="608006"/>
                  </a:lnTo>
                  <a:lnTo>
                    <a:pt x="935196" y="607361"/>
                  </a:lnTo>
                  <a:lnTo>
                    <a:pt x="924190" y="606407"/>
                  </a:lnTo>
                  <a:lnTo>
                    <a:pt x="919352" y="605916"/>
                  </a:lnTo>
                  <a:lnTo>
                    <a:pt x="906058" y="599058"/>
                  </a:lnTo>
                  <a:lnTo>
                    <a:pt x="813434" y="599058"/>
                  </a:lnTo>
                  <a:lnTo>
                    <a:pt x="761714" y="596090"/>
                  </a:lnTo>
                  <a:lnTo>
                    <a:pt x="707516" y="590549"/>
                  </a:lnTo>
                  <a:lnTo>
                    <a:pt x="682513" y="538775"/>
                  </a:lnTo>
                  <a:lnTo>
                    <a:pt x="678687" y="529462"/>
                  </a:lnTo>
                  <a:lnTo>
                    <a:pt x="686258" y="522041"/>
                  </a:lnTo>
                  <a:lnTo>
                    <a:pt x="703151" y="505713"/>
                  </a:lnTo>
                  <a:lnTo>
                    <a:pt x="720639" y="489386"/>
                  </a:lnTo>
                  <a:lnTo>
                    <a:pt x="729996" y="481964"/>
                  </a:lnTo>
                  <a:lnTo>
                    <a:pt x="718814" y="473588"/>
                  </a:lnTo>
                  <a:lnTo>
                    <a:pt x="691118" y="456771"/>
                  </a:lnTo>
                  <a:lnTo>
                    <a:pt x="649858" y="432815"/>
                  </a:lnTo>
                  <a:lnTo>
                    <a:pt x="649858" y="408939"/>
                  </a:lnTo>
                  <a:lnTo>
                    <a:pt x="752475" y="315721"/>
                  </a:lnTo>
                  <a:lnTo>
                    <a:pt x="760476" y="103504"/>
                  </a:lnTo>
                  <a:lnTo>
                    <a:pt x="728472" y="74675"/>
                  </a:lnTo>
                  <a:lnTo>
                    <a:pt x="746125" y="20319"/>
                  </a:lnTo>
                  <a:lnTo>
                    <a:pt x="718819" y="0"/>
                  </a:lnTo>
                  <a:close/>
                </a:path>
                <a:path w="1125220" h="2136775">
                  <a:moveTo>
                    <a:pt x="1058926" y="568578"/>
                  </a:moveTo>
                  <a:lnTo>
                    <a:pt x="1044606" y="570166"/>
                  </a:lnTo>
                  <a:lnTo>
                    <a:pt x="980312" y="578738"/>
                  </a:lnTo>
                  <a:lnTo>
                    <a:pt x="976983" y="583011"/>
                  </a:lnTo>
                  <a:lnTo>
                    <a:pt x="969295" y="592534"/>
                  </a:lnTo>
                  <a:lnTo>
                    <a:pt x="960703" y="602366"/>
                  </a:lnTo>
                  <a:lnTo>
                    <a:pt x="954658" y="607567"/>
                  </a:lnTo>
                  <a:lnTo>
                    <a:pt x="947106" y="608006"/>
                  </a:lnTo>
                  <a:lnTo>
                    <a:pt x="1112515" y="608006"/>
                  </a:lnTo>
                  <a:lnTo>
                    <a:pt x="1093628" y="593153"/>
                  </a:lnTo>
                  <a:lnTo>
                    <a:pt x="1071241" y="576258"/>
                  </a:lnTo>
                  <a:lnTo>
                    <a:pt x="1058926" y="568578"/>
                  </a:lnTo>
                  <a:close/>
                </a:path>
                <a:path w="1125220" h="2136775">
                  <a:moveTo>
                    <a:pt x="863218" y="576960"/>
                  </a:moveTo>
                  <a:lnTo>
                    <a:pt x="813434" y="599058"/>
                  </a:lnTo>
                  <a:lnTo>
                    <a:pt x="906058" y="599058"/>
                  </a:lnTo>
                  <a:lnTo>
                    <a:pt x="863218" y="57696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29172" y="4070604"/>
              <a:ext cx="1542287" cy="11292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388608" y="4110227"/>
              <a:ext cx="1428115" cy="1016635"/>
            </a:xfrm>
            <a:custGeom>
              <a:avLst/>
              <a:gdLst/>
              <a:ahLst/>
              <a:cxnLst/>
              <a:rect l="l" t="t" r="r" b="b"/>
              <a:pathLst>
                <a:path w="1428115" h="1016635">
                  <a:moveTo>
                    <a:pt x="768603" y="0"/>
                  </a:moveTo>
                  <a:lnTo>
                    <a:pt x="715644" y="0"/>
                  </a:lnTo>
                  <a:lnTo>
                    <a:pt x="688339" y="35687"/>
                  </a:lnTo>
                  <a:lnTo>
                    <a:pt x="600074" y="66167"/>
                  </a:lnTo>
                  <a:lnTo>
                    <a:pt x="551941" y="71247"/>
                  </a:lnTo>
                  <a:lnTo>
                    <a:pt x="510286" y="54356"/>
                  </a:lnTo>
                  <a:lnTo>
                    <a:pt x="471677" y="27178"/>
                  </a:lnTo>
                  <a:lnTo>
                    <a:pt x="423544" y="13589"/>
                  </a:lnTo>
                  <a:lnTo>
                    <a:pt x="398303" y="18256"/>
                  </a:lnTo>
                  <a:lnTo>
                    <a:pt x="380253" y="22161"/>
                  </a:lnTo>
                  <a:lnTo>
                    <a:pt x="370586" y="25400"/>
                  </a:lnTo>
                  <a:lnTo>
                    <a:pt x="360971" y="31093"/>
                  </a:lnTo>
                  <a:lnTo>
                    <a:pt x="342915" y="40274"/>
                  </a:lnTo>
                  <a:lnTo>
                    <a:pt x="317626" y="52578"/>
                  </a:lnTo>
                  <a:lnTo>
                    <a:pt x="319277" y="113665"/>
                  </a:lnTo>
                  <a:lnTo>
                    <a:pt x="293623" y="251206"/>
                  </a:lnTo>
                  <a:lnTo>
                    <a:pt x="112267" y="266446"/>
                  </a:lnTo>
                  <a:lnTo>
                    <a:pt x="60959" y="278257"/>
                  </a:lnTo>
                  <a:lnTo>
                    <a:pt x="0" y="349631"/>
                  </a:lnTo>
                  <a:lnTo>
                    <a:pt x="0" y="392049"/>
                  </a:lnTo>
                  <a:lnTo>
                    <a:pt x="25653" y="439547"/>
                  </a:lnTo>
                  <a:lnTo>
                    <a:pt x="59308" y="464947"/>
                  </a:lnTo>
                  <a:lnTo>
                    <a:pt x="118744" y="500634"/>
                  </a:lnTo>
                  <a:lnTo>
                    <a:pt x="166877" y="531114"/>
                  </a:lnTo>
                  <a:lnTo>
                    <a:pt x="179705" y="553212"/>
                  </a:lnTo>
                  <a:lnTo>
                    <a:pt x="178053" y="605790"/>
                  </a:lnTo>
                  <a:lnTo>
                    <a:pt x="223012" y="612648"/>
                  </a:lnTo>
                  <a:lnTo>
                    <a:pt x="256666" y="626237"/>
                  </a:lnTo>
                  <a:lnTo>
                    <a:pt x="287146" y="660146"/>
                  </a:lnTo>
                  <a:lnTo>
                    <a:pt x="267969" y="797560"/>
                  </a:lnTo>
                  <a:lnTo>
                    <a:pt x="293623" y="839978"/>
                  </a:lnTo>
                  <a:lnTo>
                    <a:pt x="356235" y="987679"/>
                  </a:lnTo>
                  <a:lnTo>
                    <a:pt x="405891" y="1016508"/>
                  </a:lnTo>
                  <a:lnTo>
                    <a:pt x="425195" y="999490"/>
                  </a:lnTo>
                  <a:lnTo>
                    <a:pt x="422020" y="909574"/>
                  </a:lnTo>
                  <a:lnTo>
                    <a:pt x="439673" y="843407"/>
                  </a:lnTo>
                  <a:lnTo>
                    <a:pt x="510286" y="772160"/>
                  </a:lnTo>
                  <a:lnTo>
                    <a:pt x="545464" y="753491"/>
                  </a:lnTo>
                  <a:lnTo>
                    <a:pt x="601725" y="748411"/>
                  </a:lnTo>
                  <a:lnTo>
                    <a:pt x="632206" y="748411"/>
                  </a:lnTo>
                  <a:lnTo>
                    <a:pt x="734821" y="846836"/>
                  </a:lnTo>
                  <a:lnTo>
                    <a:pt x="837564" y="846836"/>
                  </a:lnTo>
                  <a:lnTo>
                    <a:pt x="860043" y="870585"/>
                  </a:lnTo>
                  <a:lnTo>
                    <a:pt x="868044" y="924814"/>
                  </a:lnTo>
                  <a:lnTo>
                    <a:pt x="892047" y="958850"/>
                  </a:lnTo>
                  <a:lnTo>
                    <a:pt x="938657" y="980821"/>
                  </a:lnTo>
                  <a:lnTo>
                    <a:pt x="978788" y="969010"/>
                  </a:lnTo>
                  <a:lnTo>
                    <a:pt x="1014094" y="955421"/>
                  </a:lnTo>
                  <a:lnTo>
                    <a:pt x="1033271" y="987679"/>
                  </a:lnTo>
                  <a:lnTo>
                    <a:pt x="1054099" y="1009777"/>
                  </a:lnTo>
                  <a:lnTo>
                    <a:pt x="1086231" y="1016508"/>
                  </a:lnTo>
                  <a:lnTo>
                    <a:pt x="1142364" y="1009777"/>
                  </a:lnTo>
                  <a:lnTo>
                    <a:pt x="1248283" y="953770"/>
                  </a:lnTo>
                  <a:lnTo>
                    <a:pt x="1375028" y="950341"/>
                  </a:lnTo>
                  <a:lnTo>
                    <a:pt x="1392682" y="892683"/>
                  </a:lnTo>
                  <a:lnTo>
                    <a:pt x="1408684" y="748411"/>
                  </a:lnTo>
                  <a:lnTo>
                    <a:pt x="1416812" y="665226"/>
                  </a:lnTo>
                  <a:lnTo>
                    <a:pt x="1427988" y="544703"/>
                  </a:lnTo>
                  <a:lnTo>
                    <a:pt x="1371853" y="422529"/>
                  </a:lnTo>
                  <a:lnTo>
                    <a:pt x="1338198" y="383540"/>
                  </a:lnTo>
                  <a:lnTo>
                    <a:pt x="1323720" y="296926"/>
                  </a:lnTo>
                  <a:lnTo>
                    <a:pt x="1281938" y="251206"/>
                  </a:lnTo>
                  <a:lnTo>
                    <a:pt x="1262761" y="215519"/>
                  </a:lnTo>
                  <a:lnTo>
                    <a:pt x="1164843" y="220599"/>
                  </a:lnTo>
                  <a:lnTo>
                    <a:pt x="1153667" y="291846"/>
                  </a:lnTo>
                  <a:lnTo>
                    <a:pt x="1119552" y="319849"/>
                  </a:lnTo>
                  <a:lnTo>
                    <a:pt x="1083056" y="347853"/>
                  </a:lnTo>
                  <a:lnTo>
                    <a:pt x="1073388" y="349182"/>
                  </a:lnTo>
                  <a:lnTo>
                    <a:pt x="1030096" y="356362"/>
                  </a:lnTo>
                  <a:lnTo>
                    <a:pt x="933831" y="356362"/>
                  </a:lnTo>
                  <a:lnTo>
                    <a:pt x="868044" y="342773"/>
                  </a:lnTo>
                  <a:lnTo>
                    <a:pt x="823087" y="325882"/>
                  </a:lnTo>
                  <a:lnTo>
                    <a:pt x="705992" y="224028"/>
                  </a:lnTo>
                  <a:lnTo>
                    <a:pt x="689863" y="203581"/>
                  </a:lnTo>
                  <a:lnTo>
                    <a:pt x="707516" y="171450"/>
                  </a:lnTo>
                  <a:lnTo>
                    <a:pt x="747648" y="94996"/>
                  </a:lnTo>
                  <a:lnTo>
                    <a:pt x="776605" y="50927"/>
                  </a:lnTo>
                  <a:lnTo>
                    <a:pt x="794258" y="20320"/>
                  </a:lnTo>
                  <a:lnTo>
                    <a:pt x="768603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97296" y="2706623"/>
              <a:ext cx="1312163" cy="181203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56732" y="2746248"/>
              <a:ext cx="1198245" cy="1699260"/>
            </a:xfrm>
            <a:custGeom>
              <a:avLst/>
              <a:gdLst/>
              <a:ahLst/>
              <a:cxnLst/>
              <a:rect l="l" t="t" r="r" b="b"/>
              <a:pathLst>
                <a:path w="1198245" h="1699260">
                  <a:moveTo>
                    <a:pt x="234441" y="522350"/>
                  </a:moveTo>
                  <a:lnTo>
                    <a:pt x="202310" y="522350"/>
                  </a:lnTo>
                  <a:lnTo>
                    <a:pt x="183006" y="664717"/>
                  </a:lnTo>
                  <a:lnTo>
                    <a:pt x="155701" y="815721"/>
                  </a:lnTo>
                  <a:lnTo>
                    <a:pt x="141350" y="905637"/>
                  </a:lnTo>
                  <a:lnTo>
                    <a:pt x="0" y="966596"/>
                  </a:lnTo>
                  <a:lnTo>
                    <a:pt x="24129" y="1009014"/>
                  </a:lnTo>
                  <a:lnTo>
                    <a:pt x="88264" y="1012444"/>
                  </a:lnTo>
                  <a:lnTo>
                    <a:pt x="271398" y="1178687"/>
                  </a:lnTo>
                  <a:lnTo>
                    <a:pt x="261746" y="1253235"/>
                  </a:lnTo>
                  <a:lnTo>
                    <a:pt x="224789" y="1336294"/>
                  </a:lnTo>
                  <a:lnTo>
                    <a:pt x="351663" y="1363471"/>
                  </a:lnTo>
                  <a:lnTo>
                    <a:pt x="454405" y="1461896"/>
                  </a:lnTo>
                  <a:lnTo>
                    <a:pt x="459231" y="1558544"/>
                  </a:lnTo>
                  <a:lnTo>
                    <a:pt x="425576" y="1616202"/>
                  </a:lnTo>
                  <a:lnTo>
                    <a:pt x="513841" y="1699259"/>
                  </a:lnTo>
                  <a:lnTo>
                    <a:pt x="550798" y="1653413"/>
                  </a:lnTo>
                  <a:lnTo>
                    <a:pt x="582929" y="1621282"/>
                  </a:lnTo>
                  <a:lnTo>
                    <a:pt x="664717" y="1606041"/>
                  </a:lnTo>
                  <a:lnTo>
                    <a:pt x="759460" y="1606041"/>
                  </a:lnTo>
                  <a:lnTo>
                    <a:pt x="768721" y="1603265"/>
                  </a:lnTo>
                  <a:lnTo>
                    <a:pt x="782780" y="1600501"/>
                  </a:lnTo>
                  <a:lnTo>
                    <a:pt x="795625" y="1598380"/>
                  </a:lnTo>
                  <a:lnTo>
                    <a:pt x="801242" y="1597533"/>
                  </a:lnTo>
                  <a:lnTo>
                    <a:pt x="828547" y="1514347"/>
                  </a:lnTo>
                  <a:lnTo>
                    <a:pt x="828547" y="1410970"/>
                  </a:lnTo>
                  <a:lnTo>
                    <a:pt x="884809" y="1377060"/>
                  </a:lnTo>
                  <a:lnTo>
                    <a:pt x="934465" y="1363471"/>
                  </a:lnTo>
                  <a:lnTo>
                    <a:pt x="965072" y="1332991"/>
                  </a:lnTo>
                  <a:lnTo>
                    <a:pt x="992377" y="1282064"/>
                  </a:lnTo>
                  <a:lnTo>
                    <a:pt x="992377" y="1209166"/>
                  </a:lnTo>
                  <a:lnTo>
                    <a:pt x="1098295" y="1165097"/>
                  </a:lnTo>
                  <a:lnTo>
                    <a:pt x="1197864" y="1134490"/>
                  </a:lnTo>
                  <a:lnTo>
                    <a:pt x="1197864" y="1100582"/>
                  </a:lnTo>
                  <a:lnTo>
                    <a:pt x="1135252" y="1056513"/>
                  </a:lnTo>
                  <a:lnTo>
                    <a:pt x="1091945" y="1032763"/>
                  </a:lnTo>
                  <a:lnTo>
                    <a:pt x="1016381" y="1017524"/>
                  </a:lnTo>
                  <a:lnTo>
                    <a:pt x="953769" y="1017524"/>
                  </a:lnTo>
                  <a:lnTo>
                    <a:pt x="886333" y="971676"/>
                  </a:lnTo>
                  <a:lnTo>
                    <a:pt x="916813" y="912368"/>
                  </a:lnTo>
                  <a:lnTo>
                    <a:pt x="921638" y="844550"/>
                  </a:lnTo>
                  <a:lnTo>
                    <a:pt x="1003553" y="834389"/>
                  </a:lnTo>
                  <a:lnTo>
                    <a:pt x="1080642" y="800480"/>
                  </a:lnTo>
                  <a:lnTo>
                    <a:pt x="1074165" y="766572"/>
                  </a:lnTo>
                  <a:lnTo>
                    <a:pt x="1001902" y="710564"/>
                  </a:lnTo>
                  <a:lnTo>
                    <a:pt x="991291" y="681736"/>
                  </a:lnTo>
                  <a:lnTo>
                    <a:pt x="855852" y="681736"/>
                  </a:lnTo>
                  <a:lnTo>
                    <a:pt x="766503" y="561339"/>
                  </a:lnTo>
                  <a:lnTo>
                    <a:pt x="287400" y="561339"/>
                  </a:lnTo>
                  <a:lnTo>
                    <a:pt x="234441" y="522350"/>
                  </a:lnTo>
                  <a:close/>
                </a:path>
                <a:path w="1198245" h="1699260">
                  <a:moveTo>
                    <a:pt x="759460" y="1606041"/>
                  </a:moveTo>
                  <a:lnTo>
                    <a:pt x="664717" y="1606041"/>
                  </a:lnTo>
                  <a:lnTo>
                    <a:pt x="678396" y="1606756"/>
                  </a:lnTo>
                  <a:lnTo>
                    <a:pt x="709088" y="1607946"/>
                  </a:lnTo>
                  <a:lnTo>
                    <a:pt x="741281" y="1608185"/>
                  </a:lnTo>
                  <a:lnTo>
                    <a:pt x="759460" y="1606041"/>
                  </a:lnTo>
                  <a:close/>
                </a:path>
                <a:path w="1198245" h="1699260">
                  <a:moveTo>
                    <a:pt x="953769" y="576579"/>
                  </a:moveTo>
                  <a:lnTo>
                    <a:pt x="928115" y="629157"/>
                  </a:lnTo>
                  <a:lnTo>
                    <a:pt x="923289" y="678306"/>
                  </a:lnTo>
                  <a:lnTo>
                    <a:pt x="855852" y="681736"/>
                  </a:lnTo>
                  <a:lnTo>
                    <a:pt x="991291" y="681736"/>
                  </a:lnTo>
                  <a:lnTo>
                    <a:pt x="987551" y="671576"/>
                  </a:lnTo>
                  <a:lnTo>
                    <a:pt x="987551" y="590168"/>
                  </a:lnTo>
                  <a:lnTo>
                    <a:pt x="953769" y="576579"/>
                  </a:lnTo>
                  <a:close/>
                </a:path>
                <a:path w="1198245" h="1699260">
                  <a:moveTo>
                    <a:pt x="375792" y="0"/>
                  </a:moveTo>
                  <a:lnTo>
                    <a:pt x="309879" y="61087"/>
                  </a:lnTo>
                  <a:lnTo>
                    <a:pt x="271398" y="106806"/>
                  </a:lnTo>
                  <a:lnTo>
                    <a:pt x="271398" y="127126"/>
                  </a:lnTo>
                  <a:lnTo>
                    <a:pt x="213613" y="206882"/>
                  </a:lnTo>
                  <a:lnTo>
                    <a:pt x="264921" y="279780"/>
                  </a:lnTo>
                  <a:lnTo>
                    <a:pt x="330834" y="329056"/>
                  </a:lnTo>
                  <a:lnTo>
                    <a:pt x="398271" y="383286"/>
                  </a:lnTo>
                  <a:lnTo>
                    <a:pt x="375792" y="459613"/>
                  </a:lnTo>
                  <a:lnTo>
                    <a:pt x="364489" y="534162"/>
                  </a:lnTo>
                  <a:lnTo>
                    <a:pt x="287400" y="561339"/>
                  </a:lnTo>
                  <a:lnTo>
                    <a:pt x="766503" y="561339"/>
                  </a:lnTo>
                  <a:lnTo>
                    <a:pt x="745109" y="532511"/>
                  </a:lnTo>
                  <a:lnTo>
                    <a:pt x="741834" y="515413"/>
                  </a:lnTo>
                  <a:lnTo>
                    <a:pt x="734631" y="477170"/>
                  </a:lnTo>
                  <a:lnTo>
                    <a:pt x="727428" y="437356"/>
                  </a:lnTo>
                  <a:lnTo>
                    <a:pt x="724153" y="415543"/>
                  </a:lnTo>
                  <a:lnTo>
                    <a:pt x="716137" y="391578"/>
                  </a:lnTo>
                  <a:lnTo>
                    <a:pt x="698499" y="348884"/>
                  </a:lnTo>
                  <a:lnTo>
                    <a:pt x="680862" y="308119"/>
                  </a:lnTo>
                  <a:lnTo>
                    <a:pt x="672845" y="289940"/>
                  </a:lnTo>
                  <a:lnTo>
                    <a:pt x="730631" y="259461"/>
                  </a:lnTo>
                  <a:lnTo>
                    <a:pt x="728979" y="200151"/>
                  </a:lnTo>
                  <a:lnTo>
                    <a:pt x="656716" y="166242"/>
                  </a:lnTo>
                  <a:lnTo>
                    <a:pt x="627888" y="67817"/>
                  </a:lnTo>
                  <a:lnTo>
                    <a:pt x="606932" y="40639"/>
                  </a:lnTo>
                  <a:lnTo>
                    <a:pt x="507364" y="40639"/>
                  </a:lnTo>
                  <a:lnTo>
                    <a:pt x="375792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19316" y="3163823"/>
              <a:ext cx="1659635" cy="136093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778752" y="3203448"/>
              <a:ext cx="1545590" cy="1248410"/>
            </a:xfrm>
            <a:custGeom>
              <a:avLst/>
              <a:gdLst/>
              <a:ahLst/>
              <a:cxnLst/>
              <a:rect l="l" t="t" r="r" b="b"/>
              <a:pathLst>
                <a:path w="1545590" h="1248410">
                  <a:moveTo>
                    <a:pt x="1091402" y="892047"/>
                  </a:moveTo>
                  <a:lnTo>
                    <a:pt x="390398" y="892047"/>
                  </a:lnTo>
                  <a:lnTo>
                    <a:pt x="420877" y="915796"/>
                  </a:lnTo>
                  <a:lnTo>
                    <a:pt x="420877" y="942847"/>
                  </a:lnTo>
                  <a:lnTo>
                    <a:pt x="322833" y="1107439"/>
                  </a:lnTo>
                  <a:lnTo>
                    <a:pt x="438530" y="1214246"/>
                  </a:lnTo>
                  <a:lnTo>
                    <a:pt x="528447" y="1243076"/>
                  </a:lnTo>
                  <a:lnTo>
                    <a:pt x="639318" y="1248156"/>
                  </a:lnTo>
                  <a:lnTo>
                    <a:pt x="687577" y="1241425"/>
                  </a:lnTo>
                  <a:lnTo>
                    <a:pt x="750189" y="1188846"/>
                  </a:lnTo>
                  <a:lnTo>
                    <a:pt x="763016" y="1114170"/>
                  </a:lnTo>
                  <a:lnTo>
                    <a:pt x="772668" y="1107439"/>
                  </a:lnTo>
                  <a:lnTo>
                    <a:pt x="878713" y="1098931"/>
                  </a:lnTo>
                  <a:lnTo>
                    <a:pt x="1109428" y="1098931"/>
                  </a:lnTo>
                  <a:lnTo>
                    <a:pt x="1114805" y="976757"/>
                  </a:lnTo>
                  <a:lnTo>
                    <a:pt x="1092327" y="931037"/>
                  </a:lnTo>
                  <a:lnTo>
                    <a:pt x="1091402" y="892047"/>
                  </a:lnTo>
                  <a:close/>
                </a:path>
                <a:path w="1545590" h="1248410">
                  <a:moveTo>
                    <a:pt x="1109428" y="1098931"/>
                  </a:moveTo>
                  <a:lnTo>
                    <a:pt x="878713" y="1098931"/>
                  </a:lnTo>
                  <a:lnTo>
                    <a:pt x="901192" y="1151508"/>
                  </a:lnTo>
                  <a:lnTo>
                    <a:pt x="938149" y="1188846"/>
                  </a:lnTo>
                  <a:lnTo>
                    <a:pt x="960627" y="1188846"/>
                  </a:lnTo>
                  <a:lnTo>
                    <a:pt x="1108455" y="1121028"/>
                  </a:lnTo>
                  <a:lnTo>
                    <a:pt x="1109428" y="1098931"/>
                  </a:lnTo>
                  <a:close/>
                </a:path>
                <a:path w="1545590" h="1248410">
                  <a:moveTo>
                    <a:pt x="289178" y="361188"/>
                  </a:moveTo>
                  <a:lnTo>
                    <a:pt x="191134" y="361188"/>
                  </a:lnTo>
                  <a:lnTo>
                    <a:pt x="101016" y="396978"/>
                  </a:lnTo>
                  <a:lnTo>
                    <a:pt x="83566" y="403606"/>
                  </a:lnTo>
                  <a:lnTo>
                    <a:pt x="71616" y="404657"/>
                  </a:lnTo>
                  <a:lnTo>
                    <a:pt x="16001" y="410337"/>
                  </a:lnTo>
                  <a:lnTo>
                    <a:pt x="14477" y="462914"/>
                  </a:lnTo>
                  <a:lnTo>
                    <a:pt x="0" y="505332"/>
                  </a:lnTo>
                  <a:lnTo>
                    <a:pt x="41782" y="544321"/>
                  </a:lnTo>
                  <a:lnTo>
                    <a:pt x="81915" y="544321"/>
                  </a:lnTo>
                  <a:lnTo>
                    <a:pt x="138175" y="547751"/>
                  </a:lnTo>
                  <a:lnTo>
                    <a:pt x="200787" y="571500"/>
                  </a:lnTo>
                  <a:lnTo>
                    <a:pt x="294004" y="642746"/>
                  </a:lnTo>
                  <a:lnTo>
                    <a:pt x="294004" y="690244"/>
                  </a:lnTo>
                  <a:lnTo>
                    <a:pt x="89916" y="766571"/>
                  </a:lnTo>
                  <a:lnTo>
                    <a:pt x="89916" y="830960"/>
                  </a:lnTo>
                  <a:lnTo>
                    <a:pt x="85090" y="850677"/>
                  </a:lnTo>
                  <a:lnTo>
                    <a:pt x="81772" y="864608"/>
                  </a:lnTo>
                  <a:lnTo>
                    <a:pt x="80264" y="871727"/>
                  </a:lnTo>
                  <a:lnTo>
                    <a:pt x="76751" y="877347"/>
                  </a:lnTo>
                  <a:lnTo>
                    <a:pt x="69024" y="886491"/>
                  </a:lnTo>
                  <a:lnTo>
                    <a:pt x="61297" y="895016"/>
                  </a:lnTo>
                  <a:lnTo>
                    <a:pt x="57784" y="898778"/>
                  </a:lnTo>
                  <a:lnTo>
                    <a:pt x="70739" y="912368"/>
                  </a:lnTo>
                  <a:lnTo>
                    <a:pt x="139700" y="954785"/>
                  </a:lnTo>
                  <a:lnTo>
                    <a:pt x="192786" y="963294"/>
                  </a:lnTo>
                  <a:lnTo>
                    <a:pt x="290702" y="932688"/>
                  </a:lnTo>
                  <a:lnTo>
                    <a:pt x="322833" y="893699"/>
                  </a:lnTo>
                  <a:lnTo>
                    <a:pt x="390398" y="892047"/>
                  </a:lnTo>
                  <a:lnTo>
                    <a:pt x="1091402" y="892047"/>
                  </a:lnTo>
                  <a:lnTo>
                    <a:pt x="1090676" y="861440"/>
                  </a:lnTo>
                  <a:lnTo>
                    <a:pt x="1109979" y="841120"/>
                  </a:lnTo>
                  <a:lnTo>
                    <a:pt x="1227327" y="827532"/>
                  </a:lnTo>
                  <a:lnTo>
                    <a:pt x="1384207" y="827532"/>
                  </a:lnTo>
                  <a:lnTo>
                    <a:pt x="1381505" y="803782"/>
                  </a:lnTo>
                  <a:lnTo>
                    <a:pt x="1318895" y="657987"/>
                  </a:lnTo>
                  <a:lnTo>
                    <a:pt x="1349375" y="551179"/>
                  </a:lnTo>
                  <a:lnTo>
                    <a:pt x="1387855" y="490093"/>
                  </a:lnTo>
                  <a:lnTo>
                    <a:pt x="1458785" y="488838"/>
                  </a:lnTo>
                  <a:lnTo>
                    <a:pt x="1507871" y="487253"/>
                  </a:lnTo>
                  <a:lnTo>
                    <a:pt x="1530857" y="485013"/>
                  </a:lnTo>
                  <a:lnTo>
                    <a:pt x="1533120" y="479855"/>
                  </a:lnTo>
                  <a:lnTo>
                    <a:pt x="1538097" y="471852"/>
                  </a:lnTo>
                  <a:lnTo>
                    <a:pt x="1543073" y="464492"/>
                  </a:lnTo>
                  <a:lnTo>
                    <a:pt x="1545336" y="461263"/>
                  </a:lnTo>
                  <a:lnTo>
                    <a:pt x="1544772" y="446024"/>
                  </a:lnTo>
                  <a:lnTo>
                    <a:pt x="388747" y="446024"/>
                  </a:lnTo>
                  <a:lnTo>
                    <a:pt x="289178" y="361188"/>
                  </a:lnTo>
                  <a:close/>
                </a:path>
                <a:path w="1545590" h="1248410">
                  <a:moveTo>
                    <a:pt x="1384207" y="827532"/>
                  </a:moveTo>
                  <a:lnTo>
                    <a:pt x="1227327" y="827532"/>
                  </a:lnTo>
                  <a:lnTo>
                    <a:pt x="1288288" y="886968"/>
                  </a:lnTo>
                  <a:lnTo>
                    <a:pt x="1376679" y="917447"/>
                  </a:lnTo>
                  <a:lnTo>
                    <a:pt x="1391157" y="888619"/>
                  </a:lnTo>
                  <a:lnTo>
                    <a:pt x="1384207" y="827532"/>
                  </a:lnTo>
                  <a:close/>
                </a:path>
                <a:path w="1545590" h="1248410">
                  <a:moveTo>
                    <a:pt x="536575" y="220472"/>
                  </a:moveTo>
                  <a:lnTo>
                    <a:pt x="523621" y="242569"/>
                  </a:lnTo>
                  <a:lnTo>
                    <a:pt x="496316" y="278129"/>
                  </a:lnTo>
                  <a:lnTo>
                    <a:pt x="470662" y="342518"/>
                  </a:lnTo>
                  <a:lnTo>
                    <a:pt x="440181" y="439165"/>
                  </a:lnTo>
                  <a:lnTo>
                    <a:pt x="388747" y="446024"/>
                  </a:lnTo>
                  <a:lnTo>
                    <a:pt x="1544772" y="446024"/>
                  </a:lnTo>
                  <a:lnTo>
                    <a:pt x="1540509" y="330707"/>
                  </a:lnTo>
                  <a:lnTo>
                    <a:pt x="1493446" y="271399"/>
                  </a:lnTo>
                  <a:lnTo>
                    <a:pt x="1403984" y="271399"/>
                  </a:lnTo>
                  <a:lnTo>
                    <a:pt x="1344549" y="261112"/>
                  </a:lnTo>
                  <a:lnTo>
                    <a:pt x="1275461" y="235712"/>
                  </a:lnTo>
                  <a:lnTo>
                    <a:pt x="1260405" y="225551"/>
                  </a:lnTo>
                  <a:lnTo>
                    <a:pt x="636143" y="225551"/>
                  </a:lnTo>
                  <a:lnTo>
                    <a:pt x="536575" y="220472"/>
                  </a:lnTo>
                  <a:close/>
                </a:path>
                <a:path w="1545590" h="1248410">
                  <a:moveTo>
                    <a:pt x="1490726" y="267969"/>
                  </a:moveTo>
                  <a:lnTo>
                    <a:pt x="1403984" y="271399"/>
                  </a:lnTo>
                  <a:lnTo>
                    <a:pt x="1493446" y="271399"/>
                  </a:lnTo>
                  <a:lnTo>
                    <a:pt x="1490726" y="267969"/>
                  </a:lnTo>
                  <a:close/>
                </a:path>
                <a:path w="1545590" h="1248410">
                  <a:moveTo>
                    <a:pt x="743712" y="172974"/>
                  </a:moveTo>
                  <a:lnTo>
                    <a:pt x="700404" y="189991"/>
                  </a:lnTo>
                  <a:lnTo>
                    <a:pt x="636143" y="225551"/>
                  </a:lnTo>
                  <a:lnTo>
                    <a:pt x="1260405" y="225551"/>
                  </a:lnTo>
                  <a:lnTo>
                    <a:pt x="1250981" y="219170"/>
                  </a:lnTo>
                  <a:lnTo>
                    <a:pt x="1233455" y="207101"/>
                  </a:lnTo>
                  <a:lnTo>
                    <a:pt x="1226266" y="201802"/>
                  </a:lnTo>
                  <a:lnTo>
                    <a:pt x="820801" y="201802"/>
                  </a:lnTo>
                  <a:lnTo>
                    <a:pt x="743712" y="172974"/>
                  </a:lnTo>
                  <a:close/>
                </a:path>
                <a:path w="1545590" h="1248410">
                  <a:moveTo>
                    <a:pt x="893191" y="8509"/>
                  </a:moveTo>
                  <a:lnTo>
                    <a:pt x="883539" y="45847"/>
                  </a:lnTo>
                  <a:lnTo>
                    <a:pt x="862583" y="106806"/>
                  </a:lnTo>
                  <a:lnTo>
                    <a:pt x="844930" y="162813"/>
                  </a:lnTo>
                  <a:lnTo>
                    <a:pt x="820801" y="201802"/>
                  </a:lnTo>
                  <a:lnTo>
                    <a:pt x="1226266" y="201802"/>
                  </a:lnTo>
                  <a:lnTo>
                    <a:pt x="1224026" y="200151"/>
                  </a:lnTo>
                  <a:lnTo>
                    <a:pt x="1215919" y="190392"/>
                  </a:lnTo>
                  <a:lnTo>
                    <a:pt x="1201181" y="170656"/>
                  </a:lnTo>
                  <a:lnTo>
                    <a:pt x="1187039" y="151253"/>
                  </a:lnTo>
                  <a:lnTo>
                    <a:pt x="1180719" y="142493"/>
                  </a:lnTo>
                  <a:lnTo>
                    <a:pt x="1161415" y="133985"/>
                  </a:lnTo>
                  <a:lnTo>
                    <a:pt x="1106804" y="66166"/>
                  </a:lnTo>
                  <a:lnTo>
                    <a:pt x="1098663" y="20319"/>
                  </a:lnTo>
                  <a:lnTo>
                    <a:pt x="944499" y="20319"/>
                  </a:lnTo>
                  <a:lnTo>
                    <a:pt x="893191" y="8509"/>
                  </a:lnTo>
                  <a:close/>
                </a:path>
                <a:path w="1545590" h="1248410">
                  <a:moveTo>
                    <a:pt x="999108" y="0"/>
                  </a:moveTo>
                  <a:lnTo>
                    <a:pt x="944499" y="20319"/>
                  </a:lnTo>
                  <a:lnTo>
                    <a:pt x="1098663" y="20319"/>
                  </a:lnTo>
                  <a:lnTo>
                    <a:pt x="1097152" y="11811"/>
                  </a:lnTo>
                  <a:lnTo>
                    <a:pt x="999108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22080" y="4511052"/>
              <a:ext cx="1484376" cy="16017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81516" y="4550663"/>
              <a:ext cx="1370330" cy="1488440"/>
            </a:xfrm>
            <a:custGeom>
              <a:avLst/>
              <a:gdLst/>
              <a:ahLst/>
              <a:cxnLst/>
              <a:rect l="l" t="t" r="r" b="b"/>
              <a:pathLst>
                <a:path w="1370329" h="1488439">
                  <a:moveTo>
                    <a:pt x="882395" y="0"/>
                  </a:moveTo>
                  <a:lnTo>
                    <a:pt x="808608" y="0"/>
                  </a:lnTo>
                  <a:lnTo>
                    <a:pt x="729995" y="54229"/>
                  </a:lnTo>
                  <a:lnTo>
                    <a:pt x="659383" y="56006"/>
                  </a:lnTo>
                  <a:lnTo>
                    <a:pt x="637871" y="51224"/>
                  </a:lnTo>
                  <a:lnTo>
                    <a:pt x="526160" y="25400"/>
                  </a:lnTo>
                  <a:lnTo>
                    <a:pt x="356107" y="25400"/>
                  </a:lnTo>
                  <a:lnTo>
                    <a:pt x="283972" y="49149"/>
                  </a:lnTo>
                  <a:lnTo>
                    <a:pt x="229361" y="103378"/>
                  </a:lnTo>
                  <a:lnTo>
                    <a:pt x="221360" y="162813"/>
                  </a:lnTo>
                  <a:lnTo>
                    <a:pt x="205358" y="222123"/>
                  </a:lnTo>
                  <a:lnTo>
                    <a:pt x="157225" y="257683"/>
                  </a:lnTo>
                  <a:lnTo>
                    <a:pt x="96265" y="281431"/>
                  </a:lnTo>
                  <a:lnTo>
                    <a:pt x="75437" y="344169"/>
                  </a:lnTo>
                  <a:lnTo>
                    <a:pt x="0" y="390017"/>
                  </a:lnTo>
                  <a:lnTo>
                    <a:pt x="0" y="422275"/>
                  </a:lnTo>
                  <a:lnTo>
                    <a:pt x="9267" y="441408"/>
                  </a:lnTo>
                  <a:lnTo>
                    <a:pt x="29654" y="480282"/>
                  </a:lnTo>
                  <a:lnTo>
                    <a:pt x="59308" y="535813"/>
                  </a:lnTo>
                  <a:lnTo>
                    <a:pt x="59308" y="584962"/>
                  </a:lnTo>
                  <a:lnTo>
                    <a:pt x="43306" y="635888"/>
                  </a:lnTo>
                  <a:lnTo>
                    <a:pt x="22478" y="696849"/>
                  </a:lnTo>
                  <a:lnTo>
                    <a:pt x="43306" y="900430"/>
                  </a:lnTo>
                  <a:lnTo>
                    <a:pt x="162051" y="949579"/>
                  </a:lnTo>
                  <a:lnTo>
                    <a:pt x="227837" y="981837"/>
                  </a:lnTo>
                  <a:lnTo>
                    <a:pt x="216534" y="1283601"/>
                  </a:lnTo>
                  <a:lnTo>
                    <a:pt x="242949" y="1330102"/>
                  </a:lnTo>
                  <a:lnTo>
                    <a:pt x="248665" y="1339557"/>
                  </a:lnTo>
                  <a:lnTo>
                    <a:pt x="258629" y="1346103"/>
                  </a:lnTo>
                  <a:lnTo>
                    <a:pt x="307975" y="1376857"/>
                  </a:lnTo>
                  <a:lnTo>
                    <a:pt x="412368" y="1387043"/>
                  </a:lnTo>
                  <a:lnTo>
                    <a:pt x="575944" y="1456563"/>
                  </a:lnTo>
                  <a:lnTo>
                    <a:pt x="665733" y="1483690"/>
                  </a:lnTo>
                  <a:lnTo>
                    <a:pt x="725169" y="1465033"/>
                  </a:lnTo>
                  <a:lnTo>
                    <a:pt x="738822" y="1474785"/>
                  </a:lnTo>
                  <a:lnTo>
                    <a:pt x="748208" y="1482205"/>
                  </a:lnTo>
                  <a:lnTo>
                    <a:pt x="752475" y="1487081"/>
                  </a:lnTo>
                  <a:lnTo>
                    <a:pt x="766443" y="1488272"/>
                  </a:lnTo>
                  <a:lnTo>
                    <a:pt x="795924" y="1487714"/>
                  </a:lnTo>
                  <a:lnTo>
                    <a:pt x="825716" y="1486839"/>
                  </a:lnTo>
                  <a:lnTo>
                    <a:pt x="840612" y="1487081"/>
                  </a:lnTo>
                  <a:lnTo>
                    <a:pt x="853096" y="1480905"/>
                  </a:lnTo>
                  <a:lnTo>
                    <a:pt x="878951" y="1465673"/>
                  </a:lnTo>
                  <a:lnTo>
                    <a:pt x="916051" y="1442999"/>
                  </a:lnTo>
                  <a:lnTo>
                    <a:pt x="1007490" y="1359903"/>
                  </a:lnTo>
                  <a:lnTo>
                    <a:pt x="1084452" y="1356512"/>
                  </a:lnTo>
                  <a:lnTo>
                    <a:pt x="1156715" y="1397215"/>
                  </a:lnTo>
                  <a:lnTo>
                    <a:pt x="1280286" y="1375168"/>
                  </a:lnTo>
                  <a:lnTo>
                    <a:pt x="1289643" y="1364118"/>
                  </a:lnTo>
                  <a:lnTo>
                    <a:pt x="1307131" y="1341466"/>
                  </a:lnTo>
                  <a:lnTo>
                    <a:pt x="1331594" y="1309039"/>
                  </a:lnTo>
                  <a:lnTo>
                    <a:pt x="1323593" y="1154734"/>
                  </a:lnTo>
                  <a:lnTo>
                    <a:pt x="1342770" y="1063167"/>
                  </a:lnTo>
                  <a:lnTo>
                    <a:pt x="1370076" y="995299"/>
                  </a:lnTo>
                  <a:lnTo>
                    <a:pt x="1367813" y="985077"/>
                  </a:lnTo>
                  <a:lnTo>
                    <a:pt x="1355598" y="934339"/>
                  </a:lnTo>
                  <a:lnTo>
                    <a:pt x="1309115" y="852932"/>
                  </a:lnTo>
                  <a:lnTo>
                    <a:pt x="1325943" y="818594"/>
                  </a:lnTo>
                  <a:lnTo>
                    <a:pt x="1337512" y="794263"/>
                  </a:lnTo>
                  <a:lnTo>
                    <a:pt x="1342770" y="781685"/>
                  </a:lnTo>
                  <a:lnTo>
                    <a:pt x="1339459" y="773566"/>
                  </a:lnTo>
                  <a:lnTo>
                    <a:pt x="1330563" y="757316"/>
                  </a:lnTo>
                  <a:lnTo>
                    <a:pt x="1317116" y="734187"/>
                  </a:lnTo>
                  <a:lnTo>
                    <a:pt x="1297939" y="668147"/>
                  </a:lnTo>
                  <a:lnTo>
                    <a:pt x="1293113" y="522224"/>
                  </a:lnTo>
                  <a:lnTo>
                    <a:pt x="1198372" y="442594"/>
                  </a:lnTo>
                  <a:lnTo>
                    <a:pt x="1211199" y="349250"/>
                  </a:lnTo>
                  <a:lnTo>
                    <a:pt x="1215961" y="339661"/>
                  </a:lnTo>
                  <a:lnTo>
                    <a:pt x="1226438" y="321786"/>
                  </a:lnTo>
                  <a:lnTo>
                    <a:pt x="1241678" y="296799"/>
                  </a:lnTo>
                  <a:lnTo>
                    <a:pt x="1260982" y="273050"/>
                  </a:lnTo>
                  <a:lnTo>
                    <a:pt x="1224026" y="256031"/>
                  </a:lnTo>
                  <a:lnTo>
                    <a:pt x="1220644" y="248449"/>
                  </a:lnTo>
                  <a:lnTo>
                    <a:pt x="1206500" y="211962"/>
                  </a:lnTo>
                  <a:lnTo>
                    <a:pt x="1110233" y="145796"/>
                  </a:lnTo>
                  <a:lnTo>
                    <a:pt x="1079753" y="166116"/>
                  </a:lnTo>
                  <a:lnTo>
                    <a:pt x="903224" y="161036"/>
                  </a:lnTo>
                  <a:lnTo>
                    <a:pt x="903392" y="143650"/>
                  </a:lnTo>
                  <a:lnTo>
                    <a:pt x="906859" y="107013"/>
                  </a:lnTo>
                  <a:lnTo>
                    <a:pt x="912876" y="54229"/>
                  </a:lnTo>
                  <a:lnTo>
                    <a:pt x="882395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38232" y="4091927"/>
              <a:ext cx="1473707" cy="192786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297667" y="4131563"/>
              <a:ext cx="1359535" cy="1815464"/>
            </a:xfrm>
            <a:custGeom>
              <a:avLst/>
              <a:gdLst/>
              <a:ahLst/>
              <a:cxnLst/>
              <a:rect l="l" t="t" r="r" b="b"/>
              <a:pathLst>
                <a:path w="1359534" h="1815464">
                  <a:moveTo>
                    <a:pt x="587375" y="0"/>
                  </a:moveTo>
                  <a:lnTo>
                    <a:pt x="561721" y="3429"/>
                  </a:lnTo>
                  <a:lnTo>
                    <a:pt x="539670" y="22098"/>
                  </a:lnTo>
                  <a:lnTo>
                    <a:pt x="523841" y="34932"/>
                  </a:lnTo>
                  <a:lnTo>
                    <a:pt x="515238" y="40767"/>
                  </a:lnTo>
                  <a:lnTo>
                    <a:pt x="458977" y="42418"/>
                  </a:lnTo>
                  <a:lnTo>
                    <a:pt x="393191" y="3429"/>
                  </a:lnTo>
                  <a:lnTo>
                    <a:pt x="377654" y="29843"/>
                  </a:lnTo>
                  <a:lnTo>
                    <a:pt x="374014" y="35560"/>
                  </a:lnTo>
                  <a:lnTo>
                    <a:pt x="383397" y="46648"/>
                  </a:lnTo>
                  <a:lnTo>
                    <a:pt x="407257" y="69310"/>
                  </a:lnTo>
                  <a:lnTo>
                    <a:pt x="442975" y="101727"/>
                  </a:lnTo>
                  <a:lnTo>
                    <a:pt x="304926" y="251079"/>
                  </a:lnTo>
                  <a:lnTo>
                    <a:pt x="309752" y="325755"/>
                  </a:lnTo>
                  <a:lnTo>
                    <a:pt x="253618" y="425831"/>
                  </a:lnTo>
                  <a:lnTo>
                    <a:pt x="142875" y="480060"/>
                  </a:lnTo>
                  <a:lnTo>
                    <a:pt x="121920" y="568325"/>
                  </a:lnTo>
                  <a:lnTo>
                    <a:pt x="85089" y="663321"/>
                  </a:lnTo>
                  <a:lnTo>
                    <a:pt x="67436" y="702310"/>
                  </a:lnTo>
                  <a:lnTo>
                    <a:pt x="12826" y="770128"/>
                  </a:lnTo>
                  <a:lnTo>
                    <a:pt x="0" y="854963"/>
                  </a:lnTo>
                  <a:lnTo>
                    <a:pt x="96265" y="926211"/>
                  </a:lnTo>
                  <a:lnTo>
                    <a:pt x="102742" y="1078865"/>
                  </a:lnTo>
                  <a:lnTo>
                    <a:pt x="123571" y="1143381"/>
                  </a:lnTo>
                  <a:lnTo>
                    <a:pt x="154050" y="1207770"/>
                  </a:lnTo>
                  <a:lnTo>
                    <a:pt x="138811" y="1238742"/>
                  </a:lnTo>
                  <a:lnTo>
                    <a:pt x="128333" y="1260758"/>
                  </a:lnTo>
                  <a:lnTo>
                    <a:pt x="123571" y="1272286"/>
                  </a:lnTo>
                  <a:lnTo>
                    <a:pt x="130099" y="1285605"/>
                  </a:lnTo>
                  <a:lnTo>
                    <a:pt x="144462" y="1311687"/>
                  </a:lnTo>
                  <a:lnTo>
                    <a:pt x="165353" y="1348613"/>
                  </a:lnTo>
                  <a:lnTo>
                    <a:pt x="183006" y="1426591"/>
                  </a:lnTo>
                  <a:lnTo>
                    <a:pt x="154050" y="1492783"/>
                  </a:lnTo>
                  <a:lnTo>
                    <a:pt x="139573" y="1574203"/>
                  </a:lnTo>
                  <a:lnTo>
                    <a:pt x="139573" y="1723478"/>
                  </a:lnTo>
                  <a:lnTo>
                    <a:pt x="200659" y="1721789"/>
                  </a:lnTo>
                  <a:lnTo>
                    <a:pt x="251398" y="1751847"/>
                  </a:lnTo>
                  <a:lnTo>
                    <a:pt x="261620" y="1757413"/>
                  </a:lnTo>
                  <a:lnTo>
                    <a:pt x="267833" y="1753619"/>
                  </a:lnTo>
                  <a:lnTo>
                    <a:pt x="279892" y="1743625"/>
                  </a:lnTo>
                  <a:lnTo>
                    <a:pt x="296925" y="1728571"/>
                  </a:lnTo>
                  <a:lnTo>
                    <a:pt x="374014" y="1730260"/>
                  </a:lnTo>
                  <a:lnTo>
                    <a:pt x="479932" y="1815084"/>
                  </a:lnTo>
                  <a:lnTo>
                    <a:pt x="576199" y="1738744"/>
                  </a:lnTo>
                  <a:lnTo>
                    <a:pt x="629157" y="1742135"/>
                  </a:lnTo>
                  <a:lnTo>
                    <a:pt x="648767" y="1751441"/>
                  </a:lnTo>
                  <a:lnTo>
                    <a:pt x="653160" y="1754009"/>
                  </a:lnTo>
                  <a:lnTo>
                    <a:pt x="673623" y="1754727"/>
                  </a:lnTo>
                  <a:lnTo>
                    <a:pt x="715422" y="1754647"/>
                  </a:lnTo>
                  <a:lnTo>
                    <a:pt x="775207" y="1754009"/>
                  </a:lnTo>
                  <a:lnTo>
                    <a:pt x="832992" y="1791335"/>
                  </a:lnTo>
                  <a:lnTo>
                    <a:pt x="906779" y="1787944"/>
                  </a:lnTo>
                  <a:lnTo>
                    <a:pt x="927607" y="1655622"/>
                  </a:lnTo>
                  <a:lnTo>
                    <a:pt x="924611" y="1649687"/>
                  </a:lnTo>
                  <a:lnTo>
                    <a:pt x="918019" y="1639936"/>
                  </a:lnTo>
                  <a:lnTo>
                    <a:pt x="908430" y="1626793"/>
                  </a:lnTo>
                  <a:lnTo>
                    <a:pt x="909954" y="1555546"/>
                  </a:lnTo>
                  <a:lnTo>
                    <a:pt x="1068958" y="1438529"/>
                  </a:lnTo>
                  <a:lnTo>
                    <a:pt x="1049654" y="1290955"/>
                  </a:lnTo>
                  <a:lnTo>
                    <a:pt x="1048003" y="1214628"/>
                  </a:lnTo>
                  <a:lnTo>
                    <a:pt x="1141095" y="1055116"/>
                  </a:lnTo>
                  <a:lnTo>
                    <a:pt x="1150747" y="1027938"/>
                  </a:lnTo>
                  <a:lnTo>
                    <a:pt x="1136268" y="1002538"/>
                  </a:lnTo>
                  <a:lnTo>
                    <a:pt x="1136268" y="951611"/>
                  </a:lnTo>
                  <a:lnTo>
                    <a:pt x="1192529" y="895604"/>
                  </a:lnTo>
                  <a:lnTo>
                    <a:pt x="1243837" y="895604"/>
                  </a:lnTo>
                  <a:lnTo>
                    <a:pt x="1293622" y="844804"/>
                  </a:lnTo>
                  <a:lnTo>
                    <a:pt x="1359407" y="843026"/>
                  </a:lnTo>
                  <a:lnTo>
                    <a:pt x="1357756" y="810894"/>
                  </a:lnTo>
                  <a:lnTo>
                    <a:pt x="1210182" y="614044"/>
                  </a:lnTo>
                  <a:lnTo>
                    <a:pt x="1092961" y="547878"/>
                  </a:lnTo>
                  <a:lnTo>
                    <a:pt x="1032001" y="551307"/>
                  </a:lnTo>
                  <a:lnTo>
                    <a:pt x="1006348" y="507238"/>
                  </a:lnTo>
                  <a:lnTo>
                    <a:pt x="1003046" y="449580"/>
                  </a:lnTo>
                  <a:lnTo>
                    <a:pt x="948562" y="402081"/>
                  </a:lnTo>
                  <a:lnTo>
                    <a:pt x="691768" y="388493"/>
                  </a:lnTo>
                  <a:lnTo>
                    <a:pt x="609853" y="354584"/>
                  </a:lnTo>
                  <a:lnTo>
                    <a:pt x="609853" y="320548"/>
                  </a:lnTo>
                  <a:lnTo>
                    <a:pt x="571373" y="266319"/>
                  </a:lnTo>
                  <a:lnTo>
                    <a:pt x="515238" y="235838"/>
                  </a:lnTo>
                  <a:lnTo>
                    <a:pt x="528065" y="127254"/>
                  </a:lnTo>
                  <a:lnTo>
                    <a:pt x="584200" y="40767"/>
                  </a:lnTo>
                  <a:lnTo>
                    <a:pt x="587375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77528" y="3192779"/>
              <a:ext cx="1592579" cy="168706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236964" y="3232404"/>
              <a:ext cx="1478280" cy="1574800"/>
            </a:xfrm>
            <a:custGeom>
              <a:avLst/>
              <a:gdLst/>
              <a:ahLst/>
              <a:cxnLst/>
              <a:rect l="l" t="t" r="r" b="b"/>
              <a:pathLst>
                <a:path w="1478279" h="1574800">
                  <a:moveTo>
                    <a:pt x="1174956" y="1441958"/>
                  </a:moveTo>
                  <a:lnTo>
                    <a:pt x="970026" y="1441958"/>
                  </a:lnTo>
                  <a:lnTo>
                    <a:pt x="1074292" y="1513205"/>
                  </a:lnTo>
                  <a:lnTo>
                    <a:pt x="1088643" y="1555623"/>
                  </a:lnTo>
                  <a:lnTo>
                    <a:pt x="1112774" y="1565783"/>
                  </a:lnTo>
                  <a:lnTo>
                    <a:pt x="1125601" y="1574292"/>
                  </a:lnTo>
                  <a:lnTo>
                    <a:pt x="1132838" y="1557557"/>
                  </a:lnTo>
                  <a:lnTo>
                    <a:pt x="1148635" y="1520618"/>
                  </a:lnTo>
                  <a:lnTo>
                    <a:pt x="1164123" y="1483369"/>
                  </a:lnTo>
                  <a:lnTo>
                    <a:pt x="1170431" y="1465707"/>
                  </a:lnTo>
                  <a:lnTo>
                    <a:pt x="1173448" y="1449631"/>
                  </a:lnTo>
                  <a:lnTo>
                    <a:pt x="1174956" y="1441958"/>
                  </a:lnTo>
                  <a:close/>
                </a:path>
                <a:path w="1478279" h="1574800">
                  <a:moveTo>
                    <a:pt x="1305863" y="1304544"/>
                  </a:moveTo>
                  <a:lnTo>
                    <a:pt x="652526" y="1304544"/>
                  </a:lnTo>
                  <a:lnTo>
                    <a:pt x="743965" y="1309624"/>
                  </a:lnTo>
                  <a:lnTo>
                    <a:pt x="779271" y="1374140"/>
                  </a:lnTo>
                  <a:lnTo>
                    <a:pt x="777813" y="1387679"/>
                  </a:lnTo>
                  <a:lnTo>
                    <a:pt x="774842" y="1417589"/>
                  </a:lnTo>
                  <a:lnTo>
                    <a:pt x="772658" y="1445383"/>
                  </a:lnTo>
                  <a:lnTo>
                    <a:pt x="772580" y="1452784"/>
                  </a:lnTo>
                  <a:lnTo>
                    <a:pt x="772794" y="1462278"/>
                  </a:lnTo>
                  <a:lnTo>
                    <a:pt x="795819" y="1463028"/>
                  </a:lnTo>
                  <a:lnTo>
                    <a:pt x="917066" y="1462278"/>
                  </a:lnTo>
                  <a:lnTo>
                    <a:pt x="926734" y="1459853"/>
                  </a:lnTo>
                  <a:lnTo>
                    <a:pt x="944784" y="1452784"/>
                  </a:lnTo>
                  <a:lnTo>
                    <a:pt x="962215" y="1445383"/>
                  </a:lnTo>
                  <a:lnTo>
                    <a:pt x="970026" y="1441958"/>
                  </a:lnTo>
                  <a:lnTo>
                    <a:pt x="1174956" y="1441958"/>
                  </a:lnTo>
                  <a:lnTo>
                    <a:pt x="1180083" y="1415875"/>
                  </a:lnTo>
                  <a:lnTo>
                    <a:pt x="1189735" y="1367282"/>
                  </a:lnTo>
                  <a:lnTo>
                    <a:pt x="1301877" y="1311402"/>
                  </a:lnTo>
                  <a:lnTo>
                    <a:pt x="1305863" y="1304544"/>
                  </a:lnTo>
                  <a:close/>
                </a:path>
                <a:path w="1478279" h="1574800">
                  <a:moveTo>
                    <a:pt x="0" y="1248537"/>
                  </a:moveTo>
                  <a:lnTo>
                    <a:pt x="16001" y="1333373"/>
                  </a:lnTo>
                  <a:lnTo>
                    <a:pt x="56133" y="1421638"/>
                  </a:lnTo>
                  <a:lnTo>
                    <a:pt x="126618" y="1353693"/>
                  </a:lnTo>
                  <a:lnTo>
                    <a:pt x="205231" y="1329944"/>
                  </a:lnTo>
                  <a:lnTo>
                    <a:pt x="614148" y="1328293"/>
                  </a:lnTo>
                  <a:lnTo>
                    <a:pt x="652526" y="1304544"/>
                  </a:lnTo>
                  <a:lnTo>
                    <a:pt x="1305863" y="1304544"/>
                  </a:lnTo>
                  <a:lnTo>
                    <a:pt x="1319668" y="1280795"/>
                  </a:lnTo>
                  <a:lnTo>
                    <a:pt x="56133" y="1280795"/>
                  </a:lnTo>
                  <a:lnTo>
                    <a:pt x="0" y="1248537"/>
                  </a:lnTo>
                  <a:close/>
                </a:path>
                <a:path w="1478279" h="1574800">
                  <a:moveTo>
                    <a:pt x="614148" y="1328293"/>
                  </a:moveTo>
                  <a:lnTo>
                    <a:pt x="371982" y="1328293"/>
                  </a:lnTo>
                  <a:lnTo>
                    <a:pt x="482943" y="1356903"/>
                  </a:lnTo>
                  <a:lnTo>
                    <a:pt x="505078" y="1362202"/>
                  </a:lnTo>
                  <a:lnTo>
                    <a:pt x="516878" y="1361408"/>
                  </a:lnTo>
                  <a:lnTo>
                    <a:pt x="567562" y="1357122"/>
                  </a:lnTo>
                  <a:lnTo>
                    <a:pt x="614148" y="1328293"/>
                  </a:lnTo>
                  <a:close/>
                </a:path>
                <a:path w="1478279" h="1574800">
                  <a:moveTo>
                    <a:pt x="282193" y="629412"/>
                  </a:moveTo>
                  <a:lnTo>
                    <a:pt x="232536" y="644652"/>
                  </a:lnTo>
                  <a:lnTo>
                    <a:pt x="246887" y="705739"/>
                  </a:lnTo>
                  <a:lnTo>
                    <a:pt x="240537" y="804164"/>
                  </a:lnTo>
                  <a:lnTo>
                    <a:pt x="271017" y="853313"/>
                  </a:lnTo>
                  <a:lnTo>
                    <a:pt x="282193" y="907542"/>
                  </a:lnTo>
                  <a:lnTo>
                    <a:pt x="261365" y="941578"/>
                  </a:lnTo>
                  <a:lnTo>
                    <a:pt x="262127" y="959167"/>
                  </a:lnTo>
                  <a:lnTo>
                    <a:pt x="262651" y="972331"/>
                  </a:lnTo>
                  <a:lnTo>
                    <a:pt x="262889" y="980567"/>
                  </a:lnTo>
                  <a:lnTo>
                    <a:pt x="262393" y="990925"/>
                  </a:lnTo>
                  <a:lnTo>
                    <a:pt x="261302" y="1008761"/>
                  </a:lnTo>
                  <a:lnTo>
                    <a:pt x="259714" y="1033145"/>
                  </a:lnTo>
                  <a:lnTo>
                    <a:pt x="232536" y="1056894"/>
                  </a:lnTo>
                  <a:lnTo>
                    <a:pt x="176402" y="1061974"/>
                  </a:lnTo>
                  <a:lnTo>
                    <a:pt x="163575" y="1082294"/>
                  </a:lnTo>
                  <a:lnTo>
                    <a:pt x="179577" y="1133221"/>
                  </a:lnTo>
                  <a:lnTo>
                    <a:pt x="226059" y="1172210"/>
                  </a:lnTo>
                  <a:lnTo>
                    <a:pt x="206882" y="1219708"/>
                  </a:lnTo>
                  <a:lnTo>
                    <a:pt x="182752" y="1260475"/>
                  </a:lnTo>
                  <a:lnTo>
                    <a:pt x="128269" y="1280795"/>
                  </a:lnTo>
                  <a:lnTo>
                    <a:pt x="1319668" y="1280795"/>
                  </a:lnTo>
                  <a:lnTo>
                    <a:pt x="1353184" y="1223137"/>
                  </a:lnTo>
                  <a:lnTo>
                    <a:pt x="1348358" y="1138301"/>
                  </a:lnTo>
                  <a:lnTo>
                    <a:pt x="1478279" y="997458"/>
                  </a:lnTo>
                  <a:lnTo>
                    <a:pt x="1422145" y="941578"/>
                  </a:lnTo>
                  <a:lnTo>
                    <a:pt x="1417319" y="927989"/>
                  </a:lnTo>
                  <a:lnTo>
                    <a:pt x="1438147" y="890651"/>
                  </a:lnTo>
                  <a:lnTo>
                    <a:pt x="1409318" y="821055"/>
                  </a:lnTo>
                  <a:lnTo>
                    <a:pt x="1356486" y="817626"/>
                  </a:lnTo>
                  <a:lnTo>
                    <a:pt x="1212087" y="670052"/>
                  </a:lnTo>
                  <a:lnTo>
                    <a:pt x="1187672" y="669020"/>
                  </a:lnTo>
                  <a:lnTo>
                    <a:pt x="1170189" y="667962"/>
                  </a:lnTo>
                  <a:lnTo>
                    <a:pt x="1160779" y="666750"/>
                  </a:lnTo>
                  <a:lnTo>
                    <a:pt x="1153639" y="663321"/>
                  </a:lnTo>
                  <a:lnTo>
                    <a:pt x="320675" y="663321"/>
                  </a:lnTo>
                  <a:lnTo>
                    <a:pt x="282193" y="629412"/>
                  </a:lnTo>
                  <a:close/>
                </a:path>
                <a:path w="1478279" h="1574800">
                  <a:moveTo>
                    <a:pt x="933195" y="0"/>
                  </a:moveTo>
                  <a:lnTo>
                    <a:pt x="856233" y="0"/>
                  </a:lnTo>
                  <a:lnTo>
                    <a:pt x="718311" y="86487"/>
                  </a:lnTo>
                  <a:lnTo>
                    <a:pt x="646176" y="86487"/>
                  </a:lnTo>
                  <a:lnTo>
                    <a:pt x="559561" y="105156"/>
                  </a:lnTo>
                  <a:lnTo>
                    <a:pt x="485775" y="152654"/>
                  </a:lnTo>
                  <a:lnTo>
                    <a:pt x="493775" y="286638"/>
                  </a:lnTo>
                  <a:lnTo>
                    <a:pt x="524255" y="356235"/>
                  </a:lnTo>
                  <a:lnTo>
                    <a:pt x="525906" y="400304"/>
                  </a:lnTo>
                  <a:lnTo>
                    <a:pt x="501903" y="481838"/>
                  </a:lnTo>
                  <a:lnTo>
                    <a:pt x="468121" y="580136"/>
                  </a:lnTo>
                  <a:lnTo>
                    <a:pt x="407288" y="659892"/>
                  </a:lnTo>
                  <a:lnTo>
                    <a:pt x="320675" y="663321"/>
                  </a:lnTo>
                  <a:lnTo>
                    <a:pt x="1153639" y="663321"/>
                  </a:lnTo>
                  <a:lnTo>
                    <a:pt x="1148722" y="660959"/>
                  </a:lnTo>
                  <a:lnTo>
                    <a:pt x="1096644" y="634492"/>
                  </a:lnTo>
                  <a:lnTo>
                    <a:pt x="1098295" y="571754"/>
                  </a:lnTo>
                  <a:lnTo>
                    <a:pt x="1122299" y="530987"/>
                  </a:lnTo>
                  <a:lnTo>
                    <a:pt x="1038986" y="522478"/>
                  </a:lnTo>
                  <a:lnTo>
                    <a:pt x="981201" y="454660"/>
                  </a:lnTo>
                  <a:lnTo>
                    <a:pt x="976376" y="356235"/>
                  </a:lnTo>
                  <a:lnTo>
                    <a:pt x="944371" y="284988"/>
                  </a:lnTo>
                  <a:lnTo>
                    <a:pt x="942720" y="217170"/>
                  </a:lnTo>
                  <a:lnTo>
                    <a:pt x="960374" y="200151"/>
                  </a:lnTo>
                  <a:lnTo>
                    <a:pt x="1016507" y="196723"/>
                  </a:lnTo>
                  <a:lnTo>
                    <a:pt x="1006855" y="88265"/>
                  </a:lnTo>
                  <a:lnTo>
                    <a:pt x="933195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66760" y="2799588"/>
              <a:ext cx="1513331" cy="205892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426323" y="2839211"/>
              <a:ext cx="1398905" cy="1946275"/>
            </a:xfrm>
            <a:custGeom>
              <a:avLst/>
              <a:gdLst/>
              <a:ahLst/>
              <a:cxnLst/>
              <a:rect l="l" t="t" r="r" b="b"/>
              <a:pathLst>
                <a:path w="1398904" h="1946275">
                  <a:moveTo>
                    <a:pt x="1296452" y="811021"/>
                  </a:moveTo>
                  <a:lnTo>
                    <a:pt x="383412" y="811021"/>
                  </a:lnTo>
                  <a:lnTo>
                    <a:pt x="457200" y="867029"/>
                  </a:lnTo>
                  <a:lnTo>
                    <a:pt x="463550" y="909446"/>
                  </a:lnTo>
                  <a:lnTo>
                    <a:pt x="431546" y="943356"/>
                  </a:lnTo>
                  <a:lnTo>
                    <a:pt x="346455" y="967105"/>
                  </a:lnTo>
                  <a:lnTo>
                    <a:pt x="245363" y="982344"/>
                  </a:lnTo>
                  <a:lnTo>
                    <a:pt x="229361" y="1031620"/>
                  </a:lnTo>
                  <a:lnTo>
                    <a:pt x="234187" y="1111377"/>
                  </a:lnTo>
                  <a:lnTo>
                    <a:pt x="357758" y="1170686"/>
                  </a:lnTo>
                  <a:lnTo>
                    <a:pt x="348106" y="1240282"/>
                  </a:lnTo>
                  <a:lnTo>
                    <a:pt x="328802" y="1342136"/>
                  </a:lnTo>
                  <a:lnTo>
                    <a:pt x="304800" y="1443863"/>
                  </a:lnTo>
                  <a:lnTo>
                    <a:pt x="275844" y="1513458"/>
                  </a:lnTo>
                  <a:lnTo>
                    <a:pt x="263017" y="1528699"/>
                  </a:lnTo>
                  <a:lnTo>
                    <a:pt x="271018" y="1594865"/>
                  </a:lnTo>
                  <a:lnTo>
                    <a:pt x="291973" y="1623821"/>
                  </a:lnTo>
                  <a:lnTo>
                    <a:pt x="338454" y="1642490"/>
                  </a:lnTo>
                  <a:lnTo>
                    <a:pt x="364108" y="1723898"/>
                  </a:lnTo>
                  <a:lnTo>
                    <a:pt x="381761" y="1781556"/>
                  </a:lnTo>
                  <a:lnTo>
                    <a:pt x="415623" y="1800201"/>
                  </a:lnTo>
                  <a:lnTo>
                    <a:pt x="463423" y="1811067"/>
                  </a:lnTo>
                  <a:lnTo>
                    <a:pt x="502157" y="1817243"/>
                  </a:lnTo>
                  <a:lnTo>
                    <a:pt x="585470" y="1908810"/>
                  </a:lnTo>
                  <a:lnTo>
                    <a:pt x="660907" y="1917319"/>
                  </a:lnTo>
                  <a:lnTo>
                    <a:pt x="680211" y="1946148"/>
                  </a:lnTo>
                  <a:lnTo>
                    <a:pt x="765175" y="1941068"/>
                  </a:lnTo>
                  <a:lnTo>
                    <a:pt x="805306" y="1918970"/>
                  </a:lnTo>
                  <a:lnTo>
                    <a:pt x="811666" y="1916052"/>
                  </a:lnTo>
                  <a:lnTo>
                    <a:pt x="822563" y="1909635"/>
                  </a:lnTo>
                  <a:lnTo>
                    <a:pt x="832864" y="1903218"/>
                  </a:lnTo>
                  <a:lnTo>
                    <a:pt x="837437" y="1900301"/>
                  </a:lnTo>
                  <a:lnTo>
                    <a:pt x="861441" y="1844294"/>
                  </a:lnTo>
                  <a:lnTo>
                    <a:pt x="853440" y="1790064"/>
                  </a:lnTo>
                  <a:lnTo>
                    <a:pt x="810132" y="1705229"/>
                  </a:lnTo>
                  <a:lnTo>
                    <a:pt x="790828" y="1588135"/>
                  </a:lnTo>
                  <a:lnTo>
                    <a:pt x="994476" y="1588135"/>
                  </a:lnTo>
                  <a:lnTo>
                    <a:pt x="1015492" y="1537208"/>
                  </a:lnTo>
                  <a:lnTo>
                    <a:pt x="975359" y="1506727"/>
                  </a:lnTo>
                  <a:lnTo>
                    <a:pt x="943228" y="1457452"/>
                  </a:lnTo>
                  <a:lnTo>
                    <a:pt x="952880" y="1425194"/>
                  </a:lnTo>
                  <a:lnTo>
                    <a:pt x="978534" y="1406525"/>
                  </a:lnTo>
                  <a:lnTo>
                    <a:pt x="1036320" y="1398143"/>
                  </a:lnTo>
                  <a:lnTo>
                    <a:pt x="1053973" y="1382776"/>
                  </a:lnTo>
                  <a:lnTo>
                    <a:pt x="1053973" y="1303146"/>
                  </a:lnTo>
                  <a:lnTo>
                    <a:pt x="1069975" y="1265808"/>
                  </a:lnTo>
                  <a:lnTo>
                    <a:pt x="1063625" y="1225042"/>
                  </a:lnTo>
                  <a:lnTo>
                    <a:pt x="1031494" y="1180973"/>
                  </a:lnTo>
                  <a:lnTo>
                    <a:pt x="1037971" y="1065530"/>
                  </a:lnTo>
                  <a:lnTo>
                    <a:pt x="1017143" y="995933"/>
                  </a:lnTo>
                  <a:lnTo>
                    <a:pt x="1094104" y="965454"/>
                  </a:lnTo>
                  <a:lnTo>
                    <a:pt x="1234456" y="965454"/>
                  </a:lnTo>
                  <a:lnTo>
                    <a:pt x="1260982" y="929767"/>
                  </a:lnTo>
                  <a:lnTo>
                    <a:pt x="1296452" y="811021"/>
                  </a:lnTo>
                  <a:close/>
                </a:path>
                <a:path w="1398904" h="1946275">
                  <a:moveTo>
                    <a:pt x="994476" y="1588135"/>
                  </a:moveTo>
                  <a:lnTo>
                    <a:pt x="805306" y="1588135"/>
                  </a:lnTo>
                  <a:lnTo>
                    <a:pt x="869442" y="1625473"/>
                  </a:lnTo>
                  <a:lnTo>
                    <a:pt x="922401" y="1628902"/>
                  </a:lnTo>
                  <a:lnTo>
                    <a:pt x="967358" y="1616964"/>
                  </a:lnTo>
                  <a:lnTo>
                    <a:pt x="988186" y="1603375"/>
                  </a:lnTo>
                  <a:lnTo>
                    <a:pt x="994476" y="1588135"/>
                  </a:lnTo>
                  <a:close/>
                </a:path>
                <a:path w="1398904" h="1946275">
                  <a:moveTo>
                    <a:pt x="1234456" y="965454"/>
                  </a:moveTo>
                  <a:lnTo>
                    <a:pt x="1094104" y="965454"/>
                  </a:lnTo>
                  <a:lnTo>
                    <a:pt x="1135760" y="1007871"/>
                  </a:lnTo>
                  <a:lnTo>
                    <a:pt x="1208024" y="1001013"/>
                  </a:lnTo>
                  <a:lnTo>
                    <a:pt x="1234456" y="965454"/>
                  </a:lnTo>
                  <a:close/>
                </a:path>
                <a:path w="1398904" h="1946275">
                  <a:moveTo>
                    <a:pt x="337692" y="814451"/>
                  </a:moveTo>
                  <a:lnTo>
                    <a:pt x="187705" y="814451"/>
                  </a:lnTo>
                  <a:lnTo>
                    <a:pt x="245363" y="850011"/>
                  </a:lnTo>
                  <a:lnTo>
                    <a:pt x="249630" y="850493"/>
                  </a:lnTo>
                  <a:lnTo>
                    <a:pt x="259016" y="851296"/>
                  </a:lnTo>
                  <a:lnTo>
                    <a:pt x="268402" y="851457"/>
                  </a:lnTo>
                  <a:lnTo>
                    <a:pt x="272669" y="850011"/>
                  </a:lnTo>
                  <a:lnTo>
                    <a:pt x="275685" y="843597"/>
                  </a:lnTo>
                  <a:lnTo>
                    <a:pt x="282321" y="832707"/>
                  </a:lnTo>
                  <a:lnTo>
                    <a:pt x="288956" y="822436"/>
                  </a:lnTo>
                  <a:lnTo>
                    <a:pt x="291973" y="817880"/>
                  </a:lnTo>
                  <a:lnTo>
                    <a:pt x="337692" y="814451"/>
                  </a:lnTo>
                  <a:close/>
                </a:path>
                <a:path w="1398904" h="1946275">
                  <a:moveTo>
                    <a:pt x="161925" y="359663"/>
                  </a:moveTo>
                  <a:lnTo>
                    <a:pt x="123444" y="359663"/>
                  </a:lnTo>
                  <a:lnTo>
                    <a:pt x="102616" y="376682"/>
                  </a:lnTo>
                  <a:lnTo>
                    <a:pt x="94615" y="524255"/>
                  </a:lnTo>
                  <a:lnTo>
                    <a:pt x="88137" y="600583"/>
                  </a:lnTo>
                  <a:lnTo>
                    <a:pt x="43449" y="633936"/>
                  </a:lnTo>
                  <a:lnTo>
                    <a:pt x="13075" y="657215"/>
                  </a:lnTo>
                  <a:lnTo>
                    <a:pt x="0" y="668527"/>
                  </a:lnTo>
                  <a:lnTo>
                    <a:pt x="0" y="683767"/>
                  </a:lnTo>
                  <a:lnTo>
                    <a:pt x="68960" y="726186"/>
                  </a:lnTo>
                  <a:lnTo>
                    <a:pt x="67309" y="756792"/>
                  </a:lnTo>
                  <a:lnTo>
                    <a:pt x="27177" y="790701"/>
                  </a:lnTo>
                  <a:lnTo>
                    <a:pt x="43306" y="829690"/>
                  </a:lnTo>
                  <a:lnTo>
                    <a:pt x="58398" y="831992"/>
                  </a:lnTo>
                  <a:lnTo>
                    <a:pt x="91836" y="836676"/>
                  </a:lnTo>
                  <a:lnTo>
                    <a:pt x="125870" y="840406"/>
                  </a:lnTo>
                  <a:lnTo>
                    <a:pt x="142748" y="839851"/>
                  </a:lnTo>
                  <a:lnTo>
                    <a:pt x="150469" y="834489"/>
                  </a:lnTo>
                  <a:lnTo>
                    <a:pt x="165846" y="825912"/>
                  </a:lnTo>
                  <a:lnTo>
                    <a:pt x="180913" y="817955"/>
                  </a:lnTo>
                  <a:lnTo>
                    <a:pt x="187705" y="814451"/>
                  </a:lnTo>
                  <a:lnTo>
                    <a:pt x="337692" y="814451"/>
                  </a:lnTo>
                  <a:lnTo>
                    <a:pt x="383412" y="811021"/>
                  </a:lnTo>
                  <a:lnTo>
                    <a:pt x="1296452" y="811021"/>
                  </a:lnTo>
                  <a:lnTo>
                    <a:pt x="1310640" y="763524"/>
                  </a:lnTo>
                  <a:lnTo>
                    <a:pt x="1313815" y="722757"/>
                  </a:lnTo>
                  <a:lnTo>
                    <a:pt x="1286636" y="653288"/>
                  </a:lnTo>
                  <a:lnTo>
                    <a:pt x="1273809" y="519175"/>
                  </a:lnTo>
                  <a:lnTo>
                    <a:pt x="1283334" y="491998"/>
                  </a:lnTo>
                  <a:lnTo>
                    <a:pt x="1373251" y="444500"/>
                  </a:lnTo>
                  <a:lnTo>
                    <a:pt x="1374566" y="441198"/>
                  </a:lnTo>
                  <a:lnTo>
                    <a:pt x="299974" y="441198"/>
                  </a:lnTo>
                  <a:lnTo>
                    <a:pt x="239013" y="390271"/>
                  </a:lnTo>
                  <a:lnTo>
                    <a:pt x="161925" y="359663"/>
                  </a:lnTo>
                  <a:close/>
                </a:path>
                <a:path w="1398904" h="1946275">
                  <a:moveTo>
                    <a:pt x="1086103" y="0"/>
                  </a:moveTo>
                  <a:lnTo>
                    <a:pt x="1068103" y="5040"/>
                  </a:lnTo>
                  <a:lnTo>
                    <a:pt x="975359" y="32258"/>
                  </a:lnTo>
                  <a:lnTo>
                    <a:pt x="914400" y="42417"/>
                  </a:lnTo>
                  <a:lnTo>
                    <a:pt x="864304" y="92513"/>
                  </a:lnTo>
                  <a:lnTo>
                    <a:pt x="853440" y="103504"/>
                  </a:lnTo>
                  <a:lnTo>
                    <a:pt x="847338" y="108404"/>
                  </a:lnTo>
                  <a:lnTo>
                    <a:pt x="837009" y="115839"/>
                  </a:lnTo>
                  <a:lnTo>
                    <a:pt x="822959" y="125602"/>
                  </a:lnTo>
                  <a:lnTo>
                    <a:pt x="816482" y="168021"/>
                  </a:lnTo>
                  <a:lnTo>
                    <a:pt x="617601" y="227329"/>
                  </a:lnTo>
                  <a:lnTo>
                    <a:pt x="624077" y="279908"/>
                  </a:lnTo>
                  <a:lnTo>
                    <a:pt x="524509" y="329184"/>
                  </a:lnTo>
                  <a:lnTo>
                    <a:pt x="434721" y="334263"/>
                  </a:lnTo>
                  <a:lnTo>
                    <a:pt x="391376" y="346426"/>
                  </a:lnTo>
                  <a:lnTo>
                    <a:pt x="381761" y="349503"/>
                  </a:lnTo>
                  <a:lnTo>
                    <a:pt x="376799" y="355197"/>
                  </a:lnTo>
                  <a:lnTo>
                    <a:pt x="367490" y="364378"/>
                  </a:lnTo>
                  <a:lnTo>
                    <a:pt x="358491" y="372917"/>
                  </a:lnTo>
                  <a:lnTo>
                    <a:pt x="354456" y="376682"/>
                  </a:lnTo>
                  <a:lnTo>
                    <a:pt x="348106" y="419100"/>
                  </a:lnTo>
                  <a:lnTo>
                    <a:pt x="299974" y="441198"/>
                  </a:lnTo>
                  <a:lnTo>
                    <a:pt x="1374566" y="441198"/>
                  </a:lnTo>
                  <a:lnTo>
                    <a:pt x="1398904" y="380111"/>
                  </a:lnTo>
                  <a:lnTo>
                    <a:pt x="1398904" y="340995"/>
                  </a:lnTo>
                  <a:lnTo>
                    <a:pt x="1300987" y="335914"/>
                  </a:lnTo>
                  <a:lnTo>
                    <a:pt x="1124584" y="222250"/>
                  </a:lnTo>
                  <a:lnTo>
                    <a:pt x="1134236" y="152653"/>
                  </a:lnTo>
                  <a:lnTo>
                    <a:pt x="1150238" y="94996"/>
                  </a:lnTo>
                  <a:lnTo>
                    <a:pt x="1148587" y="25400"/>
                  </a:lnTo>
                  <a:lnTo>
                    <a:pt x="1118536" y="12700"/>
                  </a:lnTo>
                  <a:lnTo>
                    <a:pt x="1097206" y="3968"/>
                  </a:lnTo>
                  <a:lnTo>
                    <a:pt x="1086103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41136" y="2211323"/>
              <a:ext cx="1665732" cy="149504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100572" y="2250948"/>
              <a:ext cx="1551940" cy="1382395"/>
            </a:xfrm>
            <a:custGeom>
              <a:avLst/>
              <a:gdLst/>
              <a:ahLst/>
              <a:cxnLst/>
              <a:rect l="l" t="t" r="r" b="b"/>
              <a:pathLst>
                <a:path w="1551940" h="1382395">
                  <a:moveTo>
                    <a:pt x="1524459" y="1058672"/>
                  </a:moveTo>
                  <a:lnTo>
                    <a:pt x="705103" y="1058672"/>
                  </a:lnTo>
                  <a:lnTo>
                    <a:pt x="753236" y="1080769"/>
                  </a:lnTo>
                  <a:lnTo>
                    <a:pt x="754887" y="1163701"/>
                  </a:lnTo>
                  <a:lnTo>
                    <a:pt x="769238" y="1197610"/>
                  </a:lnTo>
                  <a:lnTo>
                    <a:pt x="841501" y="1260348"/>
                  </a:lnTo>
                  <a:lnTo>
                    <a:pt x="847978" y="1297559"/>
                  </a:lnTo>
                  <a:lnTo>
                    <a:pt x="966851" y="1297559"/>
                  </a:lnTo>
                  <a:lnTo>
                    <a:pt x="1052897" y="1369032"/>
                  </a:lnTo>
                  <a:lnTo>
                    <a:pt x="1069594" y="1382268"/>
                  </a:lnTo>
                  <a:lnTo>
                    <a:pt x="1077773" y="1380519"/>
                  </a:lnTo>
                  <a:lnTo>
                    <a:pt x="1092549" y="1378283"/>
                  </a:lnTo>
                  <a:lnTo>
                    <a:pt x="1113027" y="1375537"/>
                  </a:lnTo>
                  <a:lnTo>
                    <a:pt x="1119820" y="1352214"/>
                  </a:lnTo>
                  <a:lnTo>
                    <a:pt x="1134887" y="1300781"/>
                  </a:lnTo>
                  <a:lnTo>
                    <a:pt x="1150264" y="1249039"/>
                  </a:lnTo>
                  <a:lnTo>
                    <a:pt x="1201293" y="1163701"/>
                  </a:lnTo>
                  <a:lnTo>
                    <a:pt x="1310512" y="1162050"/>
                  </a:lnTo>
                  <a:lnTo>
                    <a:pt x="1348644" y="1139189"/>
                  </a:lnTo>
                  <a:lnTo>
                    <a:pt x="1375556" y="1123473"/>
                  </a:lnTo>
                  <a:lnTo>
                    <a:pt x="1389252" y="1116329"/>
                  </a:lnTo>
                  <a:lnTo>
                    <a:pt x="1394916" y="1115278"/>
                  </a:lnTo>
                  <a:lnTo>
                    <a:pt x="1421383" y="1109599"/>
                  </a:lnTo>
                  <a:lnTo>
                    <a:pt x="1509789" y="1109599"/>
                  </a:lnTo>
                  <a:lnTo>
                    <a:pt x="1512824" y="1106169"/>
                  </a:lnTo>
                  <a:lnTo>
                    <a:pt x="1524459" y="1058672"/>
                  </a:lnTo>
                  <a:close/>
                </a:path>
                <a:path w="1551940" h="1382395">
                  <a:moveTo>
                    <a:pt x="669729" y="1164961"/>
                  </a:moveTo>
                  <a:lnTo>
                    <a:pt x="624290" y="1164961"/>
                  </a:lnTo>
                  <a:lnTo>
                    <a:pt x="661370" y="1165925"/>
                  </a:lnTo>
                  <a:lnTo>
                    <a:pt x="669671" y="1165478"/>
                  </a:lnTo>
                  <a:lnTo>
                    <a:pt x="669729" y="1164961"/>
                  </a:lnTo>
                  <a:close/>
                </a:path>
                <a:path w="1551940" h="1382395">
                  <a:moveTo>
                    <a:pt x="1450951" y="526796"/>
                  </a:moveTo>
                  <a:lnTo>
                    <a:pt x="370966" y="526796"/>
                  </a:lnTo>
                  <a:lnTo>
                    <a:pt x="398272" y="562355"/>
                  </a:lnTo>
                  <a:lnTo>
                    <a:pt x="425576" y="653923"/>
                  </a:lnTo>
                  <a:lnTo>
                    <a:pt x="493013" y="686053"/>
                  </a:lnTo>
                  <a:lnTo>
                    <a:pt x="497839" y="764031"/>
                  </a:lnTo>
                  <a:lnTo>
                    <a:pt x="451119" y="788249"/>
                  </a:lnTo>
                  <a:lnTo>
                    <a:pt x="443229" y="792734"/>
                  </a:lnTo>
                  <a:lnTo>
                    <a:pt x="467153" y="848677"/>
                  </a:lnTo>
                  <a:lnTo>
                    <a:pt x="482788" y="887138"/>
                  </a:lnTo>
                  <a:lnTo>
                    <a:pt x="510667" y="1023112"/>
                  </a:lnTo>
                  <a:lnTo>
                    <a:pt x="562292" y="1094295"/>
                  </a:lnTo>
                  <a:lnTo>
                    <a:pt x="598106" y="1143234"/>
                  </a:lnTo>
                  <a:lnTo>
                    <a:pt x="615060" y="1165478"/>
                  </a:lnTo>
                  <a:lnTo>
                    <a:pt x="624290" y="1164961"/>
                  </a:lnTo>
                  <a:lnTo>
                    <a:pt x="669729" y="1164961"/>
                  </a:lnTo>
                  <a:lnTo>
                    <a:pt x="670683" y="1156585"/>
                  </a:lnTo>
                  <a:lnTo>
                    <a:pt x="672909" y="1140237"/>
                  </a:lnTo>
                  <a:lnTo>
                    <a:pt x="675232" y="1123473"/>
                  </a:lnTo>
                  <a:lnTo>
                    <a:pt x="676148" y="1116329"/>
                  </a:lnTo>
                  <a:lnTo>
                    <a:pt x="680672" y="1106624"/>
                  </a:lnTo>
                  <a:lnTo>
                    <a:pt x="690626" y="1086881"/>
                  </a:lnTo>
                  <a:lnTo>
                    <a:pt x="700579" y="1067448"/>
                  </a:lnTo>
                  <a:lnTo>
                    <a:pt x="705103" y="1058672"/>
                  </a:lnTo>
                  <a:lnTo>
                    <a:pt x="1524459" y="1058672"/>
                  </a:lnTo>
                  <a:lnTo>
                    <a:pt x="1551431" y="948563"/>
                  </a:lnTo>
                  <a:lnTo>
                    <a:pt x="1389252" y="899540"/>
                  </a:lnTo>
                  <a:lnTo>
                    <a:pt x="1376426" y="855472"/>
                  </a:lnTo>
                  <a:lnTo>
                    <a:pt x="1297685" y="760602"/>
                  </a:lnTo>
                  <a:lnTo>
                    <a:pt x="1307337" y="725042"/>
                  </a:lnTo>
                  <a:lnTo>
                    <a:pt x="1408556" y="626744"/>
                  </a:lnTo>
                  <a:lnTo>
                    <a:pt x="1414595" y="619236"/>
                  </a:lnTo>
                  <a:lnTo>
                    <a:pt x="1428003" y="602202"/>
                  </a:lnTo>
                  <a:lnTo>
                    <a:pt x="1441721" y="583882"/>
                  </a:lnTo>
                  <a:lnTo>
                    <a:pt x="1448688" y="572515"/>
                  </a:lnTo>
                  <a:lnTo>
                    <a:pt x="1449185" y="560589"/>
                  </a:lnTo>
                  <a:lnTo>
                    <a:pt x="1450276" y="539305"/>
                  </a:lnTo>
                  <a:lnTo>
                    <a:pt x="1450951" y="526796"/>
                  </a:lnTo>
                  <a:close/>
                </a:path>
                <a:path w="1551940" h="1382395">
                  <a:moveTo>
                    <a:pt x="1509789" y="1109599"/>
                  </a:moveTo>
                  <a:lnTo>
                    <a:pt x="1421383" y="1109599"/>
                  </a:lnTo>
                  <a:lnTo>
                    <a:pt x="1490345" y="1131569"/>
                  </a:lnTo>
                  <a:lnTo>
                    <a:pt x="1509789" y="1109599"/>
                  </a:lnTo>
                  <a:close/>
                </a:path>
                <a:path w="1551940" h="1382395">
                  <a:moveTo>
                    <a:pt x="240918" y="0"/>
                  </a:moveTo>
                  <a:lnTo>
                    <a:pt x="168655" y="0"/>
                  </a:lnTo>
                  <a:lnTo>
                    <a:pt x="133350" y="91439"/>
                  </a:lnTo>
                  <a:lnTo>
                    <a:pt x="126873" y="155828"/>
                  </a:lnTo>
                  <a:lnTo>
                    <a:pt x="52958" y="220217"/>
                  </a:lnTo>
                  <a:lnTo>
                    <a:pt x="49783" y="247268"/>
                  </a:lnTo>
                  <a:lnTo>
                    <a:pt x="8000" y="298196"/>
                  </a:lnTo>
                  <a:lnTo>
                    <a:pt x="3897" y="389636"/>
                  </a:lnTo>
                  <a:lnTo>
                    <a:pt x="3175" y="406526"/>
                  </a:lnTo>
                  <a:lnTo>
                    <a:pt x="0" y="464185"/>
                  </a:lnTo>
                  <a:lnTo>
                    <a:pt x="4524" y="483931"/>
                  </a:lnTo>
                  <a:lnTo>
                    <a:pt x="14477" y="525764"/>
                  </a:lnTo>
                  <a:lnTo>
                    <a:pt x="28955" y="586104"/>
                  </a:lnTo>
                  <a:lnTo>
                    <a:pt x="59436" y="547115"/>
                  </a:lnTo>
                  <a:lnTo>
                    <a:pt x="120395" y="489585"/>
                  </a:lnTo>
                  <a:lnTo>
                    <a:pt x="139700" y="487806"/>
                  </a:lnTo>
                  <a:lnTo>
                    <a:pt x="1433817" y="487806"/>
                  </a:lnTo>
                  <a:lnTo>
                    <a:pt x="1402079" y="448944"/>
                  </a:lnTo>
                  <a:lnTo>
                    <a:pt x="1381252" y="401447"/>
                  </a:lnTo>
                  <a:lnTo>
                    <a:pt x="1379684" y="399796"/>
                  </a:lnTo>
                  <a:lnTo>
                    <a:pt x="1008633" y="399796"/>
                  </a:lnTo>
                  <a:lnTo>
                    <a:pt x="982852" y="369315"/>
                  </a:lnTo>
                  <a:lnTo>
                    <a:pt x="971676" y="277749"/>
                  </a:lnTo>
                  <a:lnTo>
                    <a:pt x="949198" y="155828"/>
                  </a:lnTo>
                  <a:lnTo>
                    <a:pt x="884992" y="154177"/>
                  </a:lnTo>
                  <a:lnTo>
                    <a:pt x="671322" y="154177"/>
                  </a:lnTo>
                  <a:lnTo>
                    <a:pt x="621537" y="110109"/>
                  </a:lnTo>
                  <a:lnTo>
                    <a:pt x="572791" y="74549"/>
                  </a:lnTo>
                  <a:lnTo>
                    <a:pt x="378967" y="74549"/>
                  </a:lnTo>
                  <a:lnTo>
                    <a:pt x="240918" y="0"/>
                  </a:lnTo>
                  <a:close/>
                </a:path>
                <a:path w="1551940" h="1382395">
                  <a:moveTo>
                    <a:pt x="1433817" y="487806"/>
                  </a:moveTo>
                  <a:lnTo>
                    <a:pt x="139700" y="487806"/>
                  </a:lnTo>
                  <a:lnTo>
                    <a:pt x="265049" y="528574"/>
                  </a:lnTo>
                  <a:lnTo>
                    <a:pt x="370966" y="526796"/>
                  </a:lnTo>
                  <a:lnTo>
                    <a:pt x="1450951" y="526796"/>
                  </a:lnTo>
                  <a:lnTo>
                    <a:pt x="1451863" y="509904"/>
                  </a:lnTo>
                  <a:lnTo>
                    <a:pt x="1433817" y="487806"/>
                  </a:lnTo>
                  <a:close/>
                </a:path>
                <a:path w="1551940" h="1382395">
                  <a:moveTo>
                    <a:pt x="1340993" y="57530"/>
                  </a:moveTo>
                  <a:lnTo>
                    <a:pt x="1334643" y="154177"/>
                  </a:lnTo>
                  <a:lnTo>
                    <a:pt x="1272031" y="223647"/>
                  </a:lnTo>
                  <a:lnTo>
                    <a:pt x="1240662" y="233140"/>
                  </a:lnTo>
                  <a:lnTo>
                    <a:pt x="1219096" y="240041"/>
                  </a:lnTo>
                  <a:lnTo>
                    <a:pt x="1209294" y="243966"/>
                  </a:lnTo>
                  <a:lnTo>
                    <a:pt x="1200634" y="251013"/>
                  </a:lnTo>
                  <a:lnTo>
                    <a:pt x="1157985" y="284606"/>
                  </a:lnTo>
                  <a:lnTo>
                    <a:pt x="1138681" y="340487"/>
                  </a:lnTo>
                  <a:lnTo>
                    <a:pt x="1130680" y="389636"/>
                  </a:lnTo>
                  <a:lnTo>
                    <a:pt x="1008633" y="399796"/>
                  </a:lnTo>
                  <a:lnTo>
                    <a:pt x="1379684" y="399796"/>
                  </a:lnTo>
                  <a:lnTo>
                    <a:pt x="1331468" y="348996"/>
                  </a:lnTo>
                  <a:lnTo>
                    <a:pt x="1318513" y="318515"/>
                  </a:lnTo>
                  <a:lnTo>
                    <a:pt x="1323339" y="279526"/>
                  </a:lnTo>
                  <a:lnTo>
                    <a:pt x="1365123" y="225298"/>
                  </a:lnTo>
                  <a:lnTo>
                    <a:pt x="1414906" y="194817"/>
                  </a:lnTo>
                  <a:lnTo>
                    <a:pt x="1403730" y="113537"/>
                  </a:lnTo>
                  <a:lnTo>
                    <a:pt x="1340993" y="57530"/>
                  </a:lnTo>
                  <a:close/>
                </a:path>
                <a:path w="1551940" h="1382395">
                  <a:moveTo>
                    <a:pt x="815848" y="152400"/>
                  </a:moveTo>
                  <a:lnTo>
                    <a:pt x="671322" y="154177"/>
                  </a:lnTo>
                  <a:lnTo>
                    <a:pt x="884992" y="154177"/>
                  </a:lnTo>
                  <a:lnTo>
                    <a:pt x="815848" y="152400"/>
                  </a:lnTo>
                  <a:close/>
                </a:path>
                <a:path w="1551940" h="1382395">
                  <a:moveTo>
                    <a:pt x="537972" y="49149"/>
                  </a:moveTo>
                  <a:lnTo>
                    <a:pt x="378967" y="74549"/>
                  </a:lnTo>
                  <a:lnTo>
                    <a:pt x="572791" y="74549"/>
                  </a:lnTo>
                  <a:lnTo>
                    <a:pt x="537972" y="49149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62444" y="2206751"/>
              <a:ext cx="1284731" cy="132283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21880" y="2246376"/>
              <a:ext cx="1170940" cy="1210310"/>
            </a:xfrm>
            <a:custGeom>
              <a:avLst/>
              <a:gdLst/>
              <a:ahLst/>
              <a:cxnLst/>
              <a:rect l="l" t="t" r="r" b="b"/>
              <a:pathLst>
                <a:path w="1170940" h="1210310">
                  <a:moveTo>
                    <a:pt x="995352" y="936878"/>
                  </a:moveTo>
                  <a:lnTo>
                    <a:pt x="353187" y="936878"/>
                  </a:lnTo>
                  <a:lnTo>
                    <a:pt x="467233" y="948689"/>
                  </a:lnTo>
                  <a:lnTo>
                    <a:pt x="486537" y="1014857"/>
                  </a:lnTo>
                  <a:lnTo>
                    <a:pt x="534670" y="1069213"/>
                  </a:lnTo>
                  <a:lnTo>
                    <a:pt x="544322" y="1072641"/>
                  </a:lnTo>
                  <a:lnTo>
                    <a:pt x="547497" y="1072641"/>
                  </a:lnTo>
                  <a:lnTo>
                    <a:pt x="553452" y="1080063"/>
                  </a:lnTo>
                  <a:lnTo>
                    <a:pt x="564943" y="1096390"/>
                  </a:lnTo>
                  <a:lnTo>
                    <a:pt x="576125" y="1112718"/>
                  </a:lnTo>
                  <a:lnTo>
                    <a:pt x="581151" y="1120139"/>
                  </a:lnTo>
                  <a:lnTo>
                    <a:pt x="629412" y="1157477"/>
                  </a:lnTo>
                  <a:lnTo>
                    <a:pt x="714501" y="1199896"/>
                  </a:lnTo>
                  <a:lnTo>
                    <a:pt x="757846" y="1205575"/>
                  </a:lnTo>
                  <a:lnTo>
                    <a:pt x="767461" y="1206627"/>
                  </a:lnTo>
                  <a:lnTo>
                    <a:pt x="836422" y="1210056"/>
                  </a:lnTo>
                  <a:lnTo>
                    <a:pt x="817245" y="1191387"/>
                  </a:lnTo>
                  <a:lnTo>
                    <a:pt x="817245" y="1111631"/>
                  </a:lnTo>
                  <a:lnTo>
                    <a:pt x="850409" y="1101558"/>
                  </a:lnTo>
                  <a:lnTo>
                    <a:pt x="857376" y="1099693"/>
                  </a:lnTo>
                  <a:lnTo>
                    <a:pt x="866036" y="1092368"/>
                  </a:lnTo>
                  <a:lnTo>
                    <a:pt x="908685" y="1057275"/>
                  </a:lnTo>
                  <a:lnTo>
                    <a:pt x="983615" y="953404"/>
                  </a:lnTo>
                  <a:lnTo>
                    <a:pt x="995352" y="936878"/>
                  </a:lnTo>
                  <a:close/>
                </a:path>
                <a:path w="1170940" h="1210310">
                  <a:moveTo>
                    <a:pt x="101092" y="208787"/>
                  </a:moveTo>
                  <a:lnTo>
                    <a:pt x="46609" y="242697"/>
                  </a:lnTo>
                  <a:lnTo>
                    <a:pt x="14477" y="293624"/>
                  </a:lnTo>
                  <a:lnTo>
                    <a:pt x="14477" y="336041"/>
                  </a:lnTo>
                  <a:lnTo>
                    <a:pt x="52959" y="380111"/>
                  </a:lnTo>
                  <a:lnTo>
                    <a:pt x="73914" y="407288"/>
                  </a:lnTo>
                  <a:lnTo>
                    <a:pt x="93091" y="448056"/>
                  </a:lnTo>
                  <a:lnTo>
                    <a:pt x="149351" y="509143"/>
                  </a:lnTo>
                  <a:lnTo>
                    <a:pt x="144525" y="578738"/>
                  </a:lnTo>
                  <a:lnTo>
                    <a:pt x="112395" y="641476"/>
                  </a:lnTo>
                  <a:lnTo>
                    <a:pt x="56134" y="695833"/>
                  </a:lnTo>
                  <a:lnTo>
                    <a:pt x="32067" y="717248"/>
                  </a:lnTo>
                  <a:lnTo>
                    <a:pt x="15521" y="732319"/>
                  </a:lnTo>
                  <a:lnTo>
                    <a:pt x="0" y="768858"/>
                  </a:lnTo>
                  <a:lnTo>
                    <a:pt x="51435" y="829945"/>
                  </a:lnTo>
                  <a:lnTo>
                    <a:pt x="73914" y="855345"/>
                  </a:lnTo>
                  <a:lnTo>
                    <a:pt x="80264" y="892683"/>
                  </a:lnTo>
                  <a:lnTo>
                    <a:pt x="242443" y="945261"/>
                  </a:lnTo>
                  <a:lnTo>
                    <a:pt x="293750" y="953770"/>
                  </a:lnTo>
                  <a:lnTo>
                    <a:pt x="353187" y="936878"/>
                  </a:lnTo>
                  <a:lnTo>
                    <a:pt x="995352" y="936878"/>
                  </a:lnTo>
                  <a:lnTo>
                    <a:pt x="996771" y="934880"/>
                  </a:lnTo>
                  <a:lnTo>
                    <a:pt x="1003426" y="924940"/>
                  </a:lnTo>
                  <a:lnTo>
                    <a:pt x="1012656" y="911826"/>
                  </a:lnTo>
                  <a:lnTo>
                    <a:pt x="1031351" y="886317"/>
                  </a:lnTo>
                  <a:lnTo>
                    <a:pt x="1058037" y="850264"/>
                  </a:lnTo>
                  <a:lnTo>
                    <a:pt x="1011427" y="799338"/>
                  </a:lnTo>
                  <a:lnTo>
                    <a:pt x="1013078" y="748411"/>
                  </a:lnTo>
                  <a:lnTo>
                    <a:pt x="1067689" y="723011"/>
                  </a:lnTo>
                  <a:lnTo>
                    <a:pt x="1117473" y="719582"/>
                  </a:lnTo>
                  <a:lnTo>
                    <a:pt x="1117473" y="695833"/>
                  </a:lnTo>
                  <a:lnTo>
                    <a:pt x="1062863" y="626237"/>
                  </a:lnTo>
                  <a:lnTo>
                    <a:pt x="1066038" y="604138"/>
                  </a:lnTo>
                  <a:lnTo>
                    <a:pt x="1067689" y="602488"/>
                  </a:lnTo>
                  <a:lnTo>
                    <a:pt x="1078484" y="595421"/>
                  </a:lnTo>
                  <a:lnTo>
                    <a:pt x="1102233" y="581485"/>
                  </a:lnTo>
                  <a:lnTo>
                    <a:pt x="1136777" y="561721"/>
                  </a:lnTo>
                  <a:lnTo>
                    <a:pt x="1151174" y="551561"/>
                  </a:lnTo>
                  <a:lnTo>
                    <a:pt x="980948" y="551561"/>
                  </a:lnTo>
                  <a:lnTo>
                    <a:pt x="940816" y="532891"/>
                  </a:lnTo>
                  <a:lnTo>
                    <a:pt x="961771" y="485394"/>
                  </a:lnTo>
                  <a:lnTo>
                    <a:pt x="960965" y="481121"/>
                  </a:lnTo>
                  <a:lnTo>
                    <a:pt x="958945" y="471598"/>
                  </a:lnTo>
                  <a:lnTo>
                    <a:pt x="956306" y="461766"/>
                  </a:lnTo>
                  <a:lnTo>
                    <a:pt x="953643" y="456564"/>
                  </a:lnTo>
                  <a:lnTo>
                    <a:pt x="945951" y="453905"/>
                  </a:lnTo>
                  <a:lnTo>
                    <a:pt x="914852" y="442206"/>
                  </a:lnTo>
                  <a:lnTo>
                    <a:pt x="907161" y="439547"/>
                  </a:lnTo>
                  <a:lnTo>
                    <a:pt x="897731" y="437165"/>
                  </a:lnTo>
                  <a:lnTo>
                    <a:pt x="880205" y="431926"/>
                  </a:lnTo>
                  <a:lnTo>
                    <a:pt x="855726" y="424307"/>
                  </a:lnTo>
                  <a:lnTo>
                    <a:pt x="810768" y="353060"/>
                  </a:lnTo>
                  <a:lnTo>
                    <a:pt x="805942" y="293624"/>
                  </a:lnTo>
                  <a:lnTo>
                    <a:pt x="815594" y="259714"/>
                  </a:lnTo>
                  <a:lnTo>
                    <a:pt x="803467" y="241046"/>
                  </a:lnTo>
                  <a:lnTo>
                    <a:pt x="128397" y="241046"/>
                  </a:lnTo>
                  <a:lnTo>
                    <a:pt x="101092" y="208787"/>
                  </a:lnTo>
                  <a:close/>
                </a:path>
                <a:path w="1170940" h="1210310">
                  <a:moveTo>
                    <a:pt x="1118997" y="505713"/>
                  </a:moveTo>
                  <a:lnTo>
                    <a:pt x="1078865" y="537972"/>
                  </a:lnTo>
                  <a:lnTo>
                    <a:pt x="980948" y="551561"/>
                  </a:lnTo>
                  <a:lnTo>
                    <a:pt x="1151174" y="551561"/>
                  </a:lnTo>
                  <a:lnTo>
                    <a:pt x="1170431" y="537972"/>
                  </a:lnTo>
                  <a:lnTo>
                    <a:pt x="1167256" y="519302"/>
                  </a:lnTo>
                  <a:lnTo>
                    <a:pt x="1118997" y="505713"/>
                  </a:lnTo>
                  <a:close/>
                </a:path>
                <a:path w="1170940" h="1210310">
                  <a:moveTo>
                    <a:pt x="489712" y="0"/>
                  </a:moveTo>
                  <a:lnTo>
                    <a:pt x="325881" y="3428"/>
                  </a:lnTo>
                  <a:lnTo>
                    <a:pt x="218313" y="103504"/>
                  </a:lnTo>
                  <a:lnTo>
                    <a:pt x="215138" y="217170"/>
                  </a:lnTo>
                  <a:lnTo>
                    <a:pt x="197485" y="239268"/>
                  </a:lnTo>
                  <a:lnTo>
                    <a:pt x="128397" y="241046"/>
                  </a:lnTo>
                  <a:lnTo>
                    <a:pt x="803467" y="241046"/>
                  </a:lnTo>
                  <a:lnTo>
                    <a:pt x="797941" y="232537"/>
                  </a:lnTo>
                  <a:lnTo>
                    <a:pt x="738504" y="205359"/>
                  </a:lnTo>
                  <a:lnTo>
                    <a:pt x="737487" y="193923"/>
                  </a:lnTo>
                  <a:lnTo>
                    <a:pt x="735123" y="168640"/>
                  </a:lnTo>
                  <a:lnTo>
                    <a:pt x="732450" y="143047"/>
                  </a:lnTo>
                  <a:lnTo>
                    <a:pt x="730503" y="130683"/>
                  </a:lnTo>
                  <a:lnTo>
                    <a:pt x="726553" y="121771"/>
                  </a:lnTo>
                  <a:lnTo>
                    <a:pt x="719367" y="103504"/>
                  </a:lnTo>
                  <a:lnTo>
                    <a:pt x="712698" y="86088"/>
                  </a:lnTo>
                  <a:lnTo>
                    <a:pt x="709676" y="78104"/>
                  </a:lnTo>
                  <a:lnTo>
                    <a:pt x="590803" y="25400"/>
                  </a:lnTo>
                  <a:lnTo>
                    <a:pt x="533019" y="25400"/>
                  </a:lnTo>
                  <a:lnTo>
                    <a:pt x="489712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60764" y="2173211"/>
              <a:ext cx="1447800" cy="121616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9220200" y="2212848"/>
              <a:ext cx="1333500" cy="1103630"/>
            </a:xfrm>
            <a:custGeom>
              <a:avLst/>
              <a:gdLst/>
              <a:ahLst/>
              <a:cxnLst/>
              <a:rect l="l" t="t" r="r" b="b"/>
              <a:pathLst>
                <a:path w="1333500" h="1103629">
                  <a:moveTo>
                    <a:pt x="1247682" y="648370"/>
                  </a:moveTo>
                  <a:lnTo>
                    <a:pt x="282096" y="648370"/>
                  </a:lnTo>
                  <a:lnTo>
                    <a:pt x="287527" y="648462"/>
                  </a:lnTo>
                  <a:lnTo>
                    <a:pt x="292560" y="650978"/>
                  </a:lnTo>
                  <a:lnTo>
                    <a:pt x="302259" y="654780"/>
                  </a:lnTo>
                  <a:lnTo>
                    <a:pt x="312245" y="657963"/>
                  </a:lnTo>
                  <a:lnTo>
                    <a:pt x="318134" y="658622"/>
                  </a:lnTo>
                  <a:lnTo>
                    <a:pt x="325745" y="660745"/>
                  </a:lnTo>
                  <a:lnTo>
                    <a:pt x="339391" y="665416"/>
                  </a:lnTo>
                  <a:lnTo>
                    <a:pt x="358267" y="672211"/>
                  </a:lnTo>
                  <a:lnTo>
                    <a:pt x="364744" y="694309"/>
                  </a:lnTo>
                  <a:lnTo>
                    <a:pt x="367919" y="751966"/>
                  </a:lnTo>
                  <a:lnTo>
                    <a:pt x="355092" y="811402"/>
                  </a:lnTo>
                  <a:lnTo>
                    <a:pt x="342265" y="857250"/>
                  </a:lnTo>
                  <a:lnTo>
                    <a:pt x="347091" y="872489"/>
                  </a:lnTo>
                  <a:lnTo>
                    <a:pt x="387223" y="908176"/>
                  </a:lnTo>
                  <a:lnTo>
                    <a:pt x="465963" y="955675"/>
                  </a:lnTo>
                  <a:lnTo>
                    <a:pt x="501163" y="977909"/>
                  </a:lnTo>
                  <a:lnTo>
                    <a:pt x="509270" y="982852"/>
                  </a:lnTo>
                  <a:lnTo>
                    <a:pt x="526994" y="985137"/>
                  </a:lnTo>
                  <a:lnTo>
                    <a:pt x="613791" y="993013"/>
                  </a:lnTo>
                  <a:lnTo>
                    <a:pt x="615315" y="1015111"/>
                  </a:lnTo>
                  <a:lnTo>
                    <a:pt x="616966" y="1049019"/>
                  </a:lnTo>
                  <a:lnTo>
                    <a:pt x="596010" y="1103376"/>
                  </a:lnTo>
                  <a:lnTo>
                    <a:pt x="657098" y="1093215"/>
                  </a:lnTo>
                  <a:lnTo>
                    <a:pt x="734186" y="1091438"/>
                  </a:lnTo>
                  <a:lnTo>
                    <a:pt x="859535" y="1008252"/>
                  </a:lnTo>
                  <a:lnTo>
                    <a:pt x="955928" y="1008252"/>
                  </a:lnTo>
                  <a:lnTo>
                    <a:pt x="955928" y="957452"/>
                  </a:lnTo>
                  <a:lnTo>
                    <a:pt x="1004189" y="930275"/>
                  </a:lnTo>
                  <a:lnTo>
                    <a:pt x="1044321" y="869061"/>
                  </a:lnTo>
                  <a:lnTo>
                    <a:pt x="1163193" y="869061"/>
                  </a:lnTo>
                  <a:lnTo>
                    <a:pt x="1163193" y="840231"/>
                  </a:lnTo>
                  <a:lnTo>
                    <a:pt x="1182497" y="824991"/>
                  </a:lnTo>
                  <a:lnTo>
                    <a:pt x="1238757" y="824991"/>
                  </a:lnTo>
                  <a:lnTo>
                    <a:pt x="1241026" y="815117"/>
                  </a:lnTo>
                  <a:lnTo>
                    <a:pt x="1246139" y="793146"/>
                  </a:lnTo>
                  <a:lnTo>
                    <a:pt x="1251563" y="770556"/>
                  </a:lnTo>
                  <a:lnTo>
                    <a:pt x="1254759" y="758825"/>
                  </a:lnTo>
                  <a:lnTo>
                    <a:pt x="1254591" y="736326"/>
                  </a:lnTo>
                  <a:lnTo>
                    <a:pt x="1251124" y="688562"/>
                  </a:lnTo>
                  <a:lnTo>
                    <a:pt x="1247682" y="648370"/>
                  </a:lnTo>
                  <a:close/>
                </a:path>
                <a:path w="1333500" h="1103629">
                  <a:moveTo>
                    <a:pt x="1163193" y="869061"/>
                  </a:moveTo>
                  <a:lnTo>
                    <a:pt x="1044321" y="869061"/>
                  </a:lnTo>
                  <a:lnTo>
                    <a:pt x="1100581" y="872489"/>
                  </a:lnTo>
                  <a:lnTo>
                    <a:pt x="1111757" y="891159"/>
                  </a:lnTo>
                  <a:lnTo>
                    <a:pt x="1163193" y="891159"/>
                  </a:lnTo>
                  <a:lnTo>
                    <a:pt x="1163193" y="869061"/>
                  </a:lnTo>
                  <a:close/>
                </a:path>
                <a:path w="1333500" h="1103629">
                  <a:moveTo>
                    <a:pt x="943101" y="0"/>
                  </a:moveTo>
                  <a:lnTo>
                    <a:pt x="833881" y="32257"/>
                  </a:lnTo>
                  <a:lnTo>
                    <a:pt x="599313" y="38988"/>
                  </a:lnTo>
                  <a:lnTo>
                    <a:pt x="551052" y="78104"/>
                  </a:lnTo>
                  <a:lnTo>
                    <a:pt x="522097" y="140842"/>
                  </a:lnTo>
                  <a:lnTo>
                    <a:pt x="448309" y="145923"/>
                  </a:lnTo>
                  <a:lnTo>
                    <a:pt x="313308" y="164718"/>
                  </a:lnTo>
                  <a:lnTo>
                    <a:pt x="239395" y="193548"/>
                  </a:lnTo>
                  <a:lnTo>
                    <a:pt x="200786" y="232537"/>
                  </a:lnTo>
                  <a:lnTo>
                    <a:pt x="194436" y="254635"/>
                  </a:lnTo>
                  <a:lnTo>
                    <a:pt x="196723" y="258603"/>
                  </a:lnTo>
                  <a:lnTo>
                    <a:pt x="201866" y="267335"/>
                  </a:lnTo>
                  <a:lnTo>
                    <a:pt x="207295" y="276066"/>
                  </a:lnTo>
                  <a:lnTo>
                    <a:pt x="210439" y="280035"/>
                  </a:lnTo>
                  <a:lnTo>
                    <a:pt x="215659" y="283487"/>
                  </a:lnTo>
                  <a:lnTo>
                    <a:pt x="225536" y="291083"/>
                  </a:lnTo>
                  <a:lnTo>
                    <a:pt x="235102" y="298680"/>
                  </a:lnTo>
                  <a:lnTo>
                    <a:pt x="239395" y="302132"/>
                  </a:lnTo>
                  <a:lnTo>
                    <a:pt x="252222" y="324230"/>
                  </a:lnTo>
                  <a:lnTo>
                    <a:pt x="276351" y="390398"/>
                  </a:lnTo>
                  <a:lnTo>
                    <a:pt x="257048" y="414147"/>
                  </a:lnTo>
                  <a:lnTo>
                    <a:pt x="204089" y="449834"/>
                  </a:lnTo>
                  <a:lnTo>
                    <a:pt x="149478" y="509269"/>
                  </a:lnTo>
                  <a:lnTo>
                    <a:pt x="107696" y="573786"/>
                  </a:lnTo>
                  <a:lnTo>
                    <a:pt x="56260" y="626363"/>
                  </a:lnTo>
                  <a:lnTo>
                    <a:pt x="14477" y="658622"/>
                  </a:lnTo>
                  <a:lnTo>
                    <a:pt x="4825" y="685800"/>
                  </a:lnTo>
                  <a:lnTo>
                    <a:pt x="0" y="721487"/>
                  </a:lnTo>
                  <a:lnTo>
                    <a:pt x="0" y="745236"/>
                  </a:lnTo>
                  <a:lnTo>
                    <a:pt x="24129" y="767206"/>
                  </a:lnTo>
                  <a:lnTo>
                    <a:pt x="51434" y="755396"/>
                  </a:lnTo>
                  <a:lnTo>
                    <a:pt x="83566" y="724788"/>
                  </a:lnTo>
                  <a:lnTo>
                    <a:pt x="109220" y="694309"/>
                  </a:lnTo>
                  <a:lnTo>
                    <a:pt x="168655" y="680719"/>
                  </a:lnTo>
                  <a:lnTo>
                    <a:pt x="221742" y="667130"/>
                  </a:lnTo>
                  <a:lnTo>
                    <a:pt x="237998" y="663495"/>
                  </a:lnTo>
                  <a:lnTo>
                    <a:pt x="249495" y="660648"/>
                  </a:lnTo>
                  <a:lnTo>
                    <a:pt x="255397" y="658622"/>
                  </a:lnTo>
                  <a:lnTo>
                    <a:pt x="260899" y="655855"/>
                  </a:lnTo>
                  <a:lnTo>
                    <a:pt x="271510" y="651637"/>
                  </a:lnTo>
                  <a:lnTo>
                    <a:pt x="282096" y="648370"/>
                  </a:lnTo>
                  <a:lnTo>
                    <a:pt x="1247682" y="648370"/>
                  </a:lnTo>
                  <a:lnTo>
                    <a:pt x="1247062" y="641131"/>
                  </a:lnTo>
                  <a:lnTo>
                    <a:pt x="1245107" y="619632"/>
                  </a:lnTo>
                  <a:lnTo>
                    <a:pt x="1234074" y="610721"/>
                  </a:lnTo>
                  <a:lnTo>
                    <a:pt x="1209802" y="590343"/>
                  </a:lnTo>
                  <a:lnTo>
                    <a:pt x="1174496" y="553338"/>
                  </a:lnTo>
                  <a:lnTo>
                    <a:pt x="1171463" y="500157"/>
                  </a:lnTo>
                  <a:lnTo>
                    <a:pt x="1169670" y="453263"/>
                  </a:lnTo>
                  <a:lnTo>
                    <a:pt x="1241932" y="368300"/>
                  </a:lnTo>
                  <a:lnTo>
                    <a:pt x="1299718" y="366649"/>
                  </a:lnTo>
                  <a:lnTo>
                    <a:pt x="1333500" y="320801"/>
                  </a:lnTo>
                  <a:lnTo>
                    <a:pt x="1330325" y="273303"/>
                  </a:lnTo>
                  <a:lnTo>
                    <a:pt x="1320568" y="254635"/>
                  </a:lnTo>
                  <a:lnTo>
                    <a:pt x="1103756" y="254635"/>
                  </a:lnTo>
                  <a:lnTo>
                    <a:pt x="1020191" y="205359"/>
                  </a:lnTo>
                  <a:lnTo>
                    <a:pt x="1023366" y="140842"/>
                  </a:lnTo>
                  <a:lnTo>
                    <a:pt x="988059" y="81534"/>
                  </a:lnTo>
                  <a:lnTo>
                    <a:pt x="992885" y="10160"/>
                  </a:lnTo>
                  <a:lnTo>
                    <a:pt x="943101" y="0"/>
                  </a:lnTo>
                  <a:close/>
                </a:path>
                <a:path w="1333500" h="1103629">
                  <a:moveTo>
                    <a:pt x="1278890" y="174878"/>
                  </a:moveTo>
                  <a:lnTo>
                    <a:pt x="1185672" y="229107"/>
                  </a:lnTo>
                  <a:lnTo>
                    <a:pt x="1103756" y="254635"/>
                  </a:lnTo>
                  <a:lnTo>
                    <a:pt x="1320568" y="254635"/>
                  </a:lnTo>
                  <a:lnTo>
                    <a:pt x="1278890" y="174878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84008" y="1912619"/>
              <a:ext cx="1874520" cy="143408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743444" y="1952625"/>
              <a:ext cx="1760220" cy="1321435"/>
            </a:xfrm>
            <a:custGeom>
              <a:avLst/>
              <a:gdLst/>
              <a:ahLst/>
              <a:cxnLst/>
              <a:rect l="l" t="t" r="r" b="b"/>
              <a:pathLst>
                <a:path w="1760220" h="1321435">
                  <a:moveTo>
                    <a:pt x="1024762" y="1249807"/>
                  </a:moveTo>
                  <a:lnTo>
                    <a:pt x="863219" y="1249807"/>
                  </a:lnTo>
                  <a:lnTo>
                    <a:pt x="911351" y="1276858"/>
                  </a:lnTo>
                  <a:lnTo>
                    <a:pt x="977137" y="1320927"/>
                  </a:lnTo>
                  <a:lnTo>
                    <a:pt x="997823" y="1312481"/>
                  </a:lnTo>
                  <a:lnTo>
                    <a:pt x="1011695" y="1306675"/>
                  </a:lnTo>
                  <a:lnTo>
                    <a:pt x="1017270" y="1304036"/>
                  </a:lnTo>
                  <a:lnTo>
                    <a:pt x="1016627" y="1296356"/>
                  </a:lnTo>
                  <a:lnTo>
                    <a:pt x="1016753" y="1276858"/>
                  </a:lnTo>
                  <a:lnTo>
                    <a:pt x="1017055" y="1262566"/>
                  </a:lnTo>
                  <a:lnTo>
                    <a:pt x="1017270" y="1254887"/>
                  </a:lnTo>
                  <a:lnTo>
                    <a:pt x="1024762" y="1249807"/>
                  </a:lnTo>
                  <a:close/>
                </a:path>
                <a:path w="1760220" h="1321435">
                  <a:moveTo>
                    <a:pt x="741299" y="1046607"/>
                  </a:moveTo>
                  <a:lnTo>
                    <a:pt x="722122" y="1072007"/>
                  </a:lnTo>
                  <a:lnTo>
                    <a:pt x="731647" y="1109217"/>
                  </a:lnTo>
                  <a:lnTo>
                    <a:pt x="749300" y="1127887"/>
                  </a:lnTo>
                  <a:lnTo>
                    <a:pt x="763777" y="1154938"/>
                  </a:lnTo>
                  <a:lnTo>
                    <a:pt x="762126" y="1183766"/>
                  </a:lnTo>
                  <a:lnTo>
                    <a:pt x="774953" y="1204087"/>
                  </a:lnTo>
                  <a:lnTo>
                    <a:pt x="766952" y="1239647"/>
                  </a:lnTo>
                  <a:lnTo>
                    <a:pt x="799083" y="1258315"/>
                  </a:lnTo>
                  <a:lnTo>
                    <a:pt x="863219" y="1249807"/>
                  </a:lnTo>
                  <a:lnTo>
                    <a:pt x="1024762" y="1249807"/>
                  </a:lnTo>
                  <a:lnTo>
                    <a:pt x="1062227" y="1224407"/>
                  </a:lnTo>
                  <a:lnTo>
                    <a:pt x="1154005" y="1224407"/>
                  </a:lnTo>
                  <a:lnTo>
                    <a:pt x="1179321" y="1219120"/>
                  </a:lnTo>
                  <a:lnTo>
                    <a:pt x="1222628" y="1209166"/>
                  </a:lnTo>
                  <a:lnTo>
                    <a:pt x="1275587" y="1180338"/>
                  </a:lnTo>
                  <a:lnTo>
                    <a:pt x="1275587" y="1117727"/>
                  </a:lnTo>
                  <a:lnTo>
                    <a:pt x="1476248" y="1070228"/>
                  </a:lnTo>
                  <a:lnTo>
                    <a:pt x="1476248" y="1051687"/>
                  </a:lnTo>
                  <a:lnTo>
                    <a:pt x="786256" y="1051687"/>
                  </a:lnTo>
                  <a:lnTo>
                    <a:pt x="741299" y="1046607"/>
                  </a:lnTo>
                  <a:close/>
                </a:path>
                <a:path w="1760220" h="1321435">
                  <a:moveTo>
                    <a:pt x="1154005" y="1224407"/>
                  </a:moveTo>
                  <a:lnTo>
                    <a:pt x="1062227" y="1224407"/>
                  </a:lnTo>
                  <a:lnTo>
                    <a:pt x="1136014" y="1227836"/>
                  </a:lnTo>
                  <a:lnTo>
                    <a:pt x="1150441" y="1225151"/>
                  </a:lnTo>
                  <a:lnTo>
                    <a:pt x="1154005" y="1224407"/>
                  </a:lnTo>
                  <a:close/>
                </a:path>
                <a:path w="1760220" h="1321435">
                  <a:moveTo>
                    <a:pt x="1590977" y="772160"/>
                  </a:moveTo>
                  <a:lnTo>
                    <a:pt x="800734" y="772160"/>
                  </a:lnTo>
                  <a:lnTo>
                    <a:pt x="834542" y="787911"/>
                  </a:lnTo>
                  <a:lnTo>
                    <a:pt x="844041" y="792479"/>
                  </a:lnTo>
                  <a:lnTo>
                    <a:pt x="852844" y="800296"/>
                  </a:lnTo>
                  <a:lnTo>
                    <a:pt x="867505" y="814149"/>
                  </a:lnTo>
                  <a:lnTo>
                    <a:pt x="887349" y="833247"/>
                  </a:lnTo>
                  <a:lnTo>
                    <a:pt x="831214" y="885698"/>
                  </a:lnTo>
                  <a:lnTo>
                    <a:pt x="774953" y="914526"/>
                  </a:lnTo>
                  <a:lnTo>
                    <a:pt x="826388" y="997458"/>
                  </a:lnTo>
                  <a:lnTo>
                    <a:pt x="827912" y="1024509"/>
                  </a:lnTo>
                  <a:lnTo>
                    <a:pt x="786256" y="1051687"/>
                  </a:lnTo>
                  <a:lnTo>
                    <a:pt x="1476248" y="1051687"/>
                  </a:lnTo>
                  <a:lnTo>
                    <a:pt x="1476248" y="1033017"/>
                  </a:lnTo>
                  <a:lnTo>
                    <a:pt x="1471201" y="1029789"/>
                  </a:lnTo>
                  <a:lnTo>
                    <a:pt x="1459976" y="1022429"/>
                  </a:lnTo>
                  <a:lnTo>
                    <a:pt x="1448440" y="1014426"/>
                  </a:lnTo>
                  <a:lnTo>
                    <a:pt x="1442465" y="1009269"/>
                  </a:lnTo>
                  <a:lnTo>
                    <a:pt x="1444728" y="992794"/>
                  </a:lnTo>
                  <a:lnTo>
                    <a:pt x="1449704" y="959770"/>
                  </a:lnTo>
                  <a:lnTo>
                    <a:pt x="1456944" y="912749"/>
                  </a:lnTo>
                  <a:lnTo>
                    <a:pt x="1540382" y="838326"/>
                  </a:lnTo>
                  <a:lnTo>
                    <a:pt x="1590977" y="772160"/>
                  </a:lnTo>
                  <a:close/>
                </a:path>
                <a:path w="1760220" h="1321435">
                  <a:moveTo>
                    <a:pt x="128397" y="0"/>
                  </a:moveTo>
                  <a:lnTo>
                    <a:pt x="120733" y="3077"/>
                  </a:lnTo>
                  <a:lnTo>
                    <a:pt x="88264" y="15239"/>
                  </a:lnTo>
                  <a:lnTo>
                    <a:pt x="48132" y="35099"/>
                  </a:lnTo>
                  <a:lnTo>
                    <a:pt x="20542" y="49476"/>
                  </a:lnTo>
                  <a:lnTo>
                    <a:pt x="8000" y="57530"/>
                  </a:lnTo>
                  <a:lnTo>
                    <a:pt x="11513" y="64319"/>
                  </a:lnTo>
                  <a:lnTo>
                    <a:pt x="19240" y="77644"/>
                  </a:lnTo>
                  <a:lnTo>
                    <a:pt x="26967" y="90660"/>
                  </a:lnTo>
                  <a:lnTo>
                    <a:pt x="30479" y="96520"/>
                  </a:lnTo>
                  <a:lnTo>
                    <a:pt x="27304" y="181228"/>
                  </a:lnTo>
                  <a:lnTo>
                    <a:pt x="0" y="277749"/>
                  </a:lnTo>
                  <a:lnTo>
                    <a:pt x="173354" y="277749"/>
                  </a:lnTo>
                  <a:lnTo>
                    <a:pt x="221487" y="303149"/>
                  </a:lnTo>
                  <a:lnTo>
                    <a:pt x="275971" y="303149"/>
                  </a:lnTo>
                  <a:lnTo>
                    <a:pt x="409194" y="353949"/>
                  </a:lnTo>
                  <a:lnTo>
                    <a:pt x="438023" y="418211"/>
                  </a:lnTo>
                  <a:lnTo>
                    <a:pt x="446024" y="487679"/>
                  </a:lnTo>
                  <a:lnTo>
                    <a:pt x="502284" y="513079"/>
                  </a:lnTo>
                  <a:lnTo>
                    <a:pt x="523112" y="558800"/>
                  </a:lnTo>
                  <a:lnTo>
                    <a:pt x="513460" y="594360"/>
                  </a:lnTo>
                  <a:lnTo>
                    <a:pt x="514969" y="602351"/>
                  </a:lnTo>
                  <a:lnTo>
                    <a:pt x="518286" y="620188"/>
                  </a:lnTo>
                  <a:lnTo>
                    <a:pt x="521604" y="638669"/>
                  </a:lnTo>
                  <a:lnTo>
                    <a:pt x="523112" y="648588"/>
                  </a:lnTo>
                  <a:lnTo>
                    <a:pt x="525166" y="654315"/>
                  </a:lnTo>
                  <a:lnTo>
                    <a:pt x="567547" y="695249"/>
                  </a:lnTo>
                  <a:lnTo>
                    <a:pt x="574421" y="699388"/>
                  </a:lnTo>
                  <a:lnTo>
                    <a:pt x="610300" y="716069"/>
                  </a:lnTo>
                  <a:lnTo>
                    <a:pt x="625776" y="724330"/>
                  </a:lnTo>
                  <a:lnTo>
                    <a:pt x="638778" y="731154"/>
                  </a:lnTo>
                  <a:lnTo>
                    <a:pt x="656208" y="740028"/>
                  </a:lnTo>
                  <a:lnTo>
                    <a:pt x="667511" y="782320"/>
                  </a:lnTo>
                  <a:lnTo>
                    <a:pt x="667511" y="812800"/>
                  </a:lnTo>
                  <a:lnTo>
                    <a:pt x="671413" y="814075"/>
                  </a:lnTo>
                  <a:lnTo>
                    <a:pt x="680720" y="816625"/>
                  </a:lnTo>
                  <a:lnTo>
                    <a:pt x="691836" y="818532"/>
                  </a:lnTo>
                  <a:lnTo>
                    <a:pt x="701166" y="817879"/>
                  </a:lnTo>
                  <a:lnTo>
                    <a:pt x="710334" y="815000"/>
                  </a:lnTo>
                  <a:lnTo>
                    <a:pt x="721455" y="809894"/>
                  </a:lnTo>
                  <a:lnTo>
                    <a:pt x="731670" y="804146"/>
                  </a:lnTo>
                  <a:lnTo>
                    <a:pt x="738124" y="799338"/>
                  </a:lnTo>
                  <a:lnTo>
                    <a:pt x="749942" y="792948"/>
                  </a:lnTo>
                  <a:lnTo>
                    <a:pt x="771239" y="783843"/>
                  </a:lnTo>
                  <a:lnTo>
                    <a:pt x="791630" y="775692"/>
                  </a:lnTo>
                  <a:lnTo>
                    <a:pt x="800734" y="772160"/>
                  </a:lnTo>
                  <a:lnTo>
                    <a:pt x="1590977" y="772160"/>
                  </a:lnTo>
                  <a:lnTo>
                    <a:pt x="1641475" y="706120"/>
                  </a:lnTo>
                  <a:lnTo>
                    <a:pt x="1716912" y="638428"/>
                  </a:lnTo>
                  <a:lnTo>
                    <a:pt x="1676780" y="565658"/>
                  </a:lnTo>
                  <a:lnTo>
                    <a:pt x="1633474" y="535177"/>
                  </a:lnTo>
                  <a:lnTo>
                    <a:pt x="1651127" y="479171"/>
                  </a:lnTo>
                  <a:lnTo>
                    <a:pt x="1712086" y="431800"/>
                  </a:lnTo>
                  <a:lnTo>
                    <a:pt x="1760220" y="414909"/>
                  </a:lnTo>
                  <a:lnTo>
                    <a:pt x="1712086" y="321690"/>
                  </a:lnTo>
                  <a:lnTo>
                    <a:pt x="1711756" y="318388"/>
                  </a:lnTo>
                  <a:lnTo>
                    <a:pt x="648207" y="318388"/>
                  </a:lnTo>
                  <a:lnTo>
                    <a:pt x="543940" y="291211"/>
                  </a:lnTo>
                  <a:lnTo>
                    <a:pt x="401192" y="182879"/>
                  </a:lnTo>
                  <a:lnTo>
                    <a:pt x="336930" y="147320"/>
                  </a:lnTo>
                  <a:lnTo>
                    <a:pt x="181929" y="137997"/>
                  </a:lnTo>
                  <a:lnTo>
                    <a:pt x="152400" y="135382"/>
                  </a:lnTo>
                  <a:lnTo>
                    <a:pt x="147252" y="126329"/>
                  </a:lnTo>
                  <a:lnTo>
                    <a:pt x="137413" y="109632"/>
                  </a:lnTo>
                  <a:lnTo>
                    <a:pt x="123571" y="86360"/>
                  </a:lnTo>
                  <a:lnTo>
                    <a:pt x="124539" y="72616"/>
                  </a:lnTo>
                  <a:lnTo>
                    <a:pt x="126555" y="42513"/>
                  </a:lnTo>
                  <a:lnTo>
                    <a:pt x="128285" y="12743"/>
                  </a:lnTo>
                  <a:lnTo>
                    <a:pt x="128397" y="0"/>
                  </a:lnTo>
                  <a:close/>
                </a:path>
                <a:path w="1760220" h="1321435">
                  <a:moveTo>
                    <a:pt x="752601" y="189611"/>
                  </a:moveTo>
                  <a:lnTo>
                    <a:pt x="725297" y="204850"/>
                  </a:lnTo>
                  <a:lnTo>
                    <a:pt x="659510" y="272669"/>
                  </a:lnTo>
                  <a:lnTo>
                    <a:pt x="648207" y="318388"/>
                  </a:lnTo>
                  <a:lnTo>
                    <a:pt x="1711756" y="318388"/>
                  </a:lnTo>
                  <a:lnTo>
                    <a:pt x="1710130" y="302121"/>
                  </a:lnTo>
                  <a:lnTo>
                    <a:pt x="1437191" y="302121"/>
                  </a:lnTo>
                  <a:lnTo>
                    <a:pt x="1429638" y="301371"/>
                  </a:lnTo>
                  <a:lnTo>
                    <a:pt x="1400696" y="272669"/>
                  </a:lnTo>
                  <a:lnTo>
                    <a:pt x="880872" y="272669"/>
                  </a:lnTo>
                  <a:lnTo>
                    <a:pt x="869453" y="270545"/>
                  </a:lnTo>
                  <a:lnTo>
                    <a:pt x="811910" y="259079"/>
                  </a:lnTo>
                  <a:lnTo>
                    <a:pt x="752601" y="189611"/>
                  </a:lnTo>
                  <a:close/>
                </a:path>
                <a:path w="1760220" h="1321435">
                  <a:moveTo>
                    <a:pt x="1593341" y="115062"/>
                  </a:moveTo>
                  <a:lnTo>
                    <a:pt x="1554781" y="142017"/>
                  </a:lnTo>
                  <a:lnTo>
                    <a:pt x="1521078" y="167639"/>
                  </a:lnTo>
                  <a:lnTo>
                    <a:pt x="1513077" y="245490"/>
                  </a:lnTo>
                  <a:lnTo>
                    <a:pt x="1464945" y="301371"/>
                  </a:lnTo>
                  <a:lnTo>
                    <a:pt x="1460107" y="301621"/>
                  </a:lnTo>
                  <a:lnTo>
                    <a:pt x="1449101" y="302037"/>
                  </a:lnTo>
                  <a:lnTo>
                    <a:pt x="1437191" y="302121"/>
                  </a:lnTo>
                  <a:lnTo>
                    <a:pt x="1710130" y="302121"/>
                  </a:lnTo>
                  <a:lnTo>
                    <a:pt x="1700910" y="209930"/>
                  </a:lnTo>
                  <a:lnTo>
                    <a:pt x="1657477" y="133730"/>
                  </a:lnTo>
                  <a:lnTo>
                    <a:pt x="1606095" y="117282"/>
                  </a:lnTo>
                  <a:lnTo>
                    <a:pt x="1593341" y="115062"/>
                  </a:lnTo>
                  <a:close/>
                </a:path>
                <a:path w="1760220" h="1321435">
                  <a:moveTo>
                    <a:pt x="1129996" y="863"/>
                  </a:moveTo>
                  <a:lnTo>
                    <a:pt x="1116837" y="1650"/>
                  </a:lnTo>
                  <a:lnTo>
                    <a:pt x="1106547" y="12017"/>
                  </a:lnTo>
                  <a:lnTo>
                    <a:pt x="1085278" y="30003"/>
                  </a:lnTo>
                  <a:lnTo>
                    <a:pt x="1063724" y="47370"/>
                  </a:lnTo>
                  <a:lnTo>
                    <a:pt x="1052576" y="55879"/>
                  </a:lnTo>
                  <a:lnTo>
                    <a:pt x="1033932" y="57886"/>
                  </a:lnTo>
                  <a:lnTo>
                    <a:pt x="941831" y="64262"/>
                  </a:lnTo>
                  <a:lnTo>
                    <a:pt x="905001" y="118490"/>
                  </a:lnTo>
                  <a:lnTo>
                    <a:pt x="951483" y="191388"/>
                  </a:lnTo>
                  <a:lnTo>
                    <a:pt x="951692" y="197488"/>
                  </a:lnTo>
                  <a:lnTo>
                    <a:pt x="951912" y="211042"/>
                  </a:lnTo>
                  <a:lnTo>
                    <a:pt x="951537" y="224928"/>
                  </a:lnTo>
                  <a:lnTo>
                    <a:pt x="949959" y="232028"/>
                  </a:lnTo>
                  <a:lnTo>
                    <a:pt x="938004" y="238378"/>
                  </a:lnTo>
                  <a:lnTo>
                    <a:pt x="891899" y="266319"/>
                  </a:lnTo>
                  <a:lnTo>
                    <a:pt x="880872" y="272669"/>
                  </a:lnTo>
                  <a:lnTo>
                    <a:pt x="1400696" y="272669"/>
                  </a:lnTo>
                  <a:lnTo>
                    <a:pt x="1390257" y="262316"/>
                  </a:lnTo>
                  <a:lnTo>
                    <a:pt x="1198686" y="64262"/>
                  </a:lnTo>
                  <a:lnTo>
                    <a:pt x="1190625" y="55879"/>
                  </a:lnTo>
                  <a:lnTo>
                    <a:pt x="1192057" y="48994"/>
                  </a:lnTo>
                  <a:lnTo>
                    <a:pt x="1194847" y="33845"/>
                  </a:lnTo>
                  <a:lnTo>
                    <a:pt x="1196732" y="18696"/>
                  </a:lnTo>
                  <a:lnTo>
                    <a:pt x="1195451" y="11811"/>
                  </a:lnTo>
                  <a:lnTo>
                    <a:pt x="1182221" y="8812"/>
                  </a:lnTo>
                  <a:lnTo>
                    <a:pt x="1156096" y="4206"/>
                  </a:lnTo>
                  <a:lnTo>
                    <a:pt x="1129996" y="863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75220" y="539495"/>
              <a:ext cx="1949196" cy="178003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534656" y="579119"/>
              <a:ext cx="1835150" cy="1667510"/>
            </a:xfrm>
            <a:custGeom>
              <a:avLst/>
              <a:gdLst/>
              <a:ahLst/>
              <a:cxnLst/>
              <a:rect l="l" t="t" r="r" b="b"/>
              <a:pathLst>
                <a:path w="1835150" h="1667510">
                  <a:moveTo>
                    <a:pt x="791464" y="0"/>
                  </a:moveTo>
                  <a:lnTo>
                    <a:pt x="759745" y="68849"/>
                  </a:lnTo>
                  <a:lnTo>
                    <a:pt x="737242" y="116532"/>
                  </a:lnTo>
                  <a:lnTo>
                    <a:pt x="725551" y="138937"/>
                  </a:lnTo>
                  <a:lnTo>
                    <a:pt x="700738" y="140017"/>
                  </a:lnTo>
                  <a:lnTo>
                    <a:pt x="683635" y="139688"/>
                  </a:lnTo>
                  <a:lnTo>
                    <a:pt x="671068" y="137287"/>
                  </a:lnTo>
                  <a:lnTo>
                    <a:pt x="657865" y="125849"/>
                  </a:lnTo>
                  <a:lnTo>
                    <a:pt x="618222" y="85780"/>
                  </a:lnTo>
                  <a:lnTo>
                    <a:pt x="606805" y="76200"/>
                  </a:lnTo>
                  <a:lnTo>
                    <a:pt x="528193" y="84708"/>
                  </a:lnTo>
                  <a:lnTo>
                    <a:pt x="418973" y="149097"/>
                  </a:lnTo>
                  <a:lnTo>
                    <a:pt x="395922" y="187197"/>
                  </a:lnTo>
                  <a:lnTo>
                    <a:pt x="374015" y="225297"/>
                  </a:lnTo>
                  <a:lnTo>
                    <a:pt x="407733" y="261127"/>
                  </a:lnTo>
                  <a:lnTo>
                    <a:pt x="430450" y="285609"/>
                  </a:lnTo>
                  <a:lnTo>
                    <a:pt x="441451" y="298195"/>
                  </a:lnTo>
                  <a:lnTo>
                    <a:pt x="422148" y="416813"/>
                  </a:lnTo>
                  <a:lnTo>
                    <a:pt x="459104" y="487933"/>
                  </a:lnTo>
                  <a:lnTo>
                    <a:pt x="455929" y="743838"/>
                  </a:lnTo>
                  <a:lnTo>
                    <a:pt x="361188" y="737107"/>
                  </a:lnTo>
                  <a:lnTo>
                    <a:pt x="189484" y="750569"/>
                  </a:lnTo>
                  <a:lnTo>
                    <a:pt x="0" y="896365"/>
                  </a:lnTo>
                  <a:lnTo>
                    <a:pt x="19081" y="966041"/>
                  </a:lnTo>
                  <a:lnTo>
                    <a:pt x="33218" y="1014291"/>
                  </a:lnTo>
                  <a:lnTo>
                    <a:pt x="41783" y="1036954"/>
                  </a:lnTo>
                  <a:lnTo>
                    <a:pt x="55870" y="1038238"/>
                  </a:lnTo>
                  <a:lnTo>
                    <a:pt x="82280" y="1039701"/>
                  </a:lnTo>
                  <a:lnTo>
                    <a:pt x="108094" y="1041473"/>
                  </a:lnTo>
                  <a:lnTo>
                    <a:pt x="120396" y="1043685"/>
                  </a:lnTo>
                  <a:lnTo>
                    <a:pt x="131133" y="1059600"/>
                  </a:lnTo>
                  <a:lnTo>
                    <a:pt x="153146" y="1089659"/>
                  </a:lnTo>
                  <a:lnTo>
                    <a:pt x="184658" y="1131824"/>
                  </a:lnTo>
                  <a:lnTo>
                    <a:pt x="165353" y="1264030"/>
                  </a:lnTo>
                  <a:lnTo>
                    <a:pt x="78613" y="1318259"/>
                  </a:lnTo>
                  <a:lnTo>
                    <a:pt x="104394" y="1370710"/>
                  </a:lnTo>
                  <a:lnTo>
                    <a:pt x="143081" y="1370933"/>
                  </a:lnTo>
                  <a:lnTo>
                    <a:pt x="170027" y="1371461"/>
                  </a:lnTo>
                  <a:lnTo>
                    <a:pt x="183007" y="1372489"/>
                  </a:lnTo>
                  <a:lnTo>
                    <a:pt x="208661" y="1416430"/>
                  </a:lnTo>
                  <a:lnTo>
                    <a:pt x="296925" y="1369059"/>
                  </a:lnTo>
                  <a:lnTo>
                    <a:pt x="353187" y="1369059"/>
                  </a:lnTo>
                  <a:lnTo>
                    <a:pt x="348361" y="1424939"/>
                  </a:lnTo>
                  <a:lnTo>
                    <a:pt x="356362" y="1475739"/>
                  </a:lnTo>
                  <a:lnTo>
                    <a:pt x="388493" y="1497838"/>
                  </a:lnTo>
                  <a:lnTo>
                    <a:pt x="541020" y="1509649"/>
                  </a:lnTo>
                  <a:lnTo>
                    <a:pt x="606805" y="1533397"/>
                  </a:lnTo>
                  <a:lnTo>
                    <a:pt x="677418" y="1591055"/>
                  </a:lnTo>
                  <a:lnTo>
                    <a:pt x="746505" y="1640204"/>
                  </a:lnTo>
                  <a:lnTo>
                    <a:pt x="829945" y="1667255"/>
                  </a:lnTo>
                  <a:lnTo>
                    <a:pt x="859091" y="1622196"/>
                  </a:lnTo>
                  <a:lnTo>
                    <a:pt x="865251" y="1613027"/>
                  </a:lnTo>
                  <a:lnTo>
                    <a:pt x="876631" y="1604115"/>
                  </a:lnTo>
                  <a:lnTo>
                    <a:pt x="929513" y="1560449"/>
                  </a:lnTo>
                  <a:lnTo>
                    <a:pt x="966470" y="1550289"/>
                  </a:lnTo>
                  <a:lnTo>
                    <a:pt x="1019428" y="1607946"/>
                  </a:lnTo>
                  <a:lnTo>
                    <a:pt x="1073912" y="1631695"/>
                  </a:lnTo>
                  <a:lnTo>
                    <a:pt x="1143000" y="1606295"/>
                  </a:lnTo>
                  <a:lnTo>
                    <a:pt x="1139825" y="1579117"/>
                  </a:lnTo>
                  <a:lnTo>
                    <a:pt x="1078738" y="1490979"/>
                  </a:lnTo>
                  <a:lnTo>
                    <a:pt x="1123696" y="1419859"/>
                  </a:lnTo>
                  <a:lnTo>
                    <a:pt x="1244092" y="1414779"/>
                  </a:lnTo>
                  <a:lnTo>
                    <a:pt x="1314703" y="1362328"/>
                  </a:lnTo>
                  <a:lnTo>
                    <a:pt x="1411097" y="1375790"/>
                  </a:lnTo>
                  <a:lnTo>
                    <a:pt x="1467230" y="1313179"/>
                  </a:lnTo>
                  <a:lnTo>
                    <a:pt x="1517015" y="1253870"/>
                  </a:lnTo>
                  <a:lnTo>
                    <a:pt x="1523492" y="1206372"/>
                  </a:lnTo>
                  <a:lnTo>
                    <a:pt x="1489773" y="1169511"/>
                  </a:lnTo>
                  <a:lnTo>
                    <a:pt x="1466592" y="1143472"/>
                  </a:lnTo>
                  <a:lnTo>
                    <a:pt x="1456054" y="1130172"/>
                  </a:lnTo>
                  <a:lnTo>
                    <a:pt x="1474755" y="1119362"/>
                  </a:lnTo>
                  <a:lnTo>
                    <a:pt x="1571625" y="1065783"/>
                  </a:lnTo>
                  <a:lnTo>
                    <a:pt x="1581277" y="1021714"/>
                  </a:lnTo>
                  <a:lnTo>
                    <a:pt x="1622933" y="982726"/>
                  </a:lnTo>
                  <a:lnTo>
                    <a:pt x="1634236" y="818388"/>
                  </a:lnTo>
                  <a:lnTo>
                    <a:pt x="1664716" y="770889"/>
                  </a:lnTo>
                  <a:lnTo>
                    <a:pt x="1749805" y="737107"/>
                  </a:lnTo>
                  <a:lnTo>
                    <a:pt x="1785703" y="678439"/>
                  </a:lnTo>
                  <a:lnTo>
                    <a:pt x="1793113" y="665860"/>
                  </a:lnTo>
                  <a:lnTo>
                    <a:pt x="1799641" y="657066"/>
                  </a:lnTo>
                  <a:lnTo>
                    <a:pt x="1814004" y="640937"/>
                  </a:lnTo>
                  <a:lnTo>
                    <a:pt x="1834896" y="618489"/>
                  </a:lnTo>
                  <a:lnTo>
                    <a:pt x="1746867" y="589879"/>
                  </a:lnTo>
                  <a:lnTo>
                    <a:pt x="1728977" y="584580"/>
                  </a:lnTo>
                  <a:lnTo>
                    <a:pt x="1672717" y="550671"/>
                  </a:lnTo>
                  <a:lnTo>
                    <a:pt x="1553972" y="538860"/>
                  </a:lnTo>
                  <a:lnTo>
                    <a:pt x="1457578" y="538860"/>
                  </a:lnTo>
                  <a:lnTo>
                    <a:pt x="1353312" y="581151"/>
                  </a:lnTo>
                  <a:lnTo>
                    <a:pt x="1320990" y="578802"/>
                  </a:lnTo>
                  <a:lnTo>
                    <a:pt x="1298448" y="576115"/>
                  </a:lnTo>
                  <a:lnTo>
                    <a:pt x="1287526" y="572642"/>
                  </a:lnTo>
                  <a:lnTo>
                    <a:pt x="1276092" y="559923"/>
                  </a:lnTo>
                  <a:lnTo>
                    <a:pt x="1223264" y="504951"/>
                  </a:lnTo>
                  <a:lnTo>
                    <a:pt x="1220644" y="456422"/>
                  </a:lnTo>
                  <a:lnTo>
                    <a:pt x="1218495" y="422709"/>
                  </a:lnTo>
                  <a:lnTo>
                    <a:pt x="1216787" y="406653"/>
                  </a:lnTo>
                  <a:lnTo>
                    <a:pt x="1195387" y="384857"/>
                  </a:lnTo>
                  <a:lnTo>
                    <a:pt x="1181425" y="369238"/>
                  </a:lnTo>
                  <a:lnTo>
                    <a:pt x="1175130" y="359155"/>
                  </a:lnTo>
                  <a:lnTo>
                    <a:pt x="1174672" y="346094"/>
                  </a:lnTo>
                  <a:lnTo>
                    <a:pt x="1175273" y="325532"/>
                  </a:lnTo>
                  <a:lnTo>
                    <a:pt x="1176654" y="298195"/>
                  </a:lnTo>
                  <a:lnTo>
                    <a:pt x="1149477" y="243966"/>
                  </a:lnTo>
                  <a:lnTo>
                    <a:pt x="1082040" y="84708"/>
                  </a:lnTo>
                  <a:lnTo>
                    <a:pt x="1012951" y="5079"/>
                  </a:lnTo>
                  <a:lnTo>
                    <a:pt x="929513" y="45719"/>
                  </a:lnTo>
                  <a:lnTo>
                    <a:pt x="791464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98636" y="987551"/>
              <a:ext cx="1207020" cy="14478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958072" y="1027175"/>
              <a:ext cx="1092835" cy="1335405"/>
            </a:xfrm>
            <a:custGeom>
              <a:avLst/>
              <a:gdLst/>
              <a:ahLst/>
              <a:cxnLst/>
              <a:rect l="l" t="t" r="r" b="b"/>
              <a:pathLst>
                <a:path w="1092834" h="1335405">
                  <a:moveTo>
                    <a:pt x="482980" y="0"/>
                  </a:moveTo>
                  <a:lnTo>
                    <a:pt x="418846" y="62864"/>
                  </a:lnTo>
                  <a:lnTo>
                    <a:pt x="261493" y="78104"/>
                  </a:lnTo>
                  <a:lnTo>
                    <a:pt x="442849" y="154559"/>
                  </a:lnTo>
                  <a:lnTo>
                    <a:pt x="417195" y="185165"/>
                  </a:lnTo>
                  <a:lnTo>
                    <a:pt x="341756" y="287020"/>
                  </a:lnTo>
                  <a:lnTo>
                    <a:pt x="282448" y="314198"/>
                  </a:lnTo>
                  <a:lnTo>
                    <a:pt x="239141" y="341375"/>
                  </a:lnTo>
                  <a:lnTo>
                    <a:pt x="227837" y="368553"/>
                  </a:lnTo>
                  <a:lnTo>
                    <a:pt x="216661" y="529971"/>
                  </a:lnTo>
                  <a:lnTo>
                    <a:pt x="178053" y="560451"/>
                  </a:lnTo>
                  <a:lnTo>
                    <a:pt x="162051" y="618236"/>
                  </a:lnTo>
                  <a:lnTo>
                    <a:pt x="62610" y="677672"/>
                  </a:lnTo>
                  <a:lnTo>
                    <a:pt x="115570" y="749046"/>
                  </a:lnTo>
                  <a:lnTo>
                    <a:pt x="102743" y="803401"/>
                  </a:lnTo>
                  <a:lnTo>
                    <a:pt x="32130" y="890015"/>
                  </a:lnTo>
                  <a:lnTo>
                    <a:pt x="16001" y="920623"/>
                  </a:lnTo>
                  <a:lnTo>
                    <a:pt x="0" y="976629"/>
                  </a:lnTo>
                  <a:lnTo>
                    <a:pt x="75438" y="1053496"/>
                  </a:lnTo>
                  <a:lnTo>
                    <a:pt x="127301" y="1107039"/>
                  </a:lnTo>
                  <a:lnTo>
                    <a:pt x="150875" y="1132839"/>
                  </a:lnTo>
                  <a:lnTo>
                    <a:pt x="160400" y="1142896"/>
                  </a:lnTo>
                  <a:lnTo>
                    <a:pt x="211835" y="1192402"/>
                  </a:lnTo>
                  <a:lnTo>
                    <a:pt x="235838" y="1205991"/>
                  </a:lnTo>
                  <a:lnTo>
                    <a:pt x="269003" y="1188043"/>
                  </a:lnTo>
                  <a:lnTo>
                    <a:pt x="275971" y="1183894"/>
                  </a:lnTo>
                  <a:lnTo>
                    <a:pt x="290449" y="1124458"/>
                  </a:lnTo>
                  <a:lnTo>
                    <a:pt x="287623" y="1108297"/>
                  </a:lnTo>
                  <a:lnTo>
                    <a:pt x="286377" y="1095740"/>
                  </a:lnTo>
                  <a:lnTo>
                    <a:pt x="287274" y="1086993"/>
                  </a:lnTo>
                  <a:lnTo>
                    <a:pt x="298692" y="1075047"/>
                  </a:lnTo>
                  <a:lnTo>
                    <a:pt x="322325" y="1053719"/>
                  </a:lnTo>
                  <a:lnTo>
                    <a:pt x="356234" y="1024254"/>
                  </a:lnTo>
                  <a:lnTo>
                    <a:pt x="405892" y="1024254"/>
                  </a:lnTo>
                  <a:lnTo>
                    <a:pt x="452500" y="1049654"/>
                  </a:lnTo>
                  <a:lnTo>
                    <a:pt x="490981" y="1105789"/>
                  </a:lnTo>
                  <a:lnTo>
                    <a:pt x="505459" y="1177036"/>
                  </a:lnTo>
                  <a:lnTo>
                    <a:pt x="516635" y="1248410"/>
                  </a:lnTo>
                  <a:lnTo>
                    <a:pt x="561594" y="1335024"/>
                  </a:lnTo>
                  <a:lnTo>
                    <a:pt x="683513" y="1314703"/>
                  </a:lnTo>
                  <a:lnTo>
                    <a:pt x="728472" y="1316815"/>
                  </a:lnTo>
                  <a:lnTo>
                    <a:pt x="759380" y="1317543"/>
                  </a:lnTo>
                  <a:lnTo>
                    <a:pt x="773429" y="1316354"/>
                  </a:lnTo>
                  <a:lnTo>
                    <a:pt x="800734" y="1256919"/>
                  </a:lnTo>
                  <a:lnTo>
                    <a:pt x="855218" y="1209294"/>
                  </a:lnTo>
                  <a:lnTo>
                    <a:pt x="826388" y="1183894"/>
                  </a:lnTo>
                  <a:lnTo>
                    <a:pt x="807084" y="1114171"/>
                  </a:lnTo>
                  <a:lnTo>
                    <a:pt x="718820" y="1110869"/>
                  </a:lnTo>
                  <a:lnTo>
                    <a:pt x="658685" y="1072007"/>
                  </a:lnTo>
                  <a:lnTo>
                    <a:pt x="617343" y="1044217"/>
                  </a:lnTo>
                  <a:lnTo>
                    <a:pt x="590423" y="983488"/>
                  </a:lnTo>
                  <a:lnTo>
                    <a:pt x="681989" y="985138"/>
                  </a:lnTo>
                  <a:lnTo>
                    <a:pt x="731647" y="1017397"/>
                  </a:lnTo>
                  <a:lnTo>
                    <a:pt x="738903" y="1019101"/>
                  </a:lnTo>
                  <a:lnTo>
                    <a:pt x="748553" y="1019508"/>
                  </a:lnTo>
                  <a:lnTo>
                    <a:pt x="760602" y="1019048"/>
                  </a:lnTo>
                  <a:lnTo>
                    <a:pt x="779779" y="923925"/>
                  </a:lnTo>
                  <a:lnTo>
                    <a:pt x="807084" y="888364"/>
                  </a:lnTo>
                  <a:lnTo>
                    <a:pt x="863219" y="852677"/>
                  </a:lnTo>
                  <a:lnTo>
                    <a:pt x="892175" y="823722"/>
                  </a:lnTo>
                  <a:lnTo>
                    <a:pt x="897001" y="752475"/>
                  </a:lnTo>
                  <a:lnTo>
                    <a:pt x="858393" y="647191"/>
                  </a:lnTo>
                  <a:lnTo>
                    <a:pt x="856869" y="550290"/>
                  </a:lnTo>
                  <a:lnTo>
                    <a:pt x="882523" y="499363"/>
                  </a:lnTo>
                  <a:lnTo>
                    <a:pt x="880872" y="460248"/>
                  </a:lnTo>
                  <a:lnTo>
                    <a:pt x="849100" y="420171"/>
                  </a:lnTo>
                  <a:lnTo>
                    <a:pt x="842391" y="411099"/>
                  </a:lnTo>
                  <a:lnTo>
                    <a:pt x="844042" y="366902"/>
                  </a:lnTo>
                  <a:lnTo>
                    <a:pt x="908176" y="354964"/>
                  </a:lnTo>
                  <a:lnTo>
                    <a:pt x="962786" y="360045"/>
                  </a:lnTo>
                  <a:lnTo>
                    <a:pt x="989964" y="373634"/>
                  </a:lnTo>
                  <a:lnTo>
                    <a:pt x="1068577" y="322707"/>
                  </a:lnTo>
                  <a:lnTo>
                    <a:pt x="1092707" y="188595"/>
                  </a:lnTo>
                  <a:lnTo>
                    <a:pt x="1020445" y="129032"/>
                  </a:lnTo>
                  <a:lnTo>
                    <a:pt x="937005" y="129032"/>
                  </a:lnTo>
                  <a:lnTo>
                    <a:pt x="864870" y="164719"/>
                  </a:lnTo>
                  <a:lnTo>
                    <a:pt x="742950" y="152908"/>
                  </a:lnTo>
                  <a:lnTo>
                    <a:pt x="727709" y="130175"/>
                  </a:lnTo>
                  <a:lnTo>
                    <a:pt x="717232" y="113474"/>
                  </a:lnTo>
                  <a:lnTo>
                    <a:pt x="712470" y="103632"/>
                  </a:lnTo>
                  <a:lnTo>
                    <a:pt x="715466" y="95376"/>
                  </a:lnTo>
                  <a:lnTo>
                    <a:pt x="722058" y="82168"/>
                  </a:lnTo>
                  <a:lnTo>
                    <a:pt x="731647" y="64515"/>
                  </a:lnTo>
                  <a:lnTo>
                    <a:pt x="716835" y="56895"/>
                  </a:lnTo>
                  <a:lnTo>
                    <a:pt x="705983" y="51657"/>
                  </a:lnTo>
                  <a:lnTo>
                    <a:pt x="699643" y="49275"/>
                  </a:lnTo>
                  <a:lnTo>
                    <a:pt x="687454" y="51657"/>
                  </a:lnTo>
                  <a:lnTo>
                    <a:pt x="630554" y="64515"/>
                  </a:lnTo>
                  <a:lnTo>
                    <a:pt x="545592" y="25526"/>
                  </a:lnTo>
                  <a:lnTo>
                    <a:pt x="528304" y="23590"/>
                  </a:lnTo>
                  <a:lnTo>
                    <a:pt x="515748" y="21883"/>
                  </a:lnTo>
                  <a:lnTo>
                    <a:pt x="508634" y="20320"/>
                  </a:lnTo>
                  <a:lnTo>
                    <a:pt x="482980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59467" y="481583"/>
              <a:ext cx="1348740" cy="204368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518904" y="521207"/>
              <a:ext cx="1234440" cy="1931035"/>
            </a:xfrm>
            <a:custGeom>
              <a:avLst/>
              <a:gdLst/>
              <a:ahLst/>
              <a:cxnLst/>
              <a:rect l="l" t="t" r="r" b="b"/>
              <a:pathLst>
                <a:path w="1234440" h="1931035">
                  <a:moveTo>
                    <a:pt x="1038725" y="1672970"/>
                  </a:moveTo>
                  <a:lnTo>
                    <a:pt x="634111" y="1672970"/>
                  </a:lnTo>
                  <a:lnTo>
                    <a:pt x="643046" y="1675094"/>
                  </a:lnTo>
                  <a:lnTo>
                    <a:pt x="677205" y="1684436"/>
                  </a:lnTo>
                  <a:lnTo>
                    <a:pt x="714859" y="1703937"/>
                  </a:lnTo>
                  <a:lnTo>
                    <a:pt x="719201" y="1706879"/>
                  </a:lnTo>
                  <a:lnTo>
                    <a:pt x="716310" y="1716835"/>
                  </a:lnTo>
                  <a:lnTo>
                    <a:pt x="711342" y="1734486"/>
                  </a:lnTo>
                  <a:lnTo>
                    <a:pt x="706288" y="1754189"/>
                  </a:lnTo>
                  <a:lnTo>
                    <a:pt x="704723" y="1764664"/>
                  </a:lnTo>
                  <a:lnTo>
                    <a:pt x="710936" y="1777146"/>
                  </a:lnTo>
                  <a:lnTo>
                    <a:pt x="722995" y="1799653"/>
                  </a:lnTo>
                  <a:lnTo>
                    <a:pt x="734744" y="1821207"/>
                  </a:lnTo>
                  <a:lnTo>
                    <a:pt x="740028" y="1830831"/>
                  </a:lnTo>
                  <a:lnTo>
                    <a:pt x="730376" y="1891918"/>
                  </a:lnTo>
                  <a:lnTo>
                    <a:pt x="804291" y="1930907"/>
                  </a:lnTo>
                  <a:lnTo>
                    <a:pt x="891730" y="1896364"/>
                  </a:lnTo>
                  <a:lnTo>
                    <a:pt x="951845" y="1871543"/>
                  </a:lnTo>
                  <a:lnTo>
                    <a:pt x="979170" y="1858009"/>
                  </a:lnTo>
                  <a:lnTo>
                    <a:pt x="980678" y="1851288"/>
                  </a:lnTo>
                  <a:lnTo>
                    <a:pt x="983996" y="1841579"/>
                  </a:lnTo>
                  <a:lnTo>
                    <a:pt x="987313" y="1832846"/>
                  </a:lnTo>
                  <a:lnTo>
                    <a:pt x="988822" y="1829053"/>
                  </a:lnTo>
                  <a:lnTo>
                    <a:pt x="1065911" y="1747646"/>
                  </a:lnTo>
                  <a:lnTo>
                    <a:pt x="1060890" y="1734286"/>
                  </a:lnTo>
                  <a:lnTo>
                    <a:pt x="1049845" y="1704387"/>
                  </a:lnTo>
                  <a:lnTo>
                    <a:pt x="1038800" y="1673226"/>
                  </a:lnTo>
                  <a:lnTo>
                    <a:pt x="1038725" y="1672970"/>
                  </a:lnTo>
                  <a:close/>
                </a:path>
                <a:path w="1234440" h="1931035">
                  <a:moveTo>
                    <a:pt x="86741" y="1503299"/>
                  </a:moveTo>
                  <a:lnTo>
                    <a:pt x="54610" y="1513458"/>
                  </a:lnTo>
                  <a:lnTo>
                    <a:pt x="62611" y="1532127"/>
                  </a:lnTo>
                  <a:lnTo>
                    <a:pt x="65786" y="1533905"/>
                  </a:lnTo>
                  <a:lnTo>
                    <a:pt x="79720" y="1542720"/>
                  </a:lnTo>
                  <a:lnTo>
                    <a:pt x="107156" y="1558893"/>
                  </a:lnTo>
                  <a:lnTo>
                    <a:pt x="146050" y="1581403"/>
                  </a:lnTo>
                  <a:lnTo>
                    <a:pt x="167004" y="1600072"/>
                  </a:lnTo>
                  <a:lnTo>
                    <a:pt x="256794" y="1605152"/>
                  </a:lnTo>
                  <a:lnTo>
                    <a:pt x="276098" y="1657730"/>
                  </a:lnTo>
                  <a:lnTo>
                    <a:pt x="284099" y="1686559"/>
                  </a:lnTo>
                  <a:lnTo>
                    <a:pt x="306577" y="1715389"/>
                  </a:lnTo>
                  <a:lnTo>
                    <a:pt x="353536" y="1716674"/>
                  </a:lnTo>
                  <a:lnTo>
                    <a:pt x="386516" y="1716835"/>
                  </a:lnTo>
                  <a:lnTo>
                    <a:pt x="402971" y="1715389"/>
                  </a:lnTo>
                  <a:lnTo>
                    <a:pt x="418177" y="1712944"/>
                  </a:lnTo>
                  <a:lnTo>
                    <a:pt x="448897" y="1710785"/>
                  </a:lnTo>
                  <a:lnTo>
                    <a:pt x="479927" y="1709245"/>
                  </a:lnTo>
                  <a:lnTo>
                    <a:pt x="505751" y="1708328"/>
                  </a:lnTo>
                  <a:lnTo>
                    <a:pt x="524335" y="1707356"/>
                  </a:lnTo>
                  <a:lnTo>
                    <a:pt x="543228" y="1705764"/>
                  </a:lnTo>
                  <a:lnTo>
                    <a:pt x="553847" y="1703577"/>
                  </a:lnTo>
                  <a:lnTo>
                    <a:pt x="568628" y="1697339"/>
                  </a:lnTo>
                  <a:lnTo>
                    <a:pt x="595122" y="1686988"/>
                  </a:lnTo>
                  <a:lnTo>
                    <a:pt x="621069" y="1677271"/>
                  </a:lnTo>
                  <a:lnTo>
                    <a:pt x="634111" y="1672970"/>
                  </a:lnTo>
                  <a:lnTo>
                    <a:pt x="1038725" y="1672970"/>
                  </a:lnTo>
                  <a:lnTo>
                    <a:pt x="1033779" y="1656079"/>
                  </a:lnTo>
                  <a:lnTo>
                    <a:pt x="1034476" y="1639887"/>
                  </a:lnTo>
                  <a:lnTo>
                    <a:pt x="1034399" y="1609216"/>
                  </a:lnTo>
                  <a:lnTo>
                    <a:pt x="1034036" y="1581403"/>
                  </a:lnTo>
                  <a:lnTo>
                    <a:pt x="1033779" y="1566164"/>
                  </a:lnTo>
                  <a:lnTo>
                    <a:pt x="1056259" y="1550796"/>
                  </a:lnTo>
                  <a:lnTo>
                    <a:pt x="1055002" y="1544065"/>
                  </a:lnTo>
                  <a:lnTo>
                    <a:pt x="187832" y="1544065"/>
                  </a:lnTo>
                  <a:lnTo>
                    <a:pt x="125222" y="1515237"/>
                  </a:lnTo>
                  <a:lnTo>
                    <a:pt x="86741" y="1503299"/>
                  </a:lnTo>
                  <a:close/>
                </a:path>
                <a:path w="1234440" h="1931035">
                  <a:moveTo>
                    <a:pt x="391668" y="880617"/>
                  </a:moveTo>
                  <a:lnTo>
                    <a:pt x="340360" y="880617"/>
                  </a:lnTo>
                  <a:lnTo>
                    <a:pt x="301751" y="889126"/>
                  </a:lnTo>
                  <a:lnTo>
                    <a:pt x="301751" y="917955"/>
                  </a:lnTo>
                  <a:lnTo>
                    <a:pt x="343535" y="968882"/>
                  </a:lnTo>
                  <a:lnTo>
                    <a:pt x="338709" y="1011301"/>
                  </a:lnTo>
                  <a:lnTo>
                    <a:pt x="311403" y="1053718"/>
                  </a:lnTo>
                  <a:lnTo>
                    <a:pt x="314578" y="1150365"/>
                  </a:lnTo>
                  <a:lnTo>
                    <a:pt x="351536" y="1267459"/>
                  </a:lnTo>
                  <a:lnTo>
                    <a:pt x="346710" y="1340484"/>
                  </a:lnTo>
                  <a:lnTo>
                    <a:pt x="307768" y="1372679"/>
                  </a:lnTo>
                  <a:lnTo>
                    <a:pt x="280326" y="1394813"/>
                  </a:lnTo>
                  <a:lnTo>
                    <a:pt x="266446" y="1404874"/>
                  </a:lnTo>
                  <a:lnTo>
                    <a:pt x="260344" y="1408862"/>
                  </a:lnTo>
                  <a:lnTo>
                    <a:pt x="250015" y="1417637"/>
                  </a:lnTo>
                  <a:lnTo>
                    <a:pt x="240282" y="1426412"/>
                  </a:lnTo>
                  <a:lnTo>
                    <a:pt x="235966" y="1430401"/>
                  </a:lnTo>
                  <a:lnTo>
                    <a:pt x="231140" y="1494789"/>
                  </a:lnTo>
                  <a:lnTo>
                    <a:pt x="216662" y="1537207"/>
                  </a:lnTo>
                  <a:lnTo>
                    <a:pt x="187832" y="1544065"/>
                  </a:lnTo>
                  <a:lnTo>
                    <a:pt x="1055002" y="1544065"/>
                  </a:lnTo>
                  <a:lnTo>
                    <a:pt x="1033779" y="1430401"/>
                  </a:lnTo>
                  <a:lnTo>
                    <a:pt x="1033779" y="1174114"/>
                  </a:lnTo>
                  <a:lnTo>
                    <a:pt x="1042606" y="1111773"/>
                  </a:lnTo>
                  <a:lnTo>
                    <a:pt x="1048674" y="1068191"/>
                  </a:lnTo>
                  <a:lnTo>
                    <a:pt x="1051432" y="1046861"/>
                  </a:lnTo>
                  <a:lnTo>
                    <a:pt x="1058457" y="1036458"/>
                  </a:lnTo>
                  <a:lnTo>
                    <a:pt x="1073912" y="1016793"/>
                  </a:lnTo>
                  <a:lnTo>
                    <a:pt x="1089366" y="997747"/>
                  </a:lnTo>
                  <a:lnTo>
                    <a:pt x="1096391" y="989202"/>
                  </a:lnTo>
                  <a:lnTo>
                    <a:pt x="1165415" y="988774"/>
                  </a:lnTo>
                  <a:lnTo>
                    <a:pt x="1212869" y="987756"/>
                  </a:lnTo>
                  <a:lnTo>
                    <a:pt x="1234440" y="985774"/>
                  </a:lnTo>
                  <a:lnTo>
                    <a:pt x="1234440" y="953515"/>
                  </a:lnTo>
                  <a:lnTo>
                    <a:pt x="1168653" y="931544"/>
                  </a:lnTo>
                  <a:lnTo>
                    <a:pt x="1171933" y="900938"/>
                  </a:lnTo>
                  <a:lnTo>
                    <a:pt x="438276" y="900938"/>
                  </a:lnTo>
                  <a:lnTo>
                    <a:pt x="391668" y="880617"/>
                  </a:lnTo>
                  <a:close/>
                </a:path>
                <a:path w="1234440" h="1931035">
                  <a:moveTo>
                    <a:pt x="871060" y="614171"/>
                  </a:moveTo>
                  <a:lnTo>
                    <a:pt x="370840" y="614171"/>
                  </a:lnTo>
                  <a:lnTo>
                    <a:pt x="457453" y="619378"/>
                  </a:lnTo>
                  <a:lnTo>
                    <a:pt x="553847" y="688847"/>
                  </a:lnTo>
                  <a:lnTo>
                    <a:pt x="524891" y="838200"/>
                  </a:lnTo>
                  <a:lnTo>
                    <a:pt x="438276" y="900938"/>
                  </a:lnTo>
                  <a:lnTo>
                    <a:pt x="1171933" y="900938"/>
                  </a:lnTo>
                  <a:lnTo>
                    <a:pt x="1176654" y="856868"/>
                  </a:lnTo>
                  <a:lnTo>
                    <a:pt x="1178305" y="826262"/>
                  </a:lnTo>
                  <a:lnTo>
                    <a:pt x="1114044" y="731265"/>
                  </a:lnTo>
                  <a:lnTo>
                    <a:pt x="1061085" y="726186"/>
                  </a:lnTo>
                  <a:lnTo>
                    <a:pt x="1053463" y="717944"/>
                  </a:lnTo>
                  <a:lnTo>
                    <a:pt x="1036208" y="699690"/>
                  </a:lnTo>
                  <a:lnTo>
                    <a:pt x="1017740" y="681126"/>
                  </a:lnTo>
                  <a:lnTo>
                    <a:pt x="1006475" y="671956"/>
                  </a:lnTo>
                  <a:lnTo>
                    <a:pt x="902207" y="651509"/>
                  </a:lnTo>
                  <a:lnTo>
                    <a:pt x="871060" y="614171"/>
                  </a:lnTo>
                  <a:close/>
                </a:path>
                <a:path w="1234440" h="1931035">
                  <a:moveTo>
                    <a:pt x="809467" y="539622"/>
                  </a:moveTo>
                  <a:lnTo>
                    <a:pt x="149225" y="539622"/>
                  </a:lnTo>
                  <a:lnTo>
                    <a:pt x="191007" y="551433"/>
                  </a:lnTo>
                  <a:lnTo>
                    <a:pt x="191007" y="573531"/>
                  </a:lnTo>
                  <a:lnTo>
                    <a:pt x="171703" y="605789"/>
                  </a:lnTo>
                  <a:lnTo>
                    <a:pt x="186181" y="639699"/>
                  </a:lnTo>
                  <a:lnTo>
                    <a:pt x="240363" y="647938"/>
                  </a:lnTo>
                  <a:lnTo>
                    <a:pt x="278282" y="653254"/>
                  </a:lnTo>
                  <a:lnTo>
                    <a:pt x="296925" y="654938"/>
                  </a:lnTo>
                  <a:lnTo>
                    <a:pt x="309868" y="647872"/>
                  </a:lnTo>
                  <a:lnTo>
                    <a:pt x="370840" y="614171"/>
                  </a:lnTo>
                  <a:lnTo>
                    <a:pt x="871060" y="614171"/>
                  </a:lnTo>
                  <a:lnTo>
                    <a:pt x="846375" y="584501"/>
                  </a:lnTo>
                  <a:lnTo>
                    <a:pt x="809467" y="539622"/>
                  </a:lnTo>
                  <a:close/>
                </a:path>
                <a:path w="1234440" h="1931035">
                  <a:moveTo>
                    <a:pt x="391668" y="0"/>
                  </a:moveTo>
                  <a:lnTo>
                    <a:pt x="344519" y="44957"/>
                  </a:lnTo>
                  <a:lnTo>
                    <a:pt x="311086" y="75866"/>
                  </a:lnTo>
                  <a:lnTo>
                    <a:pt x="274153" y="91503"/>
                  </a:lnTo>
                  <a:lnTo>
                    <a:pt x="181355" y="100075"/>
                  </a:lnTo>
                  <a:lnTo>
                    <a:pt x="128397" y="152653"/>
                  </a:lnTo>
                  <a:lnTo>
                    <a:pt x="27304" y="156082"/>
                  </a:lnTo>
                  <a:lnTo>
                    <a:pt x="12826" y="245999"/>
                  </a:lnTo>
                  <a:lnTo>
                    <a:pt x="43306" y="281686"/>
                  </a:lnTo>
                  <a:lnTo>
                    <a:pt x="0" y="512444"/>
                  </a:lnTo>
                  <a:lnTo>
                    <a:pt x="65786" y="551433"/>
                  </a:lnTo>
                  <a:lnTo>
                    <a:pt x="149225" y="539622"/>
                  </a:lnTo>
                  <a:lnTo>
                    <a:pt x="809467" y="539622"/>
                  </a:lnTo>
                  <a:lnTo>
                    <a:pt x="807321" y="537013"/>
                  </a:lnTo>
                  <a:lnTo>
                    <a:pt x="782060" y="492263"/>
                  </a:lnTo>
                  <a:lnTo>
                    <a:pt x="771731" y="452818"/>
                  </a:lnTo>
                  <a:lnTo>
                    <a:pt x="761998" y="414325"/>
                  </a:lnTo>
                  <a:lnTo>
                    <a:pt x="757681" y="397001"/>
                  </a:lnTo>
                  <a:lnTo>
                    <a:pt x="781812" y="361441"/>
                  </a:lnTo>
                  <a:lnTo>
                    <a:pt x="738377" y="295275"/>
                  </a:lnTo>
                  <a:lnTo>
                    <a:pt x="735202" y="242696"/>
                  </a:lnTo>
                  <a:lnTo>
                    <a:pt x="752855" y="229107"/>
                  </a:lnTo>
                  <a:lnTo>
                    <a:pt x="754506" y="176402"/>
                  </a:lnTo>
                  <a:lnTo>
                    <a:pt x="679830" y="142906"/>
                  </a:lnTo>
                  <a:lnTo>
                    <a:pt x="628491" y="119181"/>
                  </a:lnTo>
                  <a:lnTo>
                    <a:pt x="605154" y="106933"/>
                  </a:lnTo>
                  <a:lnTo>
                    <a:pt x="603646" y="99117"/>
                  </a:lnTo>
                  <a:lnTo>
                    <a:pt x="600328" y="85264"/>
                  </a:lnTo>
                  <a:lnTo>
                    <a:pt x="597011" y="72054"/>
                  </a:lnTo>
                  <a:lnTo>
                    <a:pt x="595502" y="66166"/>
                  </a:lnTo>
                  <a:lnTo>
                    <a:pt x="542799" y="40766"/>
                  </a:lnTo>
                  <a:lnTo>
                    <a:pt x="438276" y="40766"/>
                  </a:lnTo>
                  <a:lnTo>
                    <a:pt x="391668" y="0"/>
                  </a:lnTo>
                  <a:close/>
                </a:path>
                <a:path w="1234440" h="1931035">
                  <a:moveTo>
                    <a:pt x="504063" y="22097"/>
                  </a:moveTo>
                  <a:lnTo>
                    <a:pt x="438276" y="40766"/>
                  </a:lnTo>
                  <a:lnTo>
                    <a:pt x="542799" y="40766"/>
                  </a:lnTo>
                  <a:lnTo>
                    <a:pt x="504063" y="22097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9397365" y="4975986"/>
            <a:ext cx="792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Усманский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67243" y="4975605"/>
            <a:ext cx="85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Хлевенский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23965" y="5054055"/>
            <a:ext cx="1852930" cy="59055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016000">
              <a:lnSpc>
                <a:spcPct val="100000"/>
              </a:lnSpc>
              <a:spcBef>
                <a:spcPts val="885"/>
              </a:spcBef>
            </a:pPr>
            <a:r>
              <a:rPr sz="1200" b="1" spc="-25" dirty="0">
                <a:solidFill>
                  <a:srgbClr val="FFFFFF"/>
                </a:solidFill>
                <a:latin typeface="Yu Gothic UI"/>
                <a:cs typeface="Yu Gothic UI"/>
              </a:rPr>
              <a:t>Тербунский</a:t>
            </a:r>
            <a:endParaRPr sz="1200">
              <a:latin typeface="Yu Gothic UI"/>
              <a:cs typeface="Yu Gothic U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Воловский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765793" y="3344036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FFFFFF"/>
                </a:solidFill>
                <a:latin typeface="Yu Gothic UI"/>
                <a:cs typeface="Yu Gothic UI"/>
              </a:rPr>
              <a:t>Липецкий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520053" y="3918966"/>
            <a:ext cx="4838700" cy="94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3225">
              <a:lnSpc>
                <a:spcPct val="100000"/>
              </a:lnSpc>
              <a:spcBef>
                <a:spcPts val="100"/>
              </a:spcBef>
            </a:pPr>
            <a:r>
              <a:rPr sz="1500" b="1" spc="-145" dirty="0">
                <a:solidFill>
                  <a:srgbClr val="FFFFFF"/>
                </a:solidFill>
                <a:latin typeface="Verdana"/>
                <a:cs typeface="Verdana"/>
              </a:rPr>
              <a:t>Грязинский</a:t>
            </a:r>
            <a:endParaRPr sz="1500">
              <a:latin typeface="Verdana"/>
              <a:cs typeface="Verdana"/>
            </a:endParaRPr>
          </a:p>
          <a:p>
            <a:pPr marL="1464310">
              <a:lnSpc>
                <a:spcPts val="1300"/>
              </a:lnSpc>
              <a:spcBef>
                <a:spcPts val="1200"/>
              </a:spcBef>
            </a:pP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Задонский</a:t>
            </a:r>
            <a:endParaRPr sz="1200">
              <a:latin typeface="Yu Gothic UI"/>
              <a:cs typeface="Yu Gothic UI"/>
            </a:endParaRPr>
          </a:p>
          <a:p>
            <a:pPr marL="12700">
              <a:lnSpc>
                <a:spcPts val="1300"/>
              </a:lnSpc>
            </a:pPr>
            <a:r>
              <a:rPr sz="1200" b="1" spc="-30" dirty="0">
                <a:solidFill>
                  <a:srgbClr val="FFFFFF"/>
                </a:solidFill>
                <a:latin typeface="Yu Gothic UI"/>
                <a:cs typeface="Yu Gothic UI"/>
              </a:rPr>
              <a:t>Долгоруковский</a:t>
            </a:r>
            <a:endParaRPr sz="1200">
              <a:latin typeface="Yu Gothic UI"/>
              <a:cs typeface="Yu Gothic UI"/>
            </a:endParaRPr>
          </a:p>
          <a:p>
            <a:pPr marL="3965575">
              <a:lnSpc>
                <a:spcPct val="100000"/>
              </a:lnSpc>
              <a:spcBef>
                <a:spcPts val="215"/>
              </a:spcBef>
            </a:pPr>
            <a:r>
              <a:rPr sz="1200" b="1" spc="-70" dirty="0">
                <a:solidFill>
                  <a:srgbClr val="FFFFFF"/>
                </a:solidFill>
                <a:latin typeface="Yu Gothic UI"/>
                <a:cs typeface="Yu Gothic UI"/>
              </a:rPr>
              <a:t>Д</a:t>
            </a:r>
            <a:r>
              <a:rPr sz="1200" b="1" spc="-60" dirty="0">
                <a:solidFill>
                  <a:srgbClr val="FFFFFF"/>
                </a:solidFill>
                <a:latin typeface="Yu Gothic UI"/>
                <a:cs typeface="Yu Gothic UI"/>
              </a:rPr>
              <a:t>о</a:t>
            </a:r>
            <a:r>
              <a:rPr sz="1200" b="1" spc="-65" dirty="0">
                <a:solidFill>
                  <a:srgbClr val="FFFFFF"/>
                </a:solidFill>
                <a:latin typeface="Yu Gothic UI"/>
                <a:cs typeface="Yu Gothic UI"/>
              </a:rPr>
              <a:t>б</a:t>
            </a:r>
            <a:r>
              <a:rPr sz="1200" b="1" spc="-45" dirty="0">
                <a:solidFill>
                  <a:srgbClr val="FFFFFF"/>
                </a:solidFill>
                <a:latin typeface="Yu Gothic UI"/>
                <a:cs typeface="Yu Gothic UI"/>
              </a:rPr>
              <a:t>р</a:t>
            </a:r>
            <a:r>
              <a:rPr sz="1200" b="1" spc="-30" dirty="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sz="1200" b="1" spc="-35" dirty="0">
                <a:solidFill>
                  <a:srgbClr val="FFFFFF"/>
                </a:solidFill>
                <a:latin typeface="Yu Gothic UI"/>
                <a:cs typeface="Yu Gothic UI"/>
              </a:rPr>
              <a:t>н</a:t>
            </a:r>
            <a:r>
              <a:rPr sz="1200" b="1" spc="-10" dirty="0">
                <a:solidFill>
                  <a:srgbClr val="FFFFFF"/>
                </a:solidFill>
                <a:latin typeface="Yu Gothic UI"/>
                <a:cs typeface="Yu Gothic UI"/>
              </a:rPr>
              <a:t>ск</a:t>
            </a: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sz="1200" b="1" spc="-35" dirty="0">
                <a:solidFill>
                  <a:srgbClr val="FFFFFF"/>
                </a:solidFill>
                <a:latin typeface="Yu Gothic UI"/>
                <a:cs typeface="Yu Gothic UI"/>
              </a:rPr>
              <a:t>й</a:t>
            </a:r>
            <a:endParaRPr sz="1200">
              <a:latin typeface="Yu Gothic UI"/>
              <a:cs typeface="Yu Gothic U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308592" y="2414016"/>
            <a:ext cx="1149083" cy="434339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9448292" y="2478785"/>
            <a:ext cx="878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FFFFFF"/>
                </a:solidFill>
                <a:latin typeface="Yu Gothic UI"/>
                <a:cs typeface="Yu Gothic UI"/>
              </a:rPr>
              <a:t>Добровский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441817" y="2239136"/>
            <a:ext cx="951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Yu Gothic UI"/>
                <a:cs typeface="Yu Gothic UI"/>
              </a:rPr>
              <a:t>Лебедянский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48550" y="2591815"/>
            <a:ext cx="954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Краснинский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214109" y="2547061"/>
            <a:ext cx="11087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Становлянский</a:t>
            </a:r>
            <a:endParaRPr sz="1200">
              <a:latin typeface="Yu Gothic UI"/>
              <a:cs typeface="Yu Gothic UI"/>
            </a:endParaRPr>
          </a:p>
        </p:txBody>
      </p:sp>
      <p:pic>
        <p:nvPicPr>
          <p:cNvPr id="64" name="object 6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637276" y="3418332"/>
            <a:ext cx="1325879" cy="434339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5776721" y="3483609"/>
            <a:ext cx="1054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sz="1200" b="1" spc="40" dirty="0">
                <a:solidFill>
                  <a:srgbClr val="FFFFFF"/>
                </a:solidFill>
                <a:latin typeface="Yu Gothic UI"/>
                <a:cs typeface="Yu Gothic UI"/>
              </a:rPr>
              <a:t>з</a:t>
            </a:r>
            <a:r>
              <a:rPr sz="1200" b="1" spc="-60" dirty="0">
                <a:solidFill>
                  <a:srgbClr val="FFFFFF"/>
                </a:solidFill>
                <a:latin typeface="Yu Gothic UI"/>
                <a:cs typeface="Yu Gothic UI"/>
              </a:rPr>
              <a:t>м</a:t>
            </a:r>
            <a:r>
              <a:rPr sz="1200" b="1" spc="5" dirty="0">
                <a:solidFill>
                  <a:srgbClr val="FFFFFF"/>
                </a:solidFill>
                <a:latin typeface="Yu Gothic UI"/>
                <a:cs typeface="Yu Gothic UI"/>
              </a:rPr>
              <a:t>а</a:t>
            </a: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л</a:t>
            </a:r>
            <a:r>
              <a:rPr sz="1200" b="1" dirty="0">
                <a:solidFill>
                  <a:srgbClr val="FFFFFF"/>
                </a:solidFill>
                <a:latin typeface="Yu Gothic UI"/>
                <a:cs typeface="Yu Gothic UI"/>
              </a:rPr>
              <a:t>к</a:t>
            </a: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овский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</a:t>
            </a:fld>
            <a:endParaRPr dirty="0"/>
          </a:p>
        </p:txBody>
      </p:sp>
      <p:sp>
        <p:nvSpPr>
          <p:cNvPr id="66" name="object 66"/>
          <p:cNvSpPr txBox="1"/>
          <p:nvPr/>
        </p:nvSpPr>
        <p:spPr>
          <a:xfrm>
            <a:off x="7322057" y="3514090"/>
            <a:ext cx="621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Елецкий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857490" y="1214120"/>
            <a:ext cx="875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solidFill>
                  <a:srgbClr val="FFFFFF"/>
                </a:solidFill>
                <a:latin typeface="Yu Gothic UI"/>
                <a:cs typeface="Yu Gothic UI"/>
              </a:rPr>
              <a:t>Д</a:t>
            </a:r>
            <a:r>
              <a:rPr sz="1200" b="1" spc="5" dirty="0">
                <a:solidFill>
                  <a:srgbClr val="FFFFFF"/>
                </a:solidFill>
                <a:latin typeface="Yu Gothic UI"/>
                <a:cs typeface="Yu Gothic UI"/>
              </a:rPr>
              <a:t>а</a:t>
            </a: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н</a:t>
            </a: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ков</a:t>
            </a:r>
            <a:r>
              <a:rPr sz="1200" b="1" spc="-10" dirty="0">
                <a:solidFill>
                  <a:srgbClr val="FFFFFF"/>
                </a:solidFill>
                <a:latin typeface="Yu Gothic UI"/>
                <a:cs typeface="Yu Gothic UI"/>
              </a:rPr>
              <a:t>с</a:t>
            </a: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к</a:t>
            </a:r>
            <a:r>
              <a:rPr sz="1200" b="1" spc="-15" dirty="0">
                <a:solidFill>
                  <a:srgbClr val="FFFFFF"/>
                </a:solidFill>
                <a:latin typeface="Yu Gothic UI"/>
                <a:cs typeface="Yu Gothic UI"/>
              </a:rPr>
              <a:t>и</a:t>
            </a:r>
            <a:r>
              <a:rPr sz="1200" b="1" spc="-35" dirty="0">
                <a:solidFill>
                  <a:srgbClr val="FFFFFF"/>
                </a:solidFill>
                <a:latin typeface="Yu Gothic UI"/>
                <a:cs typeface="Yu Gothic UI"/>
              </a:rPr>
              <a:t>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910319" y="1287017"/>
            <a:ext cx="9239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Yu Gothic UI"/>
                <a:cs typeface="Yu Gothic UI"/>
              </a:rPr>
              <a:t>Лев-</a:t>
            </a:r>
            <a:endParaRPr sz="1200">
              <a:latin typeface="Yu Gothic UI"/>
              <a:cs typeface="Yu Gothic UI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Yu Gothic UI"/>
                <a:cs typeface="Yu Gothic UI"/>
              </a:rPr>
              <a:t>Толстовский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751314" y="1033653"/>
            <a:ext cx="1047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Yu Gothic UI"/>
                <a:cs typeface="Yu Gothic UI"/>
              </a:rPr>
              <a:t>Чаплыгинский</a:t>
            </a:r>
            <a:endParaRPr sz="1200">
              <a:latin typeface="Yu Gothic UI"/>
              <a:cs typeface="Yu Gothic U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40104" y="6060744"/>
            <a:ext cx="659455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FFFFFF"/>
                </a:solidFill>
                <a:latin typeface="Calibri"/>
                <a:cs typeface="Calibri"/>
              </a:rPr>
              <a:t>Рощупкин Владимир Тимофеевич,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FFFFFF"/>
                </a:solidFill>
                <a:latin typeface="Calibri"/>
                <a:cs typeface="Calibri"/>
              </a:rPr>
              <a:t>глава администрации Грязинского муниципального района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35680" y="1133603"/>
            <a:ext cx="1138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4783" y="1143228"/>
            <a:ext cx="1763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247907" y="2366499"/>
            <a:ext cx="1938705" cy="205947"/>
            <a:chOff x="1105164" y="4856487"/>
            <a:chExt cx="2880000" cy="19377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09156" y="4870261"/>
              <a:ext cx="2876008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54579" y="2332756"/>
            <a:ext cx="1938705" cy="191308"/>
            <a:chOff x="1105164" y="4856487"/>
            <a:chExt cx="2880000" cy="18000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105165" y="4867572"/>
              <a:ext cx="2879999" cy="168915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Шестиугольник 38"/>
          <p:cNvSpPr/>
          <p:nvPr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07858" y="419078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979025-1050-17D9-9298-889A8BABBFA1}"/>
              </a:ext>
            </a:extLst>
          </p:cNvPr>
          <p:cNvSpPr/>
          <p:nvPr/>
        </p:nvSpPr>
        <p:spPr>
          <a:xfrm>
            <a:off x="4163627" y="3639845"/>
            <a:ext cx="3568823" cy="473791"/>
          </a:xfrm>
          <a:prstGeom prst="rect">
            <a:avLst/>
          </a:prstGeom>
          <a:solidFill>
            <a:srgbClr val="004D9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1CE1A-AC59-ECF7-3283-273243B0EA71}"/>
              </a:ext>
            </a:extLst>
          </p:cNvPr>
          <p:cNvSpPr txBox="1"/>
          <p:nvPr/>
        </p:nvSpPr>
        <p:spPr>
          <a:xfrm>
            <a:off x="4276400" y="3744304"/>
            <a:ext cx="3639200" cy="369332"/>
          </a:xfrm>
          <a:prstGeom prst="rect">
            <a:avLst/>
          </a:prstGeom>
          <a:noFill/>
          <a:ln>
            <a:solidFill>
              <a:srgbClr val="004D99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DD98F-2C16-8E44-F42F-6774AB8ED22E}"/>
              </a:ext>
            </a:extLst>
          </p:cNvPr>
          <p:cNvSpPr txBox="1"/>
          <p:nvPr/>
        </p:nvSpPr>
        <p:spPr>
          <a:xfrm>
            <a:off x="4408416" y="4113636"/>
            <a:ext cx="70143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Строительство артезианских скважин в с. </a:t>
            </a:r>
            <a:r>
              <a:rPr lang="ru-RU" sz="1200" dirty="0" err="1">
                <a:solidFill>
                  <a:schemeClr val="bg1"/>
                </a:solidFill>
              </a:rPr>
              <a:t>Ярлуково</a:t>
            </a:r>
            <a:r>
              <a:rPr lang="ru-RU" sz="1200" dirty="0">
                <a:solidFill>
                  <a:schemeClr val="bg1"/>
                </a:solidFill>
              </a:rPr>
              <a:t> и </a:t>
            </a:r>
            <a:r>
              <a:rPr lang="ru-RU" sz="1200" dirty="0" err="1">
                <a:solidFill>
                  <a:schemeClr val="bg1"/>
                </a:solidFill>
              </a:rPr>
              <a:t>с.Синявка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Строительство станции очистки воды в </a:t>
            </a:r>
            <a:r>
              <a:rPr lang="ru-RU" sz="1200" dirty="0" err="1">
                <a:solidFill>
                  <a:schemeClr val="bg1"/>
                </a:solidFill>
              </a:rPr>
              <a:t>с.Головщино</a:t>
            </a:r>
            <a:r>
              <a:rPr lang="ru-RU" sz="1200" dirty="0">
                <a:solidFill>
                  <a:schemeClr val="bg1"/>
                </a:solidFill>
              </a:rPr>
              <a:t> (1 этап)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Разработка проекта на реконструкцию моста через </a:t>
            </a:r>
            <a:r>
              <a:rPr lang="ru-RU" sz="1200" dirty="0" err="1">
                <a:solidFill>
                  <a:schemeClr val="bg1"/>
                </a:solidFill>
              </a:rPr>
              <a:t>р.Дрязгавка</a:t>
            </a:r>
            <a:r>
              <a:rPr lang="ru-RU" sz="1200" dirty="0">
                <a:solidFill>
                  <a:schemeClr val="bg1"/>
                </a:solidFill>
              </a:rPr>
              <a:t> (1 этап)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Ремонт автомобильной дороги по ул. Цветаевой к МБОУ СОШ №1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Капитальный ремонт ДК </a:t>
            </a:r>
            <a:r>
              <a:rPr lang="ru-RU" sz="1200" dirty="0" err="1">
                <a:solidFill>
                  <a:schemeClr val="bg1"/>
                </a:solidFill>
              </a:rPr>
              <a:t>с.Ярлуково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Ремонт автомобильных дорог общего пользования местного значения в сельских поселениях Грязинского района общей протяженностью 20 км.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46">
            <a:extLst>
              <a:ext uri="{FF2B5EF4-FFF2-40B4-BE49-F238E27FC236}">
                <a16:creationId xmlns:a16="http://schemas.microsoft.com/office/drawing/2014/main" id="{2BB1BB53-317C-7919-80BD-E670A1C05900}"/>
              </a:ext>
            </a:extLst>
          </p:cNvPr>
          <p:cNvSpPr/>
          <p:nvPr/>
        </p:nvSpPr>
        <p:spPr>
          <a:xfrm>
            <a:off x="4307858" y="4540994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46">
            <a:extLst>
              <a:ext uri="{FF2B5EF4-FFF2-40B4-BE49-F238E27FC236}">
                <a16:creationId xmlns:a16="http://schemas.microsoft.com/office/drawing/2014/main" id="{B73C9AC0-FC09-0B34-7307-3BC85BB6D142}"/>
              </a:ext>
            </a:extLst>
          </p:cNvPr>
          <p:cNvSpPr/>
          <p:nvPr/>
        </p:nvSpPr>
        <p:spPr>
          <a:xfrm>
            <a:off x="4307858" y="492232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46">
            <a:extLst>
              <a:ext uri="{FF2B5EF4-FFF2-40B4-BE49-F238E27FC236}">
                <a16:creationId xmlns:a16="http://schemas.microsoft.com/office/drawing/2014/main" id="{EC4C779F-B390-7EF1-8252-0606A3B619FB}"/>
              </a:ext>
            </a:extLst>
          </p:cNvPr>
          <p:cNvSpPr/>
          <p:nvPr/>
        </p:nvSpPr>
        <p:spPr>
          <a:xfrm>
            <a:off x="4307857" y="5295612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46">
            <a:extLst>
              <a:ext uri="{FF2B5EF4-FFF2-40B4-BE49-F238E27FC236}">
                <a16:creationId xmlns:a16="http://schemas.microsoft.com/office/drawing/2014/main" id="{F560387B-4C90-A6FA-D9BA-686D580F5E12}"/>
              </a:ext>
            </a:extLst>
          </p:cNvPr>
          <p:cNvSpPr/>
          <p:nvPr/>
        </p:nvSpPr>
        <p:spPr>
          <a:xfrm>
            <a:off x="4307857" y="5660396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Скругленный прямоугольник 46">
            <a:extLst>
              <a:ext uri="{FF2B5EF4-FFF2-40B4-BE49-F238E27FC236}">
                <a16:creationId xmlns:a16="http://schemas.microsoft.com/office/drawing/2014/main" id="{71AECB85-AB72-F5EB-481D-D6C35FDE6590}"/>
              </a:ext>
            </a:extLst>
          </p:cNvPr>
          <p:cNvSpPr/>
          <p:nvPr/>
        </p:nvSpPr>
        <p:spPr>
          <a:xfrm>
            <a:off x="4304023" y="6025180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ject 28">
            <a:extLst>
              <a:ext uri="{FF2B5EF4-FFF2-40B4-BE49-F238E27FC236}">
                <a16:creationId xmlns:a16="http://schemas.microsoft.com/office/drawing/2014/main" id="{DB0C7B2B-AFBE-6A9F-32D7-9CE859F5D48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5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343890" y="3820256"/>
            <a:ext cx="3596513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Стимулирование инвестиционной активности 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Повышение инвестиционной привлекательности района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Вовлечение населения в экономическую деятельность</a:t>
            </a:r>
          </a:p>
          <a:p>
            <a:pPr>
              <a:spcAft>
                <a:spcPts val="600"/>
              </a:spcAft>
            </a:pPr>
            <a:r>
              <a:rPr lang="ru-RU" sz="1600" dirty="0"/>
              <a:t>Привлечение инвесторов в район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139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13951" y="446400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13951" y="500918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522190" y="3820256"/>
            <a:ext cx="34665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Повышение благосостояния граждан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Создание комфортных условий для проживания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Повышение качества оказания коммунальных услуг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Укрепление здоровья граждан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3922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392251" y="431249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392250" y="4937559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392251" y="5562627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8497291" y="3820256"/>
            <a:ext cx="320106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Формирование мнения жителей о том, что власть работает для народа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Рост позитивного отношения населения к деятельности областной и местной власти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Убежденность жителей в том, что их проблемы решаемы</a:t>
            </a:r>
          </a:p>
          <a:p>
            <a:pPr>
              <a:spcAft>
                <a:spcPts val="1200"/>
              </a:spcAft>
            </a:pPr>
            <a:endParaRPr lang="ru-RU" sz="1600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3673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367350" y="4791369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367350" y="5662257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F73AF73-C1E8-493E-BF56-6195347B7409}" type="slidenum">
              <a:rPr lang="ru-RU" smtClean="0"/>
              <a:t>11</a:t>
            </a:fld>
            <a:endParaRPr lang="ru-RU"/>
          </a:p>
        </p:txBody>
      </p:sp>
      <p:sp>
        <p:nvSpPr>
          <p:cNvPr id="3" name="Скругленный прямоугольник 52">
            <a:extLst>
              <a:ext uri="{FF2B5EF4-FFF2-40B4-BE49-F238E27FC236}">
                <a16:creationId xmlns:a16="http://schemas.microsoft.com/office/drawing/2014/main" id="{0EF3E9B4-ECAB-96C3-61F3-90D60B0DEB51}"/>
              </a:ext>
            </a:extLst>
          </p:cNvPr>
          <p:cNvSpPr/>
          <p:nvPr/>
        </p:nvSpPr>
        <p:spPr>
          <a:xfrm>
            <a:off x="213950" y="5597287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object 28">
            <a:extLst>
              <a:ext uri="{FF2B5EF4-FFF2-40B4-BE49-F238E27FC236}">
                <a16:creationId xmlns:a16="http://schemas.microsoft.com/office/drawing/2014/main" id="{1E339A24-2898-2D23-ACE3-C6068025E0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/>
        </p:nvSpPr>
        <p:spPr>
          <a:xfrm>
            <a:off x="8283347" y="423050"/>
            <a:ext cx="2380992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Noto Sans" panose="020B0502040504020204" pitchFamily="34"/>
                <a:cs typeface="Noto Sans" panose="020B0502040504020204" pitchFamily="34"/>
              </a:rPr>
              <a:t>РЕШЕНИЕ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/>
        </p:nvSpPr>
        <p:spPr>
          <a:xfrm>
            <a:off x="3710905" y="408056"/>
            <a:ext cx="792084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Noto Sans" panose="020B0502040504020204" pitchFamily="34"/>
                <a:cs typeface="Noto Sans" panose="020B0502040504020204" pitchFamily="34"/>
              </a:rPr>
              <a:t>№1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4947" y="1708908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НАИМЕНОВАНИЕ ПРОБЛЕМЫ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04851" y="2109018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НАМЕНОВАНИЕ РЕШЕНИЯ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9961" y="2151621"/>
            <a:ext cx="47824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Обеспечение населения комфортным и доступным жильем: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ветхое и аварийное жильё – 50 квартир (94 человек); в 2022 году расселили 6 домов (1555,4 м2);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в очереди по социальному найму жилья стоит 1230 семей;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обеспечение жильем по программе «Молодая семья» - 692 семьи, в т.ч. 67 многодетных; в 2022 году 31 семья получила субсидию.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8439" y="2244103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46391" y="2664556"/>
            <a:ext cx="427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Строительство инфраструктуры и дорог к участкам планируемой застройки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Тиражирование практики льготной сельской ипотеки (ставка от 2,7 до 3,0 %)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Продолжение жилой застройки: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Северо-Западный и Северо-Восточный районы г. Грязи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д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.Красногорка Грязинского района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16451" y="27647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514314" y="3409254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16451" y="4057547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1E639002-3E38-1BC3-026B-3BC77FF675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9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18BD634-9EB2-4EFF-A373-E9B14F5A0CD8}"/>
              </a:ext>
            </a:extLst>
          </p:cNvPr>
          <p:cNvSpPr txBox="1"/>
          <p:nvPr/>
        </p:nvSpPr>
        <p:spPr>
          <a:xfrm>
            <a:off x="3710905" y="408056"/>
            <a:ext cx="792084" cy="553994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Noto Sans" panose="020B0502040504020204" pitchFamily="34"/>
                <a:cs typeface="Noto Sans" panose="020B0502040504020204" pitchFamily="34"/>
              </a:rPr>
              <a:t>№2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5273" y="1719551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НАИМЕНОВАНИЕ ПРОБЛЕМЫ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21785" y="1770351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НАМЕНОВАНИЕ РЕШЕНИЯ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02691" y="2664556"/>
            <a:ext cx="45737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Высокий износ инженерных сетей и коммуникаций и низкий уровень энергоэффективности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72751" y="27647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50155" y="2084773"/>
            <a:ext cx="56358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Продолжение работы по инвентаризация объектов инфраструктуры (определение степени износа, очередности реконструкции, ремонта и замены сетей)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Модернизация и реконструкция систем водоснабжения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Привлечение средств федерального и регионального бюджетов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Строительство артезианских скважин в с. Аннино, с. Петровка, с. Верхний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Телелюй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с. Красногорка и с. Светлая Поляна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Строительство станции очистки воды в с.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Головщино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 этап)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Реконструкция очистных сооружений г. Грязи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Реконструкция теплотрассы ул. Крылова г. Грязи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Реконструкция электролиний – 20 км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148733" y="2147660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136562" y="3319384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36562" y="370452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38">
            <a:extLst>
              <a:ext uri="{FF2B5EF4-FFF2-40B4-BE49-F238E27FC236}">
                <a16:creationId xmlns:a16="http://schemas.microsoft.com/office/drawing/2014/main" id="{380A11DC-BDEF-48F8-BF8D-C3D608E2EEE5}"/>
              </a:ext>
            </a:extLst>
          </p:cNvPr>
          <p:cNvSpPr/>
          <p:nvPr/>
        </p:nvSpPr>
        <p:spPr>
          <a:xfrm>
            <a:off x="6136641" y="426986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38">
            <a:extLst>
              <a:ext uri="{FF2B5EF4-FFF2-40B4-BE49-F238E27FC236}">
                <a16:creationId xmlns:a16="http://schemas.microsoft.com/office/drawing/2014/main" id="{380A11DC-BDEF-48F8-BF8D-C3D608E2EEE5}"/>
              </a:ext>
            </a:extLst>
          </p:cNvPr>
          <p:cNvSpPr/>
          <p:nvPr/>
        </p:nvSpPr>
        <p:spPr>
          <a:xfrm>
            <a:off x="6136562" y="4655009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38">
            <a:extLst>
              <a:ext uri="{FF2B5EF4-FFF2-40B4-BE49-F238E27FC236}">
                <a16:creationId xmlns:a16="http://schemas.microsoft.com/office/drawing/2014/main" id="{380A11DC-BDEF-48F8-BF8D-C3D608E2EEE5}"/>
              </a:ext>
            </a:extLst>
          </p:cNvPr>
          <p:cNvSpPr/>
          <p:nvPr/>
        </p:nvSpPr>
        <p:spPr>
          <a:xfrm>
            <a:off x="6148732" y="292793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кругленный прямоугольник 38">
            <a:extLst>
              <a:ext uri="{FF2B5EF4-FFF2-40B4-BE49-F238E27FC236}">
                <a16:creationId xmlns:a16="http://schemas.microsoft.com/office/drawing/2014/main" id="{4913B282-0C03-B1F6-BC3A-7738BD23B2C8}"/>
              </a:ext>
            </a:extLst>
          </p:cNvPr>
          <p:cNvSpPr/>
          <p:nvPr/>
        </p:nvSpPr>
        <p:spPr>
          <a:xfrm>
            <a:off x="6149760" y="5040153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8">
            <a:extLst>
              <a:ext uri="{FF2B5EF4-FFF2-40B4-BE49-F238E27FC236}">
                <a16:creationId xmlns:a16="http://schemas.microsoft.com/office/drawing/2014/main" id="{13A6FE00-1B28-B2C1-C9C0-7E8494E3315D}"/>
              </a:ext>
            </a:extLst>
          </p:cNvPr>
          <p:cNvSpPr/>
          <p:nvPr/>
        </p:nvSpPr>
        <p:spPr>
          <a:xfrm flipV="1">
            <a:off x="6160902" y="5425297"/>
            <a:ext cx="129939" cy="1299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ject 28">
            <a:extLst>
              <a:ext uri="{FF2B5EF4-FFF2-40B4-BE49-F238E27FC236}">
                <a16:creationId xmlns:a16="http://schemas.microsoft.com/office/drawing/2014/main" id="{57C29D55-2421-B2EA-45F3-14CC04B829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Прямоугольник 72"/>
          <p:cNvSpPr/>
          <p:nvPr/>
        </p:nvSpPr>
        <p:spPr>
          <a:xfrm>
            <a:off x="655920" y="2108880"/>
            <a:ext cx="37854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НАИМЕНОВАНИЕ ПРОБЛЕМЫ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74" name="Прямоугольник 73"/>
          <p:cNvSpPr/>
          <p:nvPr/>
        </p:nvSpPr>
        <p:spPr>
          <a:xfrm>
            <a:off x="7404840" y="2108880"/>
            <a:ext cx="37854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НАМЕНОВАНИЕ РЕШЕНИЯ</a:t>
            </a:r>
            <a:endParaRPr kumimoji="0" lang="ru-RU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75" name="TextBox 19"/>
          <p:cNvSpPr/>
          <p:nvPr/>
        </p:nvSpPr>
        <p:spPr>
          <a:xfrm>
            <a:off x="3710880" y="407880"/>
            <a:ext cx="79128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Noto Sans"/>
              </a:rPr>
              <a:t>№3</a:t>
            </a:r>
            <a:endParaRPr kumimoji="0" lang="ru-RU" sz="3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76" name="Прямоугольник 16"/>
          <p:cNvSpPr/>
          <p:nvPr/>
        </p:nvSpPr>
        <p:spPr>
          <a:xfrm>
            <a:off x="902520" y="2664720"/>
            <a:ext cx="4145760" cy="97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Низкая инвестиционная активность, влекущая за собой отток населения района</a:t>
            </a:r>
            <a:endParaRPr kumimoji="0" lang="ru-RU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77" name="Скругленный прямоугольник 17"/>
          <p:cNvSpPr/>
          <p:nvPr/>
        </p:nvSpPr>
        <p:spPr>
          <a:xfrm>
            <a:off x="772920" y="2764800"/>
            <a:ext cx="129240" cy="129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8" name="Прямоугольник 32"/>
          <p:cNvSpPr/>
          <p:nvPr/>
        </p:nvSpPr>
        <p:spPr>
          <a:xfrm>
            <a:off x="7646400" y="2664720"/>
            <a:ext cx="364212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В 2022 году создано 676 рабочих мест, в том числе 210 высокопроизводительных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79" name="Скругленный прямоугольник 33"/>
          <p:cNvSpPr/>
          <p:nvPr/>
        </p:nvSpPr>
        <p:spPr>
          <a:xfrm>
            <a:off x="7516440" y="2764800"/>
            <a:ext cx="129240" cy="1292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1" name="PlaceHolder 1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FB022-04DD-4251-8775-689EDE3DB412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4B6499ED-6129-7DAC-D0E0-3856E2E67C3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49787" y="2452128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58220"/>
                </a:solidFill>
              </a:rPr>
              <a:t>42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33972" y="872836"/>
            <a:ext cx="1353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58220"/>
                </a:solidFill>
              </a:rPr>
              <a:t>128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26127" y="4917942"/>
            <a:ext cx="2223429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ru-RU" dirty="0"/>
              <a:t>Дороги -</a:t>
            </a:r>
            <a:r>
              <a:rPr lang="ru-RU" b="1" dirty="0">
                <a:solidFill>
                  <a:srgbClr val="F58220"/>
                </a:solidFill>
              </a:rPr>
              <a:t> 21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ru-RU" dirty="0"/>
              <a:t>ЖКХ </a:t>
            </a:r>
            <a:r>
              <a:rPr lang="ru-RU" b="1" dirty="0"/>
              <a:t>- </a:t>
            </a:r>
            <a:r>
              <a:rPr lang="ru-RU" b="1" dirty="0">
                <a:solidFill>
                  <a:srgbClr val="F58220"/>
                </a:solidFill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Благоустройство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b="1" dirty="0">
                <a:solidFill>
                  <a:srgbClr val="F58220"/>
                </a:solidFill>
                <a:latin typeface="Calibri" panose="020F0502020204030204"/>
              </a:rPr>
              <a:t>10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Образование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b="1" dirty="0">
                <a:solidFill>
                  <a:srgbClr val="F58220"/>
                </a:solidFill>
                <a:latin typeface="Calibri" panose="020F0502020204030204"/>
              </a:rPr>
              <a:t>5</a:t>
            </a:r>
            <a:endParaRPr lang="ru-RU" b="1" dirty="0">
              <a:solidFill>
                <a:srgbClr val="F5822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61157" y="5048084"/>
            <a:ext cx="108000" cy="108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61157" y="5391009"/>
            <a:ext cx="108000" cy="108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61157" y="5740168"/>
            <a:ext cx="108000" cy="108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15</a:t>
            </a:fld>
            <a:endParaRPr lang="ru-RU"/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509646" y="872838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58220"/>
                </a:solidFill>
              </a:rPr>
              <a:t>1687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782460" y="244038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58220"/>
                </a:solidFill>
              </a:rPr>
              <a:t>56</a:t>
            </a:r>
            <a:endParaRPr lang="ru-RU" sz="1600" dirty="0"/>
          </a:p>
        </p:txBody>
      </p:sp>
      <p:sp>
        <p:nvSpPr>
          <p:cNvPr id="2" name="Скругленный прямоугольник 18">
            <a:extLst>
              <a:ext uri="{FF2B5EF4-FFF2-40B4-BE49-F238E27FC236}">
                <a16:creationId xmlns:a16="http://schemas.microsoft.com/office/drawing/2014/main" id="{65ACF307-598A-4190-96C0-CAE3E37635F9}"/>
              </a:ext>
            </a:extLst>
          </p:cNvPr>
          <p:cNvSpPr/>
          <p:nvPr/>
        </p:nvSpPr>
        <p:spPr>
          <a:xfrm>
            <a:off x="6272127" y="6068775"/>
            <a:ext cx="108000" cy="108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950F2EC5-76F6-E3DF-DB60-3559A3D54A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8346" y="177307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58346" y="2260853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8346" y="2767536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01027" y="1641632"/>
            <a:ext cx="4389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/>
              <a:t>Школа на 800 мест в </a:t>
            </a:r>
            <a:r>
              <a:rPr lang="ru-RU" dirty="0" err="1"/>
              <a:t>г.Грязи</a:t>
            </a:r>
            <a:endParaRPr lang="ru-RU" dirty="0"/>
          </a:p>
          <a:p>
            <a:pPr>
              <a:spcAft>
                <a:spcPts val="1800"/>
              </a:spcAft>
            </a:pPr>
            <a:r>
              <a:rPr lang="ru-RU" dirty="0"/>
              <a:t>Набережная «</a:t>
            </a:r>
            <a:r>
              <a:rPr lang="ru-RU" dirty="0" err="1"/>
              <a:t>Доброберег</a:t>
            </a:r>
            <a:r>
              <a:rPr lang="ru-RU" dirty="0"/>
              <a:t>» в </a:t>
            </a:r>
            <a:r>
              <a:rPr lang="ru-RU" dirty="0" err="1"/>
              <a:t>г.Грязи</a:t>
            </a:r>
            <a:endParaRPr lang="ru-RU" dirty="0"/>
          </a:p>
          <a:p>
            <a:pPr>
              <a:spcAft>
                <a:spcPts val="1800"/>
              </a:spcAft>
            </a:pPr>
            <a:r>
              <a:rPr lang="ru-RU" dirty="0"/>
              <a:t>Парк им. Флёрова</a:t>
            </a:r>
          </a:p>
        </p:txBody>
      </p:sp>
      <p:sp>
        <p:nvSpPr>
          <p:cNvPr id="7" name="Овал 6"/>
          <p:cNvSpPr/>
          <p:nvPr/>
        </p:nvSpPr>
        <p:spPr>
          <a:xfrm>
            <a:off x="486005" y="6191349"/>
            <a:ext cx="85943" cy="85943"/>
          </a:xfrm>
          <a:prstGeom prst="ellipse">
            <a:avLst/>
          </a:prstGeom>
          <a:noFill/>
          <a:ln w="2540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7AA8C5-D86F-36E2-FA2B-02024BF42B74}"/>
              </a:ext>
            </a:extLst>
          </p:cNvPr>
          <p:cNvSpPr/>
          <p:nvPr/>
        </p:nvSpPr>
        <p:spPr>
          <a:xfrm>
            <a:off x="571948" y="6277292"/>
            <a:ext cx="6796518" cy="203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object 28">
            <a:extLst>
              <a:ext uri="{FF2B5EF4-FFF2-40B4-BE49-F238E27FC236}">
                <a16:creationId xmlns:a16="http://schemas.microsoft.com/office/drawing/2014/main" id="{82109B57-0439-EDD8-0410-6987B27292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098" y="181104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5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7496" y="960249"/>
            <a:ext cx="7792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жилищного строительства предоставлено 163 земельных участка площадью 25,1 га, в т.ч.: 40 участков для многодетных, 3 участка для МКД – для переселения граждан из аварийного жилфонда и детей-сирот, 120 участков для ИЖС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проведенной инвентаризации земель сельскохозяйственного назначения выявлено 14 неиспользуемых земельных участков, площадью 618,2 га. В отношении их уже заключены договоры аренды. Такая работа ведется на постоянной основе.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Актуализированы перечни муниципального имущества. В перечни имущества, предназначенного для предоставления субъектам МСП и самозанятым включено 48 объектов. В отношение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83%  объектов заключены договоры аренды и пользования.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постоянной основе ведется работа по выявлению правообладателей ранее учтенных объектов недвижимости с последующей регистрацией за ними права собственности</a:t>
            </a:r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B521103B-A811-64D7-6FA9-FB6AEE90012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8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Номер слайда 4"/>
          <p:cNvSpPr/>
          <p:nvPr/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1EFB-28B6-4512-A1EF-9D29BC04CBAD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853800842"/>
              </p:ext>
            </p:extLst>
          </p:nvPr>
        </p:nvGraphicFramePr>
        <p:xfrm>
          <a:off x="1782720" y="1091520"/>
          <a:ext cx="3591720" cy="151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85" name="Прямоугольник 1"/>
          <p:cNvSpPr/>
          <p:nvPr/>
        </p:nvSpPr>
        <p:spPr>
          <a:xfrm>
            <a:off x="2385360" y="586080"/>
            <a:ext cx="20217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DejaVu Sans"/>
              </a:rPr>
              <a:t>Трудовые ресурсы</a:t>
            </a:r>
            <a:endParaRPr kumimoji="0" lang="ru-RU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86" name="Прямоугольник с двумя усеченными противолежащими углами 5"/>
          <p:cNvSpPr/>
          <p:nvPr/>
        </p:nvSpPr>
        <p:spPr>
          <a:xfrm>
            <a:off x="2377080" y="1809000"/>
            <a:ext cx="1331280" cy="34884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DejaVu Sans"/>
              </a:rPr>
              <a:t>Трудоспособное население 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87" name="Прямоугольник с двумя усеченными противолежащими углами 12"/>
          <p:cNvSpPr/>
          <p:nvPr/>
        </p:nvSpPr>
        <p:spPr>
          <a:xfrm>
            <a:off x="3579120" y="1809000"/>
            <a:ext cx="1331280" cy="34884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/>
                <a:ea typeface="DejaVu Sans"/>
              </a:rPr>
              <a:t>Прочие</a:t>
            </a:r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88" name="Прямоугольник 2"/>
          <p:cNvSpPr/>
          <p:nvPr/>
        </p:nvSpPr>
        <p:spPr>
          <a:xfrm>
            <a:off x="531000" y="2733840"/>
            <a:ext cx="609516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Занято в экономике: 39490 чел. в т.ч.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11649 – обрабатывающее производство;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6234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 - сельское хозяйство;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6559 - торговля;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2068 - образование;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2954 - здравоохранение;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-"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810 - государственное управление.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89" name="Прямоугольник 3"/>
          <p:cNvSpPr/>
          <p:nvPr/>
        </p:nvSpPr>
        <p:spPr>
          <a:xfrm>
            <a:off x="615960" y="5314680"/>
            <a:ext cx="63968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В течение отчетного периода по направлению  Грязинского отдела Межрайонного филиала №1 ОКУ «ЦЗН Липецкой области» профессиональное обучение прошли 165 безработных граждан.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sp>
        <p:nvSpPr>
          <p:cNvPr id="1090" name="Прямоугольник 4"/>
          <p:cNvSpPr/>
          <p:nvPr/>
        </p:nvSpPr>
        <p:spPr>
          <a:xfrm>
            <a:off x="641880" y="4902840"/>
            <a:ext cx="55656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Уровень регистрируемой безработицы составил 0,22%.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4E295CD1-0F39-B461-ECAA-D94950DFD72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4375" y="344188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Прямоугольник 21"/>
          <p:cNvSpPr/>
          <p:nvPr/>
        </p:nvSpPr>
        <p:spPr>
          <a:xfrm>
            <a:off x="1165320" y="1080000"/>
            <a:ext cx="58546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На территории района в 2022 г. было создано 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676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рабочих места, в т.ч. 229  в сельской местности.		</a:t>
            </a:r>
          </a:p>
        </p:txBody>
      </p:sp>
      <p:sp>
        <p:nvSpPr>
          <p:cNvPr id="1093" name="Номер слайда 4"/>
          <p:cNvSpPr/>
          <p:nvPr/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5C895-5DF2-4B15-9A29-B972C7B3A1F5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XO Oriel"/>
            </a:endParaRP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8BCB5D71-6A3C-212A-40CC-D246ED00AE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375" y="192876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391400" cy="1533525"/>
            <a:chOff x="0" y="0"/>
            <a:chExt cx="7391400" cy="15335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391400" cy="1533525"/>
            </a:xfrm>
            <a:custGeom>
              <a:avLst/>
              <a:gdLst/>
              <a:ahLst/>
              <a:cxnLst/>
              <a:rect l="l" t="t" r="r" b="b"/>
              <a:pathLst>
                <a:path w="7391400" h="1533525">
                  <a:moveTo>
                    <a:pt x="7389162" y="0"/>
                  </a:moveTo>
                  <a:lnTo>
                    <a:pt x="0" y="0"/>
                  </a:lnTo>
                  <a:lnTo>
                    <a:pt x="0" y="1116752"/>
                  </a:lnTo>
                  <a:lnTo>
                    <a:pt x="3475228" y="1533144"/>
                  </a:lnTo>
                  <a:lnTo>
                    <a:pt x="7391400" y="329819"/>
                  </a:lnTo>
                  <a:lnTo>
                    <a:pt x="738916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190500"/>
              <a:ext cx="393191" cy="438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687" y="629412"/>
              <a:ext cx="574548" cy="33985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1721083" y="411480"/>
            <a:ext cx="166370" cy="165100"/>
          </a:xfrm>
          <a:custGeom>
            <a:avLst/>
            <a:gdLst/>
            <a:ahLst/>
            <a:cxnLst/>
            <a:rect l="l" t="t" r="r" b="b"/>
            <a:pathLst>
              <a:path w="166370" h="165100">
                <a:moveTo>
                  <a:pt x="166116" y="0"/>
                </a:moveTo>
                <a:lnTo>
                  <a:pt x="0" y="0"/>
                </a:lnTo>
                <a:lnTo>
                  <a:pt x="0" y="164591"/>
                </a:lnTo>
                <a:lnTo>
                  <a:pt x="166116" y="164591"/>
                </a:lnTo>
                <a:lnTo>
                  <a:pt x="166116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75007" y="10972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592" y="0"/>
                </a:moveTo>
                <a:lnTo>
                  <a:pt x="0" y="0"/>
                </a:lnTo>
                <a:lnTo>
                  <a:pt x="0" y="164592"/>
                </a:lnTo>
                <a:lnTo>
                  <a:pt x="164592" y="164592"/>
                </a:lnTo>
                <a:lnTo>
                  <a:pt x="164592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45608" y="109219"/>
            <a:ext cx="546100" cy="398780"/>
          </a:xfrm>
          <a:custGeom>
            <a:avLst/>
            <a:gdLst/>
            <a:ahLst/>
            <a:cxnLst/>
            <a:rect l="l" t="t" r="r" b="b"/>
            <a:pathLst>
              <a:path w="546100" h="398780">
                <a:moveTo>
                  <a:pt x="545592" y="0"/>
                </a:moveTo>
                <a:lnTo>
                  <a:pt x="0" y="0"/>
                </a:lnTo>
                <a:lnTo>
                  <a:pt x="0" y="123190"/>
                </a:lnTo>
                <a:lnTo>
                  <a:pt x="423037" y="123190"/>
                </a:lnTo>
                <a:lnTo>
                  <a:pt x="423037" y="398780"/>
                </a:lnTo>
                <a:lnTo>
                  <a:pt x="545592" y="398780"/>
                </a:lnTo>
                <a:lnTo>
                  <a:pt x="545592" y="123190"/>
                </a:lnTo>
                <a:lnTo>
                  <a:pt x="545592" y="0"/>
                </a:lnTo>
                <a:close/>
              </a:path>
            </a:pathLst>
          </a:custGeom>
          <a:solidFill>
            <a:srgbClr val="004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8492" y="777239"/>
            <a:ext cx="546100" cy="396240"/>
          </a:xfrm>
          <a:custGeom>
            <a:avLst/>
            <a:gdLst/>
            <a:ahLst/>
            <a:cxnLst/>
            <a:rect l="l" t="t" r="r" b="b"/>
            <a:pathLst>
              <a:path w="546100" h="396240">
                <a:moveTo>
                  <a:pt x="545592" y="274320"/>
                </a:moveTo>
                <a:lnTo>
                  <a:pt x="122072" y="274320"/>
                </a:lnTo>
                <a:lnTo>
                  <a:pt x="122072" y="0"/>
                </a:lnTo>
                <a:lnTo>
                  <a:pt x="0" y="0"/>
                </a:lnTo>
                <a:lnTo>
                  <a:pt x="0" y="274320"/>
                </a:lnTo>
                <a:lnTo>
                  <a:pt x="0" y="396240"/>
                </a:lnTo>
                <a:lnTo>
                  <a:pt x="545592" y="396240"/>
                </a:lnTo>
                <a:lnTo>
                  <a:pt x="545592" y="274320"/>
                </a:lnTo>
                <a:close/>
              </a:path>
            </a:pathLst>
          </a:custGeom>
          <a:solidFill>
            <a:srgbClr val="004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29668" y="6446316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64664" y="985900"/>
            <a:ext cx="8623300" cy="3917315"/>
            <a:chOff x="1764664" y="985900"/>
            <a:chExt cx="8623300" cy="3917315"/>
          </a:xfrm>
        </p:grpSpPr>
        <p:sp>
          <p:nvSpPr>
            <p:cNvPr id="12" name="object 12"/>
            <p:cNvSpPr/>
            <p:nvPr/>
          </p:nvSpPr>
          <p:spPr>
            <a:xfrm>
              <a:off x="5161025" y="1000505"/>
              <a:ext cx="1792605" cy="1656714"/>
            </a:xfrm>
            <a:custGeom>
              <a:avLst/>
              <a:gdLst/>
              <a:ahLst/>
              <a:cxnLst/>
              <a:rect l="l" t="t" r="r" b="b"/>
              <a:pathLst>
                <a:path w="1792604" h="1656714">
                  <a:moveTo>
                    <a:pt x="0" y="828294"/>
                  </a:moveTo>
                  <a:lnTo>
                    <a:pt x="414147" y="0"/>
                  </a:lnTo>
                  <a:lnTo>
                    <a:pt x="1378077" y="0"/>
                  </a:lnTo>
                  <a:lnTo>
                    <a:pt x="1792224" y="828294"/>
                  </a:lnTo>
                  <a:lnTo>
                    <a:pt x="1378077" y="1656588"/>
                  </a:lnTo>
                  <a:lnTo>
                    <a:pt x="414147" y="1656588"/>
                  </a:lnTo>
                  <a:lnTo>
                    <a:pt x="0" y="828294"/>
                  </a:lnTo>
                  <a:close/>
                </a:path>
              </a:pathLst>
            </a:custGeom>
            <a:ln w="2895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4751" y="1086611"/>
              <a:ext cx="1603248" cy="14813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60057" y="3233165"/>
              <a:ext cx="2520315" cy="0"/>
            </a:xfrm>
            <a:custGeom>
              <a:avLst/>
              <a:gdLst/>
              <a:ahLst/>
              <a:cxnLst/>
              <a:rect l="l" t="t" r="r" b="b"/>
              <a:pathLst>
                <a:path w="2520315">
                  <a:moveTo>
                    <a:pt x="0" y="0"/>
                  </a:moveTo>
                  <a:lnTo>
                    <a:pt x="2520061" y="0"/>
                  </a:lnTo>
                </a:path>
              </a:pathLst>
            </a:custGeom>
            <a:ln w="25908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74608" y="3319271"/>
              <a:ext cx="1603248" cy="14813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580882" y="3233165"/>
              <a:ext cx="1792605" cy="1655445"/>
            </a:xfrm>
            <a:custGeom>
              <a:avLst/>
              <a:gdLst/>
              <a:ahLst/>
              <a:cxnLst/>
              <a:rect l="l" t="t" r="r" b="b"/>
              <a:pathLst>
                <a:path w="1792604" h="1655445">
                  <a:moveTo>
                    <a:pt x="0" y="827532"/>
                  </a:moveTo>
                  <a:lnTo>
                    <a:pt x="413766" y="0"/>
                  </a:lnTo>
                  <a:lnTo>
                    <a:pt x="1378458" y="0"/>
                  </a:lnTo>
                  <a:lnTo>
                    <a:pt x="1792224" y="827532"/>
                  </a:lnTo>
                  <a:lnTo>
                    <a:pt x="1378458" y="1655064"/>
                  </a:lnTo>
                  <a:lnTo>
                    <a:pt x="413766" y="1655064"/>
                  </a:lnTo>
                  <a:lnTo>
                    <a:pt x="0" y="827532"/>
                  </a:lnTo>
                  <a:close/>
                </a:path>
              </a:pathLst>
            </a:custGeom>
            <a:ln w="2895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03041" y="3233165"/>
              <a:ext cx="2700020" cy="0"/>
            </a:xfrm>
            <a:custGeom>
              <a:avLst/>
              <a:gdLst/>
              <a:ahLst/>
              <a:cxnLst/>
              <a:rect l="l" t="t" r="r" b="b"/>
              <a:pathLst>
                <a:path w="2700020">
                  <a:moveTo>
                    <a:pt x="0" y="0"/>
                  </a:moveTo>
                  <a:lnTo>
                    <a:pt x="2700020" y="0"/>
                  </a:lnTo>
                </a:path>
              </a:pathLst>
            </a:custGeom>
            <a:ln w="25908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2995" y="3319271"/>
              <a:ext cx="1603247" cy="14813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79269" y="3233165"/>
              <a:ext cx="1792605" cy="1655445"/>
            </a:xfrm>
            <a:custGeom>
              <a:avLst/>
              <a:gdLst/>
              <a:ahLst/>
              <a:cxnLst/>
              <a:rect l="l" t="t" r="r" b="b"/>
              <a:pathLst>
                <a:path w="1792604" h="1655445">
                  <a:moveTo>
                    <a:pt x="0" y="827532"/>
                  </a:moveTo>
                  <a:lnTo>
                    <a:pt x="413766" y="0"/>
                  </a:lnTo>
                  <a:lnTo>
                    <a:pt x="1378458" y="0"/>
                  </a:lnTo>
                  <a:lnTo>
                    <a:pt x="1792224" y="827532"/>
                  </a:lnTo>
                  <a:lnTo>
                    <a:pt x="1378458" y="1655064"/>
                  </a:lnTo>
                  <a:lnTo>
                    <a:pt x="413766" y="1655064"/>
                  </a:lnTo>
                  <a:lnTo>
                    <a:pt x="0" y="827532"/>
                  </a:lnTo>
                  <a:close/>
                </a:path>
              </a:pathLst>
            </a:custGeom>
            <a:ln w="2895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63895" y="3319271"/>
              <a:ext cx="1603248" cy="14813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170169" y="3233165"/>
              <a:ext cx="1792605" cy="1655445"/>
            </a:xfrm>
            <a:custGeom>
              <a:avLst/>
              <a:gdLst/>
              <a:ahLst/>
              <a:cxnLst/>
              <a:rect l="l" t="t" r="r" b="b"/>
              <a:pathLst>
                <a:path w="1792604" h="1655445">
                  <a:moveTo>
                    <a:pt x="0" y="827532"/>
                  </a:moveTo>
                  <a:lnTo>
                    <a:pt x="413765" y="0"/>
                  </a:lnTo>
                  <a:lnTo>
                    <a:pt x="1378457" y="0"/>
                  </a:lnTo>
                  <a:lnTo>
                    <a:pt x="1792224" y="827532"/>
                  </a:lnTo>
                  <a:lnTo>
                    <a:pt x="1378457" y="1655064"/>
                  </a:lnTo>
                  <a:lnTo>
                    <a:pt x="413765" y="1655064"/>
                  </a:lnTo>
                  <a:lnTo>
                    <a:pt x="0" y="827532"/>
                  </a:lnTo>
                  <a:close/>
                </a:path>
              </a:pathLst>
            </a:custGeom>
            <a:ln w="2895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66281" y="2657093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80">
                  <a:moveTo>
                    <a:pt x="0" y="0"/>
                  </a:moveTo>
                  <a:lnTo>
                    <a:pt x="0" y="576452"/>
                  </a:lnTo>
                </a:path>
              </a:pathLst>
            </a:custGeom>
            <a:ln w="25908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45171" y="1598803"/>
            <a:ext cx="1709420" cy="848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Владимир </a:t>
            </a:r>
            <a:r>
              <a:rPr sz="1300" b="1" spc="-15" dirty="0">
                <a:latin typeface="Calibri"/>
                <a:cs typeface="Calibri"/>
              </a:rPr>
              <a:t>Тимофеевич </a:t>
            </a:r>
            <a:r>
              <a:rPr sz="1300" b="1" spc="-28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Рощупкин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i="1" spc="-35" dirty="0">
                <a:latin typeface="Calibri"/>
                <a:cs typeface="Calibri"/>
              </a:rPr>
              <a:t>Глава</a:t>
            </a:r>
            <a:r>
              <a:rPr sz="1300" i="1" spc="-1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администрации</a:t>
            </a:r>
            <a:endParaRPr sz="13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00" i="1" spc="-5" dirty="0">
                <a:latin typeface="Calibri"/>
                <a:cs typeface="Calibri"/>
              </a:rPr>
              <a:t>района</a:t>
            </a:r>
            <a:r>
              <a:rPr sz="1300" i="1" spc="-30" dirty="0"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с</a:t>
            </a:r>
            <a:r>
              <a:rPr sz="1300" b="1" i="1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200</a:t>
            </a:r>
            <a:r>
              <a:rPr lang="ru-RU" sz="1300" b="1" i="1" spc="-5" dirty="0">
                <a:solidFill>
                  <a:srgbClr val="F5821F"/>
                </a:solidFill>
                <a:latin typeface="Calibri"/>
                <a:cs typeface="Calibri"/>
              </a:rPr>
              <a:t>2</a:t>
            </a:r>
            <a:r>
              <a:rPr sz="1300" b="1" i="1" spc="10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10" dirty="0">
                <a:solidFill>
                  <a:srgbClr val="F5821F"/>
                </a:solidFill>
                <a:latin typeface="Calibri"/>
                <a:cs typeface="Calibri"/>
              </a:rPr>
              <a:t>года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124813" y="252729"/>
            <a:ext cx="4130675" cy="715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15"/>
              </a:lnSpc>
              <a:spcBef>
                <a:spcPts val="95"/>
              </a:spcBef>
            </a:pPr>
            <a:r>
              <a:rPr sz="2800" spc="-20" dirty="0">
                <a:solidFill>
                  <a:srgbClr val="004D99"/>
                </a:solidFill>
              </a:rPr>
              <a:t>УПРАВЛЕНЧЕСКИЙ</a:t>
            </a:r>
            <a:r>
              <a:rPr sz="2800" spc="-50" dirty="0">
                <a:solidFill>
                  <a:srgbClr val="004D99"/>
                </a:solidFill>
              </a:rPr>
              <a:t> </a:t>
            </a:r>
            <a:r>
              <a:rPr sz="2800" spc="-40" dirty="0">
                <a:solidFill>
                  <a:srgbClr val="004D99"/>
                </a:solidFill>
              </a:rPr>
              <a:t>СОСТАВ</a:t>
            </a:r>
            <a:endParaRPr sz="2800"/>
          </a:p>
          <a:p>
            <a:pPr marL="30480">
              <a:lnSpc>
                <a:spcPts val="2115"/>
              </a:lnSpc>
            </a:pPr>
            <a:r>
              <a:rPr sz="1800" spc="-15" dirty="0">
                <a:solidFill>
                  <a:srgbClr val="FFFFFF"/>
                </a:solidFill>
              </a:rPr>
              <a:t>Грязинский</a:t>
            </a:r>
            <a:r>
              <a:rPr sz="1800" spc="-35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муниципальный</a:t>
            </a:r>
            <a:r>
              <a:rPr sz="1800" spc="1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район</a:t>
            </a:r>
            <a:endParaRPr sz="1800"/>
          </a:p>
        </p:txBody>
      </p:sp>
      <p:sp>
        <p:nvSpPr>
          <p:cNvPr id="25" name="object 25"/>
          <p:cNvSpPr txBox="1"/>
          <p:nvPr/>
        </p:nvSpPr>
        <p:spPr>
          <a:xfrm>
            <a:off x="1522602" y="4996053"/>
            <a:ext cx="2243455" cy="1038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8200" marR="503555" indent="-329565">
              <a:lnSpc>
                <a:spcPct val="100000"/>
              </a:lnSpc>
              <a:spcBef>
                <a:spcPts val="95"/>
              </a:spcBef>
            </a:pPr>
            <a:r>
              <a:rPr sz="1300" b="1" spc="-30" dirty="0">
                <a:latin typeface="Calibri"/>
                <a:cs typeface="Calibri"/>
              </a:rPr>
              <a:t>О</a:t>
            </a:r>
            <a:r>
              <a:rPr sz="1300" b="1" spc="-5" dirty="0">
                <a:latin typeface="Calibri"/>
                <a:cs typeface="Calibri"/>
              </a:rPr>
              <a:t>лег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В</a:t>
            </a:r>
            <a:r>
              <a:rPr sz="1300" b="1" spc="-10" dirty="0">
                <a:latin typeface="Calibri"/>
                <a:cs typeface="Calibri"/>
              </a:rPr>
              <a:t>а</a:t>
            </a:r>
            <a:r>
              <a:rPr sz="1300" b="1" spc="-5" dirty="0">
                <a:latin typeface="Calibri"/>
                <a:cs typeface="Calibri"/>
              </a:rPr>
              <a:t>лер</a:t>
            </a:r>
            <a:r>
              <a:rPr sz="1300" b="1" spc="-15" dirty="0">
                <a:latin typeface="Calibri"/>
                <a:cs typeface="Calibri"/>
              </a:rPr>
              <a:t>ь</a:t>
            </a:r>
            <a:r>
              <a:rPr sz="1300" b="1" spc="-10" dirty="0">
                <a:latin typeface="Calibri"/>
                <a:cs typeface="Calibri"/>
              </a:rPr>
              <a:t>ев</a:t>
            </a:r>
            <a:r>
              <a:rPr sz="1300" b="1" spc="-5" dirty="0">
                <a:latin typeface="Calibri"/>
                <a:cs typeface="Calibri"/>
              </a:rPr>
              <a:t>ич  </a:t>
            </a:r>
            <a:r>
              <a:rPr sz="1300" b="1" spc="-10" dirty="0">
                <a:latin typeface="Calibri"/>
                <a:cs typeface="Calibri"/>
              </a:rPr>
              <a:t>Штанин</a:t>
            </a:r>
            <a:endParaRPr sz="1300" dirty="0">
              <a:latin typeface="Calibri"/>
              <a:cs typeface="Calibri"/>
            </a:endParaRPr>
          </a:p>
          <a:p>
            <a:pPr marL="212090" marR="5080" indent="-200025">
              <a:lnSpc>
                <a:spcPct val="100000"/>
              </a:lnSpc>
              <a:spcBef>
                <a:spcPts val="240"/>
              </a:spcBef>
            </a:pPr>
            <a:r>
              <a:rPr sz="1300" i="1" spc="-10" dirty="0">
                <a:latin typeface="Calibri"/>
                <a:cs typeface="Calibri"/>
              </a:rPr>
              <a:t>Курирует: </a:t>
            </a:r>
            <a:r>
              <a:rPr sz="1300" i="1" spc="-5" dirty="0">
                <a:latin typeface="Calibri"/>
                <a:cs typeface="Calibri"/>
              </a:rPr>
              <a:t>образование, спорт </a:t>
            </a:r>
            <a:r>
              <a:rPr sz="1300" i="1" spc="-28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и </a:t>
            </a:r>
            <a:r>
              <a:rPr sz="1300" i="1" spc="-10" dirty="0" err="1">
                <a:latin typeface="Calibri"/>
                <a:cs typeface="Calibri"/>
              </a:rPr>
              <a:t>молодежн</a:t>
            </a:r>
            <a:r>
              <a:rPr lang="ru-RU" sz="1300" i="1" spc="-10" dirty="0" err="1">
                <a:latin typeface="Calibri"/>
                <a:cs typeface="Calibri"/>
              </a:rPr>
              <a:t>ая</a:t>
            </a:r>
            <a:r>
              <a:rPr sz="1300" i="1" spc="-10" dirty="0">
                <a:latin typeface="Calibri"/>
                <a:cs typeface="Calibri"/>
              </a:rPr>
              <a:t> </a:t>
            </a:r>
            <a:r>
              <a:rPr sz="1300" i="1" spc="-10" dirty="0" err="1">
                <a:latin typeface="Calibri"/>
                <a:cs typeface="Calibri"/>
              </a:rPr>
              <a:t>политик</a:t>
            </a:r>
            <a:r>
              <a:rPr lang="ru-RU" sz="1300" i="1" spc="-10" dirty="0">
                <a:latin typeface="Calibri"/>
                <a:cs typeface="Calibri"/>
              </a:rPr>
              <a:t>а</a:t>
            </a:r>
            <a:r>
              <a:rPr sz="1300" i="1" spc="-10" dirty="0">
                <a:latin typeface="Calibri"/>
                <a:cs typeface="Calibri"/>
              </a:rPr>
              <a:t>, </a:t>
            </a:r>
            <a:r>
              <a:rPr sz="1300" i="1" spc="-5" dirty="0">
                <a:latin typeface="Calibri"/>
                <a:cs typeface="Calibri"/>
              </a:rPr>
              <a:t> МОБ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 err="1">
                <a:latin typeface="Calibri"/>
                <a:cs typeface="Calibri"/>
              </a:rPr>
              <a:t>работ</a:t>
            </a:r>
            <a:r>
              <a:rPr lang="ru-RU" sz="1300" i="1" spc="-5" dirty="0">
                <a:latin typeface="Calibri"/>
                <a:cs typeface="Calibri"/>
              </a:rPr>
              <a:t>а</a:t>
            </a:r>
            <a:r>
              <a:rPr sz="1300" i="1" spc="-25" dirty="0"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с</a:t>
            </a:r>
            <a:r>
              <a:rPr sz="1300" b="1" i="1" spc="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2015</a:t>
            </a:r>
            <a:r>
              <a:rPr sz="1300" b="1" i="1" spc="1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10" dirty="0">
                <a:solidFill>
                  <a:srgbClr val="F5821F"/>
                </a:solidFill>
                <a:latin typeface="Calibri"/>
                <a:cs typeface="Calibri"/>
              </a:rPr>
              <a:t>года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59755" y="4996053"/>
            <a:ext cx="2029460" cy="848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marR="39370" algn="ctr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Александр</a:t>
            </a:r>
            <a:r>
              <a:rPr sz="1300" b="1" spc="4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Александрович </a:t>
            </a:r>
            <a:r>
              <a:rPr sz="1300" b="1" spc="-28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Стоякин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i="1" spc="-5" dirty="0">
                <a:latin typeface="Calibri"/>
                <a:cs typeface="Calibri"/>
              </a:rPr>
              <a:t>Курирует:</a:t>
            </a:r>
            <a:r>
              <a:rPr sz="1300" i="1" spc="-3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КДН,</a:t>
            </a:r>
            <a:r>
              <a:rPr sz="1300" i="1" spc="-15" dirty="0">
                <a:latin typeface="Calibri"/>
                <a:cs typeface="Calibri"/>
              </a:rPr>
              <a:t> </a:t>
            </a:r>
            <a:r>
              <a:rPr sz="1300" i="1" spc="-20" dirty="0">
                <a:latin typeface="Calibri"/>
                <a:cs typeface="Calibri"/>
              </a:rPr>
              <a:t>ЗАГС,</a:t>
            </a:r>
            <a:r>
              <a:rPr sz="1300" i="1" spc="1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архив,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00" i="1" spc="-10" dirty="0">
                <a:latin typeface="Calibri"/>
                <a:cs typeface="Calibri"/>
              </a:rPr>
              <a:t>культура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с 2017</a:t>
            </a:r>
            <a:r>
              <a:rPr sz="1300" b="1" i="1" spc="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года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14131" y="4996053"/>
            <a:ext cx="2273300" cy="1640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150" marR="304165" algn="ctr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Calibri"/>
                <a:cs typeface="Calibri"/>
              </a:rPr>
              <a:t>Валерий </a:t>
            </a:r>
            <a:r>
              <a:rPr sz="1300" b="1" spc="-10" dirty="0">
                <a:latin typeface="Calibri"/>
                <a:cs typeface="Calibri"/>
              </a:rPr>
              <a:t>Вячеславович </a:t>
            </a:r>
            <a:r>
              <a:rPr sz="1300" b="1" spc="-28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Попов</a:t>
            </a:r>
            <a:endParaRPr sz="13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40"/>
              </a:spcBef>
            </a:pPr>
            <a:r>
              <a:rPr sz="1300" i="1" spc="-10" dirty="0">
                <a:latin typeface="Calibri"/>
                <a:cs typeface="Calibri"/>
              </a:rPr>
              <a:t>Курирует:</a:t>
            </a:r>
            <a:r>
              <a:rPr sz="1300" i="1" spc="-2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ЖКХ,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архитектура</a:t>
            </a:r>
            <a:endParaRPr sz="13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300" i="1" spc="-5" dirty="0">
                <a:latin typeface="Calibri"/>
                <a:cs typeface="Calibri"/>
              </a:rPr>
              <a:t>и</a:t>
            </a:r>
            <a:r>
              <a:rPr sz="1300" i="1" spc="-10" dirty="0">
                <a:latin typeface="Calibri"/>
                <a:cs typeface="Calibri"/>
              </a:rPr>
              <a:t> градостроительство,</a:t>
            </a:r>
            <a:endParaRPr sz="1300" dirty="0">
              <a:latin typeface="Calibri"/>
              <a:cs typeface="Calibri"/>
            </a:endParaRPr>
          </a:p>
          <a:p>
            <a:pPr marL="12700" marR="5080" indent="89535">
              <a:lnSpc>
                <a:spcPct val="100000"/>
              </a:lnSpc>
            </a:pPr>
            <a:r>
              <a:rPr sz="1300" i="1" spc="-10" dirty="0">
                <a:latin typeface="Calibri"/>
                <a:cs typeface="Calibri"/>
              </a:rPr>
              <a:t>эконом.</a:t>
            </a:r>
            <a:r>
              <a:rPr sz="1300" i="1" spc="27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развитие, </a:t>
            </a:r>
            <a:r>
              <a:rPr lang="ru-RU" sz="1300" i="1" spc="-5" dirty="0">
                <a:latin typeface="Calibri"/>
                <a:cs typeface="Calibri"/>
              </a:rPr>
              <a:t>земельные</a:t>
            </a:r>
            <a:r>
              <a:rPr sz="1300" i="1" spc="-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и имущественные отношения, </a:t>
            </a:r>
            <a:r>
              <a:rPr sz="1300" i="1" spc="-280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административная </a:t>
            </a:r>
            <a:r>
              <a:rPr sz="1300" i="1" spc="-10" dirty="0">
                <a:latin typeface="Calibri"/>
                <a:cs typeface="Calibri"/>
              </a:rPr>
              <a:t>комиссия, </a:t>
            </a:r>
            <a:r>
              <a:rPr sz="1300" i="1" spc="-5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сельское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хозяйство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с</a:t>
            </a:r>
            <a:r>
              <a:rPr sz="1300" b="1" i="1" spc="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5" dirty="0">
                <a:solidFill>
                  <a:srgbClr val="F5821F"/>
                </a:solidFill>
                <a:latin typeface="Calibri"/>
                <a:cs typeface="Calibri"/>
              </a:rPr>
              <a:t>2018</a:t>
            </a:r>
            <a:r>
              <a:rPr sz="1300" b="1" i="1" spc="20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1300" b="1" i="1" spc="-10" dirty="0">
                <a:solidFill>
                  <a:srgbClr val="F5821F"/>
                </a:solidFill>
                <a:latin typeface="Calibri"/>
                <a:cs typeface="Calibri"/>
              </a:rPr>
              <a:t>года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69068" y="1217675"/>
            <a:ext cx="1178052" cy="14889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4"/>
          <p:cNvSpPr txBox="1">
            <a:spLocks/>
          </p:cNvSpPr>
          <p:nvPr/>
        </p:nvSpPr>
        <p:spPr>
          <a:xfrm>
            <a:off x="8610600" y="6280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72328" y="1298720"/>
            <a:ext cx="105990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F58220"/>
                </a:solidFill>
              </a:rPr>
              <a:t>141</a:t>
            </a:r>
            <a:endParaRPr lang="ru-RU" sz="4500" b="1" dirty="0">
              <a:solidFill>
                <a:srgbClr val="F58220"/>
              </a:solidFill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609530843"/>
              </p:ext>
            </p:extLst>
          </p:nvPr>
        </p:nvGraphicFramePr>
        <p:xfrm>
          <a:off x="864704" y="2305877"/>
          <a:ext cx="7086600" cy="397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397666" y="1145657"/>
            <a:ext cx="1393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004D99"/>
                </a:solidFill>
              </a:rPr>
              <a:t>ВЫПОЛНЕНО:</a:t>
            </a: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7A4702B0-55FC-F1DE-E812-57501517464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608" y="217445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1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8212" y="1755168"/>
            <a:ext cx="299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61 </a:t>
            </a:r>
            <a:r>
              <a:rPr lang="ru-RU" sz="2000" dirty="0">
                <a:solidFill>
                  <a:srgbClr val="F58220"/>
                </a:solidFill>
              </a:rPr>
              <a:t>объекта сдано </a:t>
            </a:r>
            <a:r>
              <a:rPr lang="ru-RU" sz="2800" dirty="0">
                <a:solidFill>
                  <a:srgbClr val="F58220"/>
                </a:solidFill>
              </a:rPr>
              <a:t>39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708" y="1833948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85865" y="1478847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45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58211" y="1378227"/>
            <a:ext cx="10126599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ДОРОЖНОЕ СТРОИТЕЛЬСТВО</a:t>
            </a:r>
            <a:endParaRPr lang="ru-RU" sz="2000" dirty="0">
              <a:solidFill>
                <a:srgbClr val="004D99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356721" y="1371614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64%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249961" y="1748193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22 </a:t>
            </a:r>
            <a:r>
              <a:rPr lang="ru-RU" sz="2000" dirty="0">
                <a:solidFill>
                  <a:srgbClr val="F58220"/>
                </a:solidFill>
              </a:rPr>
              <a:t>объекта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18957" y="2593354"/>
            <a:ext cx="3184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34 </a:t>
            </a:r>
            <a:r>
              <a:rPr lang="ru-RU" sz="2000" dirty="0">
                <a:solidFill>
                  <a:srgbClr val="F58220"/>
                </a:solidFill>
              </a:rPr>
              <a:t>объектов сдано  </a:t>
            </a:r>
            <a:r>
              <a:rPr lang="ru-RU" sz="2800" dirty="0">
                <a:solidFill>
                  <a:srgbClr val="F58220"/>
                </a:solidFill>
              </a:rPr>
              <a:t>20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801714" y="2288416"/>
            <a:ext cx="10126598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ЖКХ И БЛАГОУСТРОЙСТВО</a:t>
            </a:r>
          </a:p>
        </p:txBody>
      </p:sp>
      <p:sp>
        <p:nvSpPr>
          <p:cNvPr id="30" name="Шестиугольник 29"/>
          <p:cNvSpPr/>
          <p:nvPr/>
        </p:nvSpPr>
        <p:spPr>
          <a:xfrm>
            <a:off x="356721" y="2209800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59%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84708" y="2684208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262925" y="2575625"/>
            <a:ext cx="164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14 </a:t>
            </a:r>
            <a:r>
              <a:rPr lang="ru-RU" sz="2000" dirty="0">
                <a:solidFill>
                  <a:srgbClr val="F58220"/>
                </a:solidFill>
              </a:rPr>
              <a:t>объектов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59589" y="4733395"/>
            <a:ext cx="11628088" cy="767108"/>
            <a:chOff x="-157091" y="-1643287"/>
            <a:chExt cx="11628088" cy="767108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344399" y="-1636674"/>
              <a:ext cx="10126598" cy="40011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4D99"/>
                  </a:solidFill>
                </a:rPr>
                <a:t>ОБРАЗОВАНИЕ</a:t>
              </a:r>
            </a:p>
          </p:txBody>
        </p:sp>
        <p:sp>
          <p:nvSpPr>
            <p:cNvPr id="43" name="Шестиугольник 42"/>
            <p:cNvSpPr/>
            <p:nvPr/>
          </p:nvSpPr>
          <p:spPr>
            <a:xfrm>
              <a:off x="-157091" y="-1643287"/>
              <a:ext cx="1376999" cy="767108"/>
            </a:xfrm>
            <a:prstGeom prst="hexagon">
              <a:avLst/>
            </a:prstGeom>
            <a:solidFill>
              <a:schemeClr val="bg1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004D99"/>
                  </a:solidFill>
                </a:rPr>
                <a:t>100%</a:t>
              </a: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1865139" y="6029980"/>
            <a:ext cx="2943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18 </a:t>
            </a:r>
            <a:r>
              <a:rPr lang="ru-RU" sz="2000" dirty="0">
                <a:solidFill>
                  <a:srgbClr val="F58220"/>
                </a:solidFill>
              </a:rPr>
              <a:t>объектов сдано </a:t>
            </a:r>
            <a:r>
              <a:rPr lang="ru-RU" sz="2800" dirty="0">
                <a:solidFill>
                  <a:srgbClr val="F58220"/>
                </a:solidFill>
              </a:rPr>
              <a:t>8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98206" y="6104545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865138" y="5653039"/>
            <a:ext cx="10126599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ЭНЕРГЕТИКА</a:t>
            </a:r>
            <a:endParaRPr lang="ru-RU" sz="2000" dirty="0">
              <a:solidFill>
                <a:srgbClr val="004D99"/>
              </a:solidFill>
            </a:endParaRPr>
          </a:p>
        </p:txBody>
      </p:sp>
      <p:sp>
        <p:nvSpPr>
          <p:cNvPr id="51" name="Шестиугольник 50"/>
          <p:cNvSpPr/>
          <p:nvPr/>
        </p:nvSpPr>
        <p:spPr>
          <a:xfrm>
            <a:off x="363648" y="5646426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44%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124731" y="6024495"/>
            <a:ext cx="164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10 </a:t>
            </a:r>
            <a:r>
              <a:rPr lang="ru-RU" sz="2000" dirty="0">
                <a:solidFill>
                  <a:srgbClr val="F58220"/>
                </a:solidFill>
              </a:rPr>
              <a:t>объектов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865139" y="5039380"/>
            <a:ext cx="281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3 </a:t>
            </a:r>
            <a:r>
              <a:rPr lang="ru-RU" sz="2000" dirty="0">
                <a:solidFill>
                  <a:srgbClr val="F58220"/>
                </a:solidFill>
              </a:rPr>
              <a:t>объектов сдано  </a:t>
            </a:r>
            <a:r>
              <a:rPr lang="ru-RU" sz="2800" dirty="0">
                <a:solidFill>
                  <a:srgbClr val="F58220"/>
                </a:solidFill>
              </a:rPr>
              <a:t>3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381000" y="3048000"/>
            <a:ext cx="11628088" cy="767108"/>
            <a:chOff x="-157091" y="-1643287"/>
            <a:chExt cx="11628088" cy="767108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344399" y="-1636674"/>
              <a:ext cx="10126598" cy="40011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4D99"/>
                  </a:solidFill>
                </a:rPr>
                <a:t>КУЛЬТУРА</a:t>
              </a:r>
            </a:p>
          </p:txBody>
        </p:sp>
        <p:sp>
          <p:nvSpPr>
            <p:cNvPr id="58" name="Шестиугольник 57"/>
            <p:cNvSpPr/>
            <p:nvPr/>
          </p:nvSpPr>
          <p:spPr>
            <a:xfrm>
              <a:off x="-157091" y="-1643287"/>
              <a:ext cx="1477211" cy="767108"/>
            </a:xfrm>
            <a:prstGeom prst="hexagon">
              <a:avLst/>
            </a:prstGeom>
            <a:solidFill>
              <a:schemeClr val="bg1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3200" b="1" dirty="0">
                  <a:solidFill>
                    <a:srgbClr val="004D99"/>
                  </a:solidFill>
                </a:rPr>
                <a:t>100%</a:t>
              </a: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1886550" y="3362980"/>
            <a:ext cx="281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6 </a:t>
            </a:r>
            <a:r>
              <a:rPr lang="ru-RU" sz="2000" dirty="0">
                <a:solidFill>
                  <a:srgbClr val="F58220"/>
                </a:solidFill>
              </a:rPr>
              <a:t>объектов сдано  </a:t>
            </a:r>
            <a:r>
              <a:rPr lang="ru-RU" sz="2800" dirty="0">
                <a:solidFill>
                  <a:srgbClr val="F58220"/>
                </a:solidFill>
              </a:rPr>
              <a:t>6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411512" y="3904190"/>
            <a:ext cx="11628088" cy="803299"/>
            <a:chOff x="-157091" y="-1643287"/>
            <a:chExt cx="11628088" cy="803299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1344399" y="-1636674"/>
              <a:ext cx="10126598" cy="40011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004D99"/>
                  </a:solidFill>
                </a:rPr>
                <a:t>ЭКОЛОГИЯ</a:t>
              </a:r>
            </a:p>
          </p:txBody>
        </p:sp>
        <p:sp>
          <p:nvSpPr>
            <p:cNvPr id="66" name="Шестиугольник 65"/>
            <p:cNvSpPr/>
            <p:nvPr/>
          </p:nvSpPr>
          <p:spPr>
            <a:xfrm>
              <a:off x="-157091" y="-1643287"/>
              <a:ext cx="1376999" cy="767108"/>
            </a:xfrm>
            <a:prstGeom prst="hexagon">
              <a:avLst/>
            </a:prstGeom>
            <a:solidFill>
              <a:schemeClr val="bg1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3200" b="1" dirty="0">
                  <a:solidFill>
                    <a:srgbClr val="004D99"/>
                  </a:solidFill>
                </a:rPr>
                <a:t>50%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36320" y="-1240098"/>
              <a:ext cx="30068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rgbClr val="004D99"/>
                  </a:solidFill>
                </a:rPr>
                <a:t>В РАБОТЕ:</a:t>
              </a:r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6243746" y="427738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1 объект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980325" y="4210175"/>
            <a:ext cx="2631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2 </a:t>
            </a:r>
            <a:r>
              <a:rPr lang="ru-RU" sz="2000" dirty="0">
                <a:solidFill>
                  <a:srgbClr val="F58220"/>
                </a:solidFill>
              </a:rPr>
              <a:t>объектов сдан  1</a:t>
            </a:r>
            <a:endParaRPr lang="ru-RU" sz="2800" dirty="0">
              <a:solidFill>
                <a:srgbClr val="F58220"/>
              </a:solidFill>
            </a:endParaRP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638A398E-A6CD-7CC0-F079-BBC2A22745C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 rot="16200000" flipH="1">
            <a:off x="10587011" y="5263011"/>
            <a:ext cx="1578198" cy="1531906"/>
            <a:chOff x="9947483" y="4415456"/>
            <a:chExt cx="1929827" cy="208863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0337800" y="6496481"/>
              <a:ext cx="468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1004818" y="6496481"/>
              <a:ext cx="864000" cy="0"/>
            </a:xfrm>
            <a:prstGeom prst="line">
              <a:avLst/>
            </a:prstGeom>
            <a:ln w="12700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877310" y="5100086"/>
              <a:ext cx="0" cy="1404000"/>
            </a:xfrm>
            <a:prstGeom prst="line">
              <a:avLst/>
            </a:prstGeom>
            <a:ln w="285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1694924" y="4415456"/>
              <a:ext cx="0" cy="1472493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1694924" y="6077329"/>
              <a:ext cx="0" cy="212356"/>
            </a:xfrm>
            <a:prstGeom prst="line">
              <a:avLst/>
            </a:prstGeom>
            <a:ln w="2222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9947483" y="6293593"/>
              <a:ext cx="1760836" cy="0"/>
            </a:xfrm>
            <a:prstGeom prst="line">
              <a:avLst/>
            </a:prstGeom>
            <a:ln w="41275">
              <a:solidFill>
                <a:srgbClr val="F582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73AF73-C1E8-493E-BF56-6195347B74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8211" y="1755168"/>
            <a:ext cx="3210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Единственный объект сдан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85865" y="1478847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45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58211" y="1378227"/>
            <a:ext cx="10126599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4D99"/>
                </a:solidFill>
              </a:rPr>
              <a:t>УСТОЙЧИВОЕ РАЗВИТИЕ СЕЛЬСКИХ ТЕРРИТОРИЙ</a:t>
            </a:r>
            <a:endParaRPr lang="ru-RU" sz="2000" dirty="0">
              <a:solidFill>
                <a:srgbClr val="004D99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356721" y="1371614"/>
            <a:ext cx="1345258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700" b="1" dirty="0">
                <a:solidFill>
                  <a:srgbClr val="004D99"/>
                </a:solidFill>
              </a:rPr>
              <a:t>100%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809920" y="2445013"/>
            <a:ext cx="10026938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ЗДРАВООХРАНЕНИЕ</a:t>
            </a:r>
          </a:p>
        </p:txBody>
      </p:sp>
      <p:sp>
        <p:nvSpPr>
          <p:cNvPr id="43" name="Шестиугольник 42"/>
          <p:cNvSpPr/>
          <p:nvPr/>
        </p:nvSpPr>
        <p:spPr>
          <a:xfrm>
            <a:off x="324980" y="2438400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25%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825423" y="3483536"/>
            <a:ext cx="10026938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СТРОИТЕЛЬСТВО</a:t>
            </a:r>
          </a:p>
        </p:txBody>
      </p:sp>
      <p:sp>
        <p:nvSpPr>
          <p:cNvPr id="51" name="Шестиугольник 50"/>
          <p:cNvSpPr/>
          <p:nvPr/>
        </p:nvSpPr>
        <p:spPr>
          <a:xfrm>
            <a:off x="373271" y="3500092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4D99"/>
                </a:solidFill>
              </a:rPr>
              <a:t>3</a:t>
            </a:r>
            <a:r>
              <a:rPr lang="ru-RU" sz="3200" b="1" dirty="0">
                <a:solidFill>
                  <a:srgbClr val="004D99"/>
                </a:solidFill>
              </a:rPr>
              <a:t>0%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858211" y="5264413"/>
            <a:ext cx="10026938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4D99"/>
                </a:solidFill>
              </a:rPr>
              <a:t>СПОРТ</a:t>
            </a:r>
          </a:p>
        </p:txBody>
      </p:sp>
      <p:sp>
        <p:nvSpPr>
          <p:cNvPr id="56" name="Шестиугольник 55"/>
          <p:cNvSpPr/>
          <p:nvPr/>
        </p:nvSpPr>
        <p:spPr>
          <a:xfrm>
            <a:off x="373271" y="5257800"/>
            <a:ext cx="1376999" cy="767108"/>
          </a:xfrm>
          <a:prstGeom prst="hexagon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D99"/>
                </a:solidFill>
              </a:rPr>
              <a:t>0%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47421" y="2834577"/>
            <a:ext cx="262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4 </a:t>
            </a:r>
            <a:r>
              <a:rPr lang="ru-RU" sz="2000" dirty="0">
                <a:solidFill>
                  <a:srgbClr val="F58220"/>
                </a:solidFill>
              </a:rPr>
              <a:t>объектов сдан </a:t>
            </a:r>
            <a:r>
              <a:rPr lang="ru-RU" sz="2800" dirty="0">
                <a:solidFill>
                  <a:srgbClr val="F58220"/>
                </a:solidFill>
              </a:rPr>
              <a:t>1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612" y="2896132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80746" y="2859193"/>
            <a:ext cx="1327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3 </a:t>
            </a:r>
            <a:r>
              <a:rPr lang="ru-RU" sz="2000" dirty="0">
                <a:solidFill>
                  <a:srgbClr val="F58220"/>
                </a:solidFill>
              </a:rPr>
              <a:t>объекта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57750" y="5610276"/>
            <a:ext cx="2761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2 </a:t>
            </a:r>
            <a:r>
              <a:rPr lang="ru-RU" sz="2000" dirty="0">
                <a:solidFill>
                  <a:srgbClr val="F58220"/>
                </a:solidFill>
              </a:rPr>
              <a:t>объектов сдано </a:t>
            </a:r>
            <a:r>
              <a:rPr lang="ru-RU" sz="2800" dirty="0">
                <a:solidFill>
                  <a:srgbClr val="F58220"/>
                </a:solidFill>
              </a:rPr>
              <a:t>0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80246" y="5689056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50449" y="5696089"/>
            <a:ext cx="3855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ПЛАНАХ 2024г.: </a:t>
            </a:r>
            <a:r>
              <a:rPr lang="ru-RU" sz="2000" dirty="0">
                <a:solidFill>
                  <a:srgbClr val="ED7D31"/>
                </a:solidFill>
              </a:rPr>
              <a:t>1 объект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329578" y="5572780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1 </a:t>
            </a:r>
            <a:r>
              <a:rPr lang="ru-RU" sz="2000" dirty="0">
                <a:solidFill>
                  <a:srgbClr val="F58220"/>
                </a:solidFill>
              </a:rPr>
              <a:t>объект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58212" y="3914817"/>
            <a:ext cx="2943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58220"/>
                </a:solidFill>
              </a:rPr>
              <a:t>Из</a:t>
            </a:r>
            <a:r>
              <a:rPr lang="ru-RU" sz="2800" dirty="0">
                <a:solidFill>
                  <a:srgbClr val="F58220"/>
                </a:solidFill>
              </a:rPr>
              <a:t> 10 </a:t>
            </a:r>
            <a:r>
              <a:rPr lang="ru-RU" sz="2000" dirty="0">
                <a:solidFill>
                  <a:srgbClr val="F58220"/>
                </a:solidFill>
              </a:rPr>
              <a:t>объектов сдано </a:t>
            </a:r>
            <a:r>
              <a:rPr lang="ru-RU" sz="2800" dirty="0">
                <a:solidFill>
                  <a:srgbClr val="F58220"/>
                </a:solidFill>
              </a:rPr>
              <a:t>3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26965" y="3976372"/>
            <a:ext cx="30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РАБОТЕ: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256888" y="3900845"/>
            <a:ext cx="145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58220"/>
                </a:solidFill>
              </a:rPr>
              <a:t>5 </a:t>
            </a:r>
            <a:r>
              <a:rPr lang="ru-RU" sz="2000" dirty="0">
                <a:solidFill>
                  <a:srgbClr val="F58220"/>
                </a:solidFill>
              </a:rPr>
              <a:t>объектов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90102" y="4023955"/>
            <a:ext cx="377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4D99"/>
                </a:solidFill>
              </a:rPr>
              <a:t>В ПЛАНАХ 2024г.: </a:t>
            </a:r>
            <a:r>
              <a:rPr lang="ru-RU" sz="2000" dirty="0">
                <a:solidFill>
                  <a:srgbClr val="ED7D31"/>
                </a:solidFill>
              </a:rPr>
              <a:t>1 объект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763068" y="4438037"/>
            <a:ext cx="10162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Строительство детского сада в г. Грязи . Нет ПСД . Запланирована подача заявки на конкурс по линии управления строительства и архитектуры, управления сельского хозяйства.</a:t>
            </a: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7A9220F6-017C-0201-B24E-2D28106D2E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59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804816" y="172003"/>
            <a:ext cx="10566800" cy="9527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667" dirty="0">
                <a:latin typeface="Fira Sans Extra Condensed SemiBold"/>
              </a:rPr>
              <a:t>АНАЛИЗ ОБРАЩЕНИЙ ПОСТУПИВШИХ В ПРАВИТЕЛЬСТВО ЛИПЕЦКОЙ ОБЛАСТИ </a:t>
            </a:r>
            <a:r>
              <a:rPr lang="ru-RU" sz="2667" dirty="0"/>
              <a:t>(</a:t>
            </a:r>
            <a:r>
              <a:rPr lang="ru-RU" sz="2667" i="1" dirty="0">
                <a:solidFill>
                  <a:schemeClr val="accent3"/>
                </a:solidFill>
              </a:rPr>
              <a:t>в разрезе вопросов МО/ГО</a:t>
            </a:r>
            <a:r>
              <a:rPr lang="ru-RU" sz="2667" dirty="0"/>
              <a:t>)</a:t>
            </a:r>
            <a:endParaRPr sz="2667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6751"/>
              </p:ext>
            </p:extLst>
          </p:nvPr>
        </p:nvGraphicFramePr>
        <p:xfrm>
          <a:off x="345440" y="1253071"/>
          <a:ext cx="11541761" cy="5202304"/>
        </p:xfrm>
        <a:graphic>
          <a:graphicData uri="http://schemas.openxmlformats.org/drawingml/2006/table">
            <a:tbl>
              <a:tblPr firstRow="1">
                <a:tableStyleId>{5FD0F851-EC5A-4D38-B0AD-8093EC10F338}</a:tableStyleId>
              </a:tblPr>
              <a:tblGrid>
                <a:gridCol w="4736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5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03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Муниципальное образование               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(</a:t>
                      </a:r>
                      <a:r>
                        <a:rPr lang="ru-RU" sz="900" u="none" strike="noStrike" dirty="0">
                          <a:effectLst/>
                        </a:rPr>
                        <a:t>поступило от жителей</a:t>
                      </a:r>
                      <a:r>
                        <a:rPr lang="ru-RU" sz="1200" u="none" strike="noStrike" dirty="0">
                          <a:effectLst/>
                        </a:rPr>
                        <a:t>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1" marR="7881" marT="78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2021</a:t>
                      </a:r>
                    </a:p>
                  </a:txBody>
                  <a:tcPr marL="7881" marR="7881" marT="78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2022</a:t>
                      </a:r>
                    </a:p>
                  </a:txBody>
                  <a:tcPr marL="7881" marR="7881" marT="78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881" marR="7881" marT="788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 Narrow"/>
                        </a:rPr>
                        <a:t>Воловский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28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47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68%</a:t>
                      </a:r>
                    </a:p>
                  </a:txBody>
                  <a:tcPr marL="10160" marR="10160" marT="1016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 Narrow"/>
                        </a:rPr>
                        <a:t>Данковский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168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181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8%</a:t>
                      </a:r>
                    </a:p>
                  </a:txBody>
                  <a:tcPr marL="10160" marR="10160" marT="1016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Краснинский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69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69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0%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Измалковский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82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81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4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Елец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571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536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-6%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Липецк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4300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3845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-11%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Грязинский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397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354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-11%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Лев-Толстовский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77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67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-13%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Лебедянский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217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187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-14%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Тербунский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148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124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-16%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Долгоруковский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72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60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-17%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Елецкий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130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108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-17%</a:t>
                      </a:r>
                    </a:p>
                  </a:txBody>
                  <a:tcPr marL="10160" marR="10160" marT="1016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Усманский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251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200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-20%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Липецкий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442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337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-24%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Чаплыгинский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207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154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-26%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Добринский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122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88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-28%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Добровский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 Narrow"/>
                        </a:rPr>
                        <a:t>160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113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-29%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Задонский</a:t>
                      </a: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240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161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-33%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Хлевенский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156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97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-38%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70AD47"/>
                          </a:solidFill>
                          <a:effectLst/>
                          <a:latin typeface="Arial Narrow"/>
                        </a:rPr>
                        <a:t>Становлянский</a:t>
                      </a:r>
                      <a:endParaRPr lang="ru-RU" sz="1400" b="1" i="0" u="none" strike="noStrike" dirty="0">
                        <a:solidFill>
                          <a:srgbClr val="70AD47"/>
                        </a:solidFill>
                        <a:effectLst/>
                        <a:latin typeface="Arial Narrow"/>
                      </a:endParaRPr>
                    </a:p>
                  </a:txBody>
                  <a:tcPr marL="10160" marR="10160" marT="1016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140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68</a:t>
                      </a: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 Narrow"/>
                        </a:rPr>
                        <a:t>-51%</a:t>
                      </a:r>
                    </a:p>
                  </a:txBody>
                  <a:tcPr marL="10160" marR="10160" marT="1016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77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147" y="164608"/>
            <a:ext cx="610260" cy="770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98745" y="354133"/>
            <a:ext cx="13494287" cy="83881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spcBef>
                <a:spcPts val="140"/>
              </a:spcBef>
            </a:pPr>
            <a:r>
              <a:rPr spc="-7" dirty="0"/>
              <a:t>АНАЛИЗ </a:t>
            </a:r>
            <a:r>
              <a:rPr dirty="0"/>
              <a:t>ОБРАЩЕНИЙ И ЗАПРОСОВ ПОСТУПИВШИХ</a:t>
            </a:r>
            <a:r>
              <a:rPr spc="-120" dirty="0"/>
              <a:t> </a:t>
            </a:r>
            <a:r>
              <a:rPr dirty="0"/>
              <a:t>ИЗ</a:t>
            </a:r>
          </a:p>
          <a:p>
            <a:pPr algn="ctr">
              <a:lnSpc>
                <a:spcPct val="100000"/>
              </a:lnSpc>
            </a:pPr>
            <a:r>
              <a:rPr dirty="0"/>
              <a:t>АДМИНИСТРАЦИИ ПРЕЗИДЕНТА (</a:t>
            </a:r>
            <a:r>
              <a:rPr i="1" dirty="0">
                <a:solidFill>
                  <a:srgbClr val="8DCF20"/>
                </a:solidFill>
                <a:latin typeface="Arial"/>
                <a:cs typeface="Arial"/>
              </a:rPr>
              <a:t>в разрезе вопросов</a:t>
            </a:r>
            <a:r>
              <a:rPr i="1" spc="-152" dirty="0">
                <a:solidFill>
                  <a:srgbClr val="8DCF20"/>
                </a:solidFill>
              </a:rPr>
              <a:t> </a:t>
            </a:r>
            <a:r>
              <a:rPr i="1" dirty="0">
                <a:solidFill>
                  <a:srgbClr val="8DCF20"/>
                </a:solidFill>
                <a:latin typeface="Arial"/>
                <a:cs typeface="Arial"/>
              </a:rPr>
              <a:t>МО/ГО</a:t>
            </a:r>
            <a:r>
              <a:rPr dirty="0"/>
              <a:t>)</a:t>
            </a:r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126903"/>
              </p:ext>
            </p:extLst>
          </p:nvPr>
        </p:nvGraphicFramePr>
        <p:xfrm>
          <a:off x="431376" y="1300483"/>
          <a:ext cx="11323744" cy="5303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03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3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7803">
                <a:tc>
                  <a:txBody>
                    <a:bodyPr/>
                    <a:lstStyle/>
                    <a:p>
                      <a:pPr marL="697865" marR="334645" indent="-312420">
                        <a:lnSpc>
                          <a:spcPct val="102200"/>
                        </a:lnSpc>
                        <a:spcBef>
                          <a:spcPts val="84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Муниципальное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образование 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поступило от</a:t>
                      </a:r>
                      <a:r>
                        <a:rPr sz="900" b="1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жителей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42240" marB="0">
                    <a:lnT w="12700">
                      <a:solidFill>
                        <a:srgbClr val="AC28DD"/>
                      </a:solidFill>
                      <a:prstDash val="solid"/>
                    </a:lnT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2021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47" marB="0">
                    <a:lnT w="12700">
                      <a:solidFill>
                        <a:srgbClr val="AC28DD"/>
                      </a:solidFill>
                      <a:prstDash val="solid"/>
                    </a:lnT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2022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47" marB="0">
                    <a:lnT w="12700">
                      <a:solidFill>
                        <a:srgbClr val="AC28DD"/>
                      </a:solidFill>
                      <a:prstDash val="solid"/>
                    </a:lnT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33" marB="0">
                    <a:lnT w="12700">
                      <a:solidFill>
                        <a:srgbClr val="AC28DD"/>
                      </a:solidFill>
                      <a:prstDash val="solid"/>
                    </a:lnT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50">
                <a:tc>
                  <a:txBody>
                    <a:bodyPr/>
                    <a:lstStyle/>
                    <a:p>
                      <a:pPr marL="7620">
                        <a:lnSpc>
                          <a:spcPts val="1185"/>
                        </a:lnSpc>
                        <a:spcBef>
                          <a:spcPts val="35"/>
                        </a:spcBef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Воловский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5927" marB="0" anchor="ctr">
                    <a:lnT w="12700">
                      <a:solidFill>
                        <a:srgbClr val="AC28D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12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2700" marB="0" anchor="ctr">
                    <a:lnT w="12700">
                      <a:solidFill>
                        <a:srgbClr val="AC28D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18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2700" marB="0" anchor="ctr">
                    <a:lnT w="12700">
                      <a:solidFill>
                        <a:srgbClr val="AC28D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50%</a:t>
                      </a:r>
                    </a:p>
                  </a:txBody>
                  <a:tcPr marL="0" marR="0" marT="27093" marB="0" anchor="ctr">
                    <a:lnT w="12700">
                      <a:solidFill>
                        <a:srgbClr val="AC28DD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57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Краснинский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25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44%</a:t>
                      </a:r>
                    </a:p>
                  </a:txBody>
                  <a:tcPr marL="0" marR="0" marT="160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165">
                <a:tc>
                  <a:txBody>
                    <a:bodyPr/>
                    <a:lstStyle/>
                    <a:p>
                      <a:pPr marL="7620">
                        <a:lnSpc>
                          <a:spcPts val="1095"/>
                        </a:lnSpc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Измалковский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32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41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00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28%</a:t>
                      </a:r>
                    </a:p>
                  </a:txBody>
                  <a:tcPr marL="0" marR="0" marT="160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224">
                <a:tc>
                  <a:txBody>
                    <a:bodyPr/>
                    <a:lstStyle/>
                    <a:p>
                      <a:pPr marL="7620">
                        <a:lnSpc>
                          <a:spcPts val="1190"/>
                        </a:lnSpc>
                        <a:spcBef>
                          <a:spcPts val="35"/>
                        </a:spcBef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Грязинский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5927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134</a:t>
                      </a: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454659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157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17%</a:t>
                      </a:r>
                    </a:p>
                  </a:txBody>
                  <a:tcPr marL="0" marR="0" marT="2709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924">
                <a:tc>
                  <a:txBody>
                    <a:bodyPr/>
                    <a:lstStyle/>
                    <a:p>
                      <a:pPr marL="7620">
                        <a:lnSpc>
                          <a:spcPts val="1165"/>
                        </a:lnSpc>
                      </a:pPr>
                      <a:r>
                        <a:rPr sz="1400" b="1" spc="-1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Усманский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71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79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55"/>
                        </a:lnSpc>
                        <a:spcBef>
                          <a:spcPts val="110"/>
                        </a:spcBef>
                      </a:pPr>
                      <a:r>
                        <a:rPr sz="1400" spc="-5" dirty="0">
                          <a:latin typeface="Arial Narrow" panose="020B0606020202030204" pitchFamily="34" charset="0"/>
                          <a:cs typeface="Arial Narrow"/>
                        </a:rPr>
                        <a:t>11%</a:t>
                      </a:r>
                      <a:endParaRPr sz="1400" dirty="0">
                        <a:latin typeface="Arial Narrow" panose="020B0606020202030204" pitchFamily="34" charset="0"/>
                        <a:cs typeface="Arial Narrow"/>
                      </a:endParaRPr>
                    </a:p>
                  </a:txBody>
                  <a:tcPr marL="0" marR="0" marT="1862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464">
                <a:tc>
                  <a:txBody>
                    <a:bodyPr/>
                    <a:lstStyle/>
                    <a:p>
                      <a:pPr marL="7620">
                        <a:lnSpc>
                          <a:spcPts val="1155"/>
                        </a:lnSpc>
                      </a:pPr>
                      <a:r>
                        <a:rPr sz="1400" b="1" spc="-1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Лебедянский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69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847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76</a:t>
                      </a:r>
                    </a:p>
                  </a:txBody>
                  <a:tcPr marL="0" marR="0" marT="847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9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10%</a:t>
                      </a:r>
                    </a:p>
                  </a:txBody>
                  <a:tcPr marL="0" marR="0" marT="1524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Липецкий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94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5465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101</a:t>
                      </a: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7%</a:t>
                      </a:r>
                    </a:p>
                  </a:txBody>
                  <a:tcPr marL="0" marR="0" marT="160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/>
                        </a:rPr>
                        <a:t>Тербунский</a:t>
                      </a:r>
                      <a:endParaRPr sz="1400" dirty="0">
                        <a:solidFill>
                          <a:srgbClr val="C00000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38</a:t>
                      </a: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6%</a:t>
                      </a:r>
                    </a:p>
                  </a:txBody>
                  <a:tcPr marL="0" marR="0" marT="16087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557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Елец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198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5465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194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-2%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Долгоруковский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30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29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-3%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968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Данковский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58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56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100"/>
                        </a:spcBef>
                      </a:pPr>
                      <a:r>
                        <a:rPr sz="1400" spc="-5" dirty="0">
                          <a:latin typeface="Arial Narrow" panose="020B0606020202030204" pitchFamily="34" charset="0"/>
                          <a:cs typeface="Arial"/>
                        </a:rPr>
                        <a:t>-3%</a:t>
                      </a:r>
                      <a:endParaRPr sz="14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511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Липецк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1023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5465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951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-7%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Добринский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33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-8%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Лев-Толстовский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32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29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-9%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557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Елецкий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41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-12%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271">
                <a:tc>
                  <a:txBody>
                    <a:bodyPr/>
                    <a:lstStyle/>
                    <a:p>
                      <a:pPr marL="7620">
                        <a:lnSpc>
                          <a:spcPts val="1095"/>
                        </a:lnSpc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/>
                        </a:rPr>
                        <a:t>Становлянский</a:t>
                      </a:r>
                      <a:endParaRPr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40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33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94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-18%</a:t>
                      </a:r>
                    </a:p>
                  </a:txBody>
                  <a:tcPr marL="0" marR="0" marT="1608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2061">
                <a:tc>
                  <a:txBody>
                    <a:bodyPr/>
                    <a:lstStyle/>
                    <a:p>
                      <a:pPr marL="7620">
                        <a:lnSpc>
                          <a:spcPts val="1190"/>
                        </a:lnSpc>
                        <a:spcBef>
                          <a:spcPts val="40"/>
                        </a:spcBef>
                      </a:pPr>
                      <a:r>
                        <a:rPr sz="1400" b="1" spc="-5" dirty="0">
                          <a:solidFill>
                            <a:srgbClr val="46680F"/>
                          </a:solidFill>
                          <a:latin typeface="Arial Narrow" panose="020B0606020202030204" pitchFamily="34" charset="0"/>
                          <a:cs typeface="Arial"/>
                        </a:rPr>
                        <a:t>Добровский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6773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63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3547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48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3547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16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-24%</a:t>
                      </a:r>
                    </a:p>
                  </a:txBody>
                  <a:tcPr marL="0" marR="0" marT="27940" marB="0" anchor="ctr">
                    <a:solidFill>
                      <a:srgbClr val="BBE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977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rgbClr val="46680F"/>
                          </a:solidFill>
                          <a:latin typeface="Arial Narrow" panose="020B0606020202030204" pitchFamily="34" charset="0"/>
                          <a:cs typeface="Arial"/>
                        </a:rPr>
                        <a:t>Задонский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85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62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-27%</a:t>
                      </a:r>
                    </a:p>
                  </a:txBody>
                  <a:tcPr marL="0" marR="0" marT="16087" marB="0" anchor="ctr">
                    <a:solidFill>
                      <a:srgbClr val="BBE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9556">
                <a:tc>
                  <a:txBody>
                    <a:bodyPr/>
                    <a:lstStyle/>
                    <a:p>
                      <a:pPr marL="7620">
                        <a:lnSpc>
                          <a:spcPts val="1160"/>
                        </a:lnSpc>
                      </a:pPr>
                      <a:r>
                        <a:rPr sz="1400" b="1" spc="-5" dirty="0">
                          <a:solidFill>
                            <a:srgbClr val="46680F"/>
                          </a:solidFill>
                          <a:latin typeface="Arial Narrow" panose="020B0606020202030204" pitchFamily="34" charset="0"/>
                          <a:cs typeface="Arial"/>
                        </a:rPr>
                        <a:t>Чаплыгинский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82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50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65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-39%</a:t>
                      </a:r>
                    </a:p>
                  </a:txBody>
                  <a:tcPr marL="0" marR="0" marT="16087" marB="0" anchor="ctr">
                    <a:solidFill>
                      <a:srgbClr val="BBE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1389">
                <a:tc>
                  <a:txBody>
                    <a:bodyPr/>
                    <a:lstStyle/>
                    <a:p>
                      <a:pPr marL="7620">
                        <a:lnSpc>
                          <a:spcPts val="1090"/>
                        </a:lnSpc>
                      </a:pPr>
                      <a:r>
                        <a:rPr sz="1400" b="1" spc="-5" dirty="0">
                          <a:solidFill>
                            <a:srgbClr val="46680F"/>
                          </a:solidFill>
                          <a:latin typeface="Arial Narrow" panose="020B0606020202030204" pitchFamily="34" charset="0"/>
                          <a:cs typeface="Arial"/>
                        </a:rPr>
                        <a:t>Хлевенский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75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67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7045">
                        <a:lnSpc>
                          <a:spcPts val="1075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36</a:t>
                      </a:r>
                      <a:endParaRPr sz="14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1693" marB="0" anchor="ctr">
                    <a:lnB w="12700">
                      <a:solidFill>
                        <a:srgbClr val="AC28D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94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latin typeface="Arial Narrow" panose="020B0606020202030204" pitchFamily="34" charset="0"/>
                          <a:cs typeface="Arial"/>
                        </a:rPr>
                        <a:t>-46%</a:t>
                      </a:r>
                    </a:p>
                  </a:txBody>
                  <a:tcPr marL="0" marR="0" marT="16087" marB="0" anchor="ctr">
                    <a:lnB w="12700">
                      <a:solidFill>
                        <a:srgbClr val="AC28DD"/>
                      </a:solidFill>
                      <a:prstDash val="solid"/>
                    </a:lnB>
                    <a:solidFill>
                      <a:srgbClr val="BBE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48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7063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9844" y="1888174"/>
            <a:ext cx="3558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ru-RU" sz="6600" b="1" dirty="0">
                <a:solidFill>
                  <a:srgbClr val="F58220"/>
                </a:solidFill>
                <a:latin typeface="Calibri"/>
              </a:rPr>
              <a:t>21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9844" y="4637237"/>
            <a:ext cx="3830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6600" b="1" dirty="0">
                <a:solidFill>
                  <a:srgbClr val="F58220"/>
                </a:solidFill>
                <a:latin typeface="Calibri"/>
              </a:rPr>
              <a:t>-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28">
            <a:extLst>
              <a:ext uri="{FF2B5EF4-FFF2-40B4-BE49-F238E27FC236}">
                <a16:creationId xmlns:a16="http://schemas.microsoft.com/office/drawing/2014/main" id="{6B53F3DC-737E-FDEF-BF60-21011022BC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6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261335" y="4440965"/>
            <a:ext cx="3429000" cy="140507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238170" y="4417798"/>
            <a:ext cx="3480719" cy="139968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91639" y="20272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4362" y="1470531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ДОРОЖНАЯ СФЕРА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1639" y="267790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221578" y="1897274"/>
            <a:ext cx="67214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Реконструкция мостового перехода через </a:t>
            </a:r>
            <a:r>
              <a:rPr lang="ru-RU" dirty="0" err="1"/>
              <a:t>р.Матыра</a:t>
            </a:r>
            <a:r>
              <a:rPr lang="ru-RU" dirty="0"/>
              <a:t> в </a:t>
            </a:r>
            <a:r>
              <a:rPr lang="ru-RU" dirty="0" err="1"/>
              <a:t>г.Грязи</a:t>
            </a:r>
            <a:r>
              <a:rPr lang="ru-RU" dirty="0"/>
              <a:t> (1 этап)</a:t>
            </a:r>
          </a:p>
          <a:p>
            <a:pPr>
              <a:spcAft>
                <a:spcPts val="1200"/>
              </a:spcAft>
            </a:pPr>
            <a:r>
              <a:rPr lang="ru-RU" dirty="0"/>
              <a:t>Ремонт автомобильных дорог по ул. Гагарина, ул. Цветаевой в </a:t>
            </a:r>
            <a:r>
              <a:rPr lang="ru-RU" dirty="0" err="1"/>
              <a:t>г.Грязи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/>
              <a:t>Ремонта автомобильных дорог общего пользования местного значения сельских поселений общей протяженностью 20 км.</a:t>
            </a:r>
          </a:p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91639" y="3410276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E0918621-06A1-33F7-DD8F-C4124CFF174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8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261335" y="4440965"/>
            <a:ext cx="3429000" cy="140507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1238170" y="4417798"/>
            <a:ext cx="3480719" cy="139968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91639" y="20272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4362" y="1470531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СФЕРА ФИЗКУЛЬТУРЫ И СПОРТА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21578" y="1897274"/>
            <a:ext cx="7132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Строительство площадки для сдачи нормативов ГТО в </a:t>
            </a:r>
            <a:r>
              <a:rPr lang="ru-RU" dirty="0" err="1"/>
              <a:t>с.Казинка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91638" y="328020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001602" y="2645302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СФЕРА КУЛЬТУРЫ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21578" y="3181995"/>
            <a:ext cx="7132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Капитальный ремонт ДК </a:t>
            </a:r>
            <a:r>
              <a:rPr lang="ru-RU" dirty="0" err="1"/>
              <a:t>с.Ярлуково</a:t>
            </a:r>
            <a:endParaRPr lang="ru-RU" dirty="0"/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D3419708-A0D4-DD9C-E3F6-929F7B300C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03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feld 68"/>
          <p:cNvSpPr txBox="1"/>
          <p:nvPr/>
        </p:nvSpPr>
        <p:spPr>
          <a:xfrm>
            <a:off x="713664" y="2324299"/>
            <a:ext cx="70892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>
              <a:buClr>
                <a:srgbClr val="F58220"/>
              </a:buClr>
              <a:defRPr/>
            </a:pPr>
            <a:r>
              <a:rPr lang="ru-RU" sz="1600" kern="0" dirty="0">
                <a:latin typeface="Calibri"/>
                <a:cs typeface="Arial" charset="0"/>
              </a:rPr>
              <a:t>Завершение работ по реконструкции мостового перехода через </a:t>
            </a:r>
            <a:r>
              <a:rPr lang="ru-RU" sz="1600" kern="0" dirty="0" err="1">
                <a:latin typeface="Calibri"/>
                <a:cs typeface="Arial" charset="0"/>
              </a:rPr>
              <a:t>р.Матыра</a:t>
            </a:r>
            <a:r>
              <a:rPr lang="ru-RU" sz="1600" kern="0" dirty="0">
                <a:latin typeface="Calibri"/>
                <a:cs typeface="Arial" charset="0"/>
              </a:rPr>
              <a:t> в </a:t>
            </a:r>
            <a:r>
              <a:rPr lang="ru-RU" sz="1600" kern="0" dirty="0" err="1">
                <a:latin typeface="Calibri"/>
                <a:cs typeface="Arial" charset="0"/>
              </a:rPr>
              <a:t>г.Грязи</a:t>
            </a:r>
            <a:endParaRPr lang="en-US" sz="1600" kern="0" dirty="0"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9027" y="5288075"/>
            <a:ext cx="8224651" cy="1438808"/>
            <a:chOff x="1551661" y="5195786"/>
            <a:chExt cx="8060917" cy="1410165"/>
          </a:xfrm>
        </p:grpSpPr>
        <p:sp>
          <p:nvSpPr>
            <p:cNvPr id="75" name="Text Box 56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7548836" y="6267351"/>
              <a:ext cx="1070188" cy="2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828" tIns="47751" rIns="73462" anchor="ctr">
              <a:spAutoFit/>
            </a:bodyPr>
            <a:lstStyle/>
            <a:p>
              <a:pPr algn="ctr" defTabSz="79314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ru-RU" sz="816" b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Окончание работ</a:t>
              </a:r>
            </a:p>
          </p:txBody>
        </p:sp>
        <p:sp>
          <p:nvSpPr>
            <p:cNvPr id="76" name="Text Box 56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5153443" y="6277532"/>
              <a:ext cx="1101026" cy="2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828" tIns="47751" rIns="73462" anchor="ctr">
              <a:spAutoFit/>
            </a:bodyPr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6" b="1" dirty="0">
                  <a:solidFill>
                    <a:srgbClr val="000000"/>
                  </a:solidFill>
                  <a:latin typeface="Calibri"/>
                  <a:cs typeface="Arial" charset="0"/>
                </a:rPr>
                <a:t>Начало работ</a:t>
              </a:r>
            </a:p>
          </p:txBody>
        </p:sp>
        <p:sp>
          <p:nvSpPr>
            <p:cNvPr id="78" name="Text Box 56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1551661" y="5916877"/>
              <a:ext cx="1266793" cy="21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828" tIns="47751" rIns="73462" anchor="ctr">
              <a:spAutoFit/>
            </a:bodyPr>
            <a:lstStyle/>
            <a:p>
              <a:pPr algn="ctr" defTabSz="793146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ru-RU" sz="816" b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Объявление торгов</a:t>
              </a:r>
              <a:endParaRPr lang="en-US" sz="816" b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79" name="Gruppieren 5"/>
            <p:cNvGrpSpPr/>
            <p:nvPr/>
          </p:nvGrpSpPr>
          <p:grpSpPr>
            <a:xfrm>
              <a:off x="2579357" y="5484674"/>
              <a:ext cx="5984146" cy="645213"/>
              <a:chOff x="1486059" y="3446224"/>
              <a:chExt cx="5984146" cy="954479"/>
            </a:xfrm>
          </p:grpSpPr>
          <p:sp>
            <p:nvSpPr>
              <p:cNvPr id="86" name="AutoShape 63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6966205" y="3454532"/>
                <a:ext cx="504000" cy="946171"/>
              </a:xfrm>
              <a:custGeom>
                <a:avLst/>
                <a:gdLst>
                  <a:gd name="connsiteX0" fmla="*/ 0 w 361990"/>
                  <a:gd name="connsiteY0" fmla="*/ 0 h 458826"/>
                  <a:gd name="connsiteX1" fmla="*/ 218584 w 361990"/>
                  <a:gd name="connsiteY1" fmla="*/ 0 h 458826"/>
                  <a:gd name="connsiteX2" fmla="*/ 361990 w 361990"/>
                  <a:gd name="connsiteY2" fmla="*/ 229413 h 458826"/>
                  <a:gd name="connsiteX3" fmla="*/ 218584 w 361990"/>
                  <a:gd name="connsiteY3" fmla="*/ 458826 h 458826"/>
                  <a:gd name="connsiteX4" fmla="*/ 0 w 361990"/>
                  <a:gd name="connsiteY4" fmla="*/ 458826 h 458826"/>
                  <a:gd name="connsiteX5" fmla="*/ 143406 w 361990"/>
                  <a:gd name="connsiteY5" fmla="*/ 229413 h 458826"/>
                  <a:gd name="connsiteX6" fmla="*/ 0 w 361990"/>
                  <a:gd name="connsiteY6" fmla="*/ 0 h 458826"/>
                  <a:gd name="connsiteX0" fmla="*/ 306475 w 668465"/>
                  <a:gd name="connsiteY0" fmla="*/ 0 h 946171"/>
                  <a:gd name="connsiteX1" fmla="*/ 525059 w 668465"/>
                  <a:gd name="connsiteY1" fmla="*/ 0 h 946171"/>
                  <a:gd name="connsiteX2" fmla="*/ 668465 w 668465"/>
                  <a:gd name="connsiteY2" fmla="*/ 229413 h 946171"/>
                  <a:gd name="connsiteX3" fmla="*/ 525059 w 668465"/>
                  <a:gd name="connsiteY3" fmla="*/ 458826 h 946171"/>
                  <a:gd name="connsiteX4" fmla="*/ 0 w 668465"/>
                  <a:gd name="connsiteY4" fmla="*/ 946171 h 946171"/>
                  <a:gd name="connsiteX5" fmla="*/ 449881 w 668465"/>
                  <a:gd name="connsiteY5" fmla="*/ 229413 h 946171"/>
                  <a:gd name="connsiteX6" fmla="*/ 306475 w 668465"/>
                  <a:gd name="connsiteY6" fmla="*/ 0 h 946171"/>
                  <a:gd name="connsiteX0" fmla="*/ 306475 w 668465"/>
                  <a:gd name="connsiteY0" fmla="*/ 0 h 946171"/>
                  <a:gd name="connsiteX1" fmla="*/ 525059 w 668465"/>
                  <a:gd name="connsiteY1" fmla="*/ 0 h 946171"/>
                  <a:gd name="connsiteX2" fmla="*/ 668465 w 668465"/>
                  <a:gd name="connsiteY2" fmla="*/ 229413 h 946171"/>
                  <a:gd name="connsiteX3" fmla="*/ 208536 w 668465"/>
                  <a:gd name="connsiteY3" fmla="*/ 946171 h 946171"/>
                  <a:gd name="connsiteX4" fmla="*/ 0 w 668465"/>
                  <a:gd name="connsiteY4" fmla="*/ 946171 h 946171"/>
                  <a:gd name="connsiteX5" fmla="*/ 449881 w 668465"/>
                  <a:gd name="connsiteY5" fmla="*/ 229413 h 946171"/>
                  <a:gd name="connsiteX6" fmla="*/ 306475 w 668465"/>
                  <a:gd name="connsiteY6" fmla="*/ 0 h 94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8465" h="946171">
                    <a:moveTo>
                      <a:pt x="306475" y="0"/>
                    </a:moveTo>
                    <a:lnTo>
                      <a:pt x="525059" y="0"/>
                    </a:lnTo>
                    <a:lnTo>
                      <a:pt x="668465" y="229413"/>
                    </a:lnTo>
                    <a:lnTo>
                      <a:pt x="208536" y="946171"/>
                    </a:lnTo>
                    <a:lnTo>
                      <a:pt x="0" y="946171"/>
                    </a:lnTo>
                    <a:lnTo>
                      <a:pt x="449881" y="229413"/>
                    </a:lnTo>
                    <a:lnTo>
                      <a:pt x="306475" y="0"/>
                    </a:lnTo>
                    <a:close/>
                  </a:path>
                </a:pathLst>
              </a:cu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87" name="AutoShape 59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1770932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88" name="AutoShape 60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2041217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89" name="AutoShape 61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2314721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0" name="AutoShape 62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2585007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1" name="AutoShape 65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3397754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2" name="AutoShape 67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3944479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3" name="AutoShape 68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4213156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5" name="AutoShape 68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5025100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6" name="AutoShape 68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5570331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7" name="AutoShape 68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5841766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8" name="AutoShape 77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6376004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99" name="AutoShape 77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6650030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100" name="AutoShape 78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6924057" y="3449617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101" name="AutoShape 80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5291085" y="3446224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105" name="AutoShape 59" descr="© INSCALE GmbH, 26.05.2010&#10;http://www.presentationload.com/"/>
              <p:cNvSpPr>
                <a:spLocks noChangeArrowheads="1"/>
              </p:cNvSpPr>
              <p:nvPr/>
            </p:nvSpPr>
            <p:spPr bwMode="gray">
              <a:xfrm>
                <a:off x="1486059" y="3446224"/>
                <a:ext cx="288000" cy="458826"/>
              </a:xfrm>
              <a:prstGeom prst="chevron">
                <a:avLst>
                  <a:gd name="adj" fmla="val 39616"/>
                </a:avLst>
              </a:pr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632" noProof="1">
                  <a:solidFill>
                    <a:srgbClr val="F8F8F8"/>
                  </a:solidFill>
                  <a:latin typeface="Calibri"/>
                </a:endParaRPr>
              </a:p>
            </p:txBody>
          </p:sp>
          <p:sp>
            <p:nvSpPr>
              <p:cNvPr id="52" name="AutoShape 63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5D622108-FE7C-4A67-BC6D-8E8924C7CE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511127" y="3451533"/>
                <a:ext cx="504000" cy="946171"/>
              </a:xfrm>
              <a:custGeom>
                <a:avLst/>
                <a:gdLst>
                  <a:gd name="connsiteX0" fmla="*/ 0 w 361990"/>
                  <a:gd name="connsiteY0" fmla="*/ 0 h 458826"/>
                  <a:gd name="connsiteX1" fmla="*/ 218584 w 361990"/>
                  <a:gd name="connsiteY1" fmla="*/ 0 h 458826"/>
                  <a:gd name="connsiteX2" fmla="*/ 361990 w 361990"/>
                  <a:gd name="connsiteY2" fmla="*/ 229413 h 458826"/>
                  <a:gd name="connsiteX3" fmla="*/ 218584 w 361990"/>
                  <a:gd name="connsiteY3" fmla="*/ 458826 h 458826"/>
                  <a:gd name="connsiteX4" fmla="*/ 0 w 361990"/>
                  <a:gd name="connsiteY4" fmla="*/ 458826 h 458826"/>
                  <a:gd name="connsiteX5" fmla="*/ 143406 w 361990"/>
                  <a:gd name="connsiteY5" fmla="*/ 229413 h 458826"/>
                  <a:gd name="connsiteX6" fmla="*/ 0 w 361990"/>
                  <a:gd name="connsiteY6" fmla="*/ 0 h 458826"/>
                  <a:gd name="connsiteX0" fmla="*/ 306475 w 668465"/>
                  <a:gd name="connsiteY0" fmla="*/ 0 h 946171"/>
                  <a:gd name="connsiteX1" fmla="*/ 525059 w 668465"/>
                  <a:gd name="connsiteY1" fmla="*/ 0 h 946171"/>
                  <a:gd name="connsiteX2" fmla="*/ 668465 w 668465"/>
                  <a:gd name="connsiteY2" fmla="*/ 229413 h 946171"/>
                  <a:gd name="connsiteX3" fmla="*/ 525059 w 668465"/>
                  <a:gd name="connsiteY3" fmla="*/ 458826 h 946171"/>
                  <a:gd name="connsiteX4" fmla="*/ 0 w 668465"/>
                  <a:gd name="connsiteY4" fmla="*/ 946171 h 946171"/>
                  <a:gd name="connsiteX5" fmla="*/ 449881 w 668465"/>
                  <a:gd name="connsiteY5" fmla="*/ 229413 h 946171"/>
                  <a:gd name="connsiteX6" fmla="*/ 306475 w 668465"/>
                  <a:gd name="connsiteY6" fmla="*/ 0 h 946171"/>
                  <a:gd name="connsiteX0" fmla="*/ 306475 w 668465"/>
                  <a:gd name="connsiteY0" fmla="*/ 0 h 946171"/>
                  <a:gd name="connsiteX1" fmla="*/ 525059 w 668465"/>
                  <a:gd name="connsiteY1" fmla="*/ 0 h 946171"/>
                  <a:gd name="connsiteX2" fmla="*/ 668465 w 668465"/>
                  <a:gd name="connsiteY2" fmla="*/ 229413 h 946171"/>
                  <a:gd name="connsiteX3" fmla="*/ 208536 w 668465"/>
                  <a:gd name="connsiteY3" fmla="*/ 946171 h 946171"/>
                  <a:gd name="connsiteX4" fmla="*/ 0 w 668465"/>
                  <a:gd name="connsiteY4" fmla="*/ 946171 h 946171"/>
                  <a:gd name="connsiteX5" fmla="*/ 449881 w 668465"/>
                  <a:gd name="connsiteY5" fmla="*/ 229413 h 946171"/>
                  <a:gd name="connsiteX6" fmla="*/ 306475 w 668465"/>
                  <a:gd name="connsiteY6" fmla="*/ 0 h 94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8465" h="946171">
                    <a:moveTo>
                      <a:pt x="306475" y="0"/>
                    </a:moveTo>
                    <a:lnTo>
                      <a:pt x="525059" y="0"/>
                    </a:lnTo>
                    <a:lnTo>
                      <a:pt x="668465" y="229413"/>
                    </a:lnTo>
                    <a:lnTo>
                      <a:pt x="208536" y="946171"/>
                    </a:lnTo>
                    <a:lnTo>
                      <a:pt x="0" y="946171"/>
                    </a:lnTo>
                    <a:lnTo>
                      <a:pt x="449881" y="229413"/>
                    </a:lnTo>
                    <a:lnTo>
                      <a:pt x="306475" y="0"/>
                    </a:lnTo>
                    <a:close/>
                  </a:path>
                </a:pathLst>
              </a:custGeom>
              <a:solidFill>
                <a:srgbClr val="BEBEBE"/>
              </a:solidFill>
              <a:ln w="12700">
                <a:noFill/>
              </a:ln>
              <a:effectLst>
                <a:innerShdw blurRad="114300">
                  <a:prstClr val="black">
                    <a:alpha val="1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931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41" noProof="1">
                  <a:solidFill>
                    <a:srgbClr val="F8F8F8"/>
                  </a:solidFill>
                  <a:latin typeface="Calibri"/>
                </a:endParaRPr>
              </a:p>
            </p:txBody>
          </p:sp>
        </p:grpSp>
        <p:sp>
          <p:nvSpPr>
            <p:cNvPr id="106" name="AutoShape 6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537183" y="5492595"/>
              <a:ext cx="504000" cy="643253"/>
            </a:xfrm>
            <a:custGeom>
              <a:avLst/>
              <a:gdLst>
                <a:gd name="connsiteX0" fmla="*/ 0 w 361990"/>
                <a:gd name="connsiteY0" fmla="*/ 0 h 458826"/>
                <a:gd name="connsiteX1" fmla="*/ 218584 w 361990"/>
                <a:gd name="connsiteY1" fmla="*/ 0 h 458826"/>
                <a:gd name="connsiteX2" fmla="*/ 361990 w 361990"/>
                <a:gd name="connsiteY2" fmla="*/ 229413 h 458826"/>
                <a:gd name="connsiteX3" fmla="*/ 218584 w 361990"/>
                <a:gd name="connsiteY3" fmla="*/ 458826 h 458826"/>
                <a:gd name="connsiteX4" fmla="*/ 0 w 361990"/>
                <a:gd name="connsiteY4" fmla="*/ 458826 h 458826"/>
                <a:gd name="connsiteX5" fmla="*/ 143406 w 361990"/>
                <a:gd name="connsiteY5" fmla="*/ 229413 h 458826"/>
                <a:gd name="connsiteX6" fmla="*/ 0 w 361990"/>
                <a:gd name="connsiteY6" fmla="*/ 0 h 458826"/>
                <a:gd name="connsiteX0" fmla="*/ 306475 w 668465"/>
                <a:gd name="connsiteY0" fmla="*/ 0 h 946171"/>
                <a:gd name="connsiteX1" fmla="*/ 525059 w 668465"/>
                <a:gd name="connsiteY1" fmla="*/ 0 h 946171"/>
                <a:gd name="connsiteX2" fmla="*/ 668465 w 668465"/>
                <a:gd name="connsiteY2" fmla="*/ 229413 h 946171"/>
                <a:gd name="connsiteX3" fmla="*/ 525059 w 668465"/>
                <a:gd name="connsiteY3" fmla="*/ 458826 h 946171"/>
                <a:gd name="connsiteX4" fmla="*/ 0 w 668465"/>
                <a:gd name="connsiteY4" fmla="*/ 946171 h 946171"/>
                <a:gd name="connsiteX5" fmla="*/ 449881 w 668465"/>
                <a:gd name="connsiteY5" fmla="*/ 229413 h 946171"/>
                <a:gd name="connsiteX6" fmla="*/ 306475 w 668465"/>
                <a:gd name="connsiteY6" fmla="*/ 0 h 946171"/>
                <a:gd name="connsiteX0" fmla="*/ 306475 w 668465"/>
                <a:gd name="connsiteY0" fmla="*/ 0 h 946171"/>
                <a:gd name="connsiteX1" fmla="*/ 525059 w 668465"/>
                <a:gd name="connsiteY1" fmla="*/ 0 h 946171"/>
                <a:gd name="connsiteX2" fmla="*/ 668465 w 668465"/>
                <a:gd name="connsiteY2" fmla="*/ 229413 h 946171"/>
                <a:gd name="connsiteX3" fmla="*/ 208536 w 668465"/>
                <a:gd name="connsiteY3" fmla="*/ 946171 h 946171"/>
                <a:gd name="connsiteX4" fmla="*/ 0 w 668465"/>
                <a:gd name="connsiteY4" fmla="*/ 946171 h 946171"/>
                <a:gd name="connsiteX5" fmla="*/ 449881 w 668465"/>
                <a:gd name="connsiteY5" fmla="*/ 229413 h 946171"/>
                <a:gd name="connsiteX6" fmla="*/ 306475 w 668465"/>
                <a:gd name="connsiteY6" fmla="*/ 0 h 94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65" h="946171">
                  <a:moveTo>
                    <a:pt x="306475" y="0"/>
                  </a:moveTo>
                  <a:lnTo>
                    <a:pt x="525059" y="0"/>
                  </a:lnTo>
                  <a:lnTo>
                    <a:pt x="668465" y="229413"/>
                  </a:lnTo>
                  <a:lnTo>
                    <a:pt x="208536" y="946171"/>
                  </a:lnTo>
                  <a:lnTo>
                    <a:pt x="0" y="946171"/>
                  </a:lnTo>
                  <a:lnTo>
                    <a:pt x="449881" y="229413"/>
                  </a:lnTo>
                  <a:lnTo>
                    <a:pt x="306475" y="0"/>
                  </a:lnTo>
                  <a:close/>
                </a:path>
              </a:pathLst>
            </a:custGeom>
            <a:solidFill>
              <a:srgbClr val="BEBEBE"/>
            </a:solidFill>
            <a:ln w="12700">
              <a:noFill/>
              <a:prstDash val="sysDash"/>
            </a:ln>
            <a:effectLst>
              <a:innerShdw blurRad="114300">
                <a:prstClr val="black">
                  <a:alpha val="1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32" noProof="1">
                <a:solidFill>
                  <a:srgbClr val="F8F8F8"/>
                </a:solidFill>
                <a:latin typeface="Calibri"/>
              </a:endParaRPr>
            </a:p>
          </p:txBody>
        </p:sp>
        <p:sp>
          <p:nvSpPr>
            <p:cNvPr id="107" name="AutoShape 5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4217690" y="5482421"/>
              <a:ext cx="288000" cy="317881"/>
            </a:xfrm>
            <a:prstGeom prst="chevron">
              <a:avLst>
                <a:gd name="adj" fmla="val 39616"/>
              </a:avLst>
            </a:prstGeom>
            <a:solidFill>
              <a:srgbClr val="BEBEBE"/>
            </a:solidFill>
            <a:ln w="12700">
              <a:noFill/>
            </a:ln>
            <a:effectLst>
              <a:innerShdw blurRad="114300">
                <a:prstClr val="black">
                  <a:alpha val="1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32" noProof="1">
                <a:solidFill>
                  <a:srgbClr val="F8F8F8"/>
                </a:solidFill>
                <a:latin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877277" y="5524518"/>
              <a:ext cx="708876" cy="22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18" b="1" dirty="0">
                  <a:solidFill>
                    <a:srgbClr val="000000"/>
                  </a:solidFill>
                  <a:latin typeface="Calibri"/>
                  <a:cs typeface="Arial" charset="0"/>
                </a:rPr>
                <a:t>27.05.2022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903702" y="5524518"/>
              <a:ext cx="708876" cy="22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18" b="1" dirty="0">
                  <a:solidFill>
                    <a:srgbClr val="000000"/>
                  </a:solidFill>
                  <a:latin typeface="Calibri"/>
                  <a:cs typeface="Arial" charset="0"/>
                </a:rPr>
                <a:t>25.07.2023</a:t>
              </a:r>
            </a:p>
          </p:txBody>
        </p:sp>
        <p:sp>
          <p:nvSpPr>
            <p:cNvPr id="77" name="AutoShape 68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5563629" y="5492437"/>
              <a:ext cx="288000" cy="310159"/>
            </a:xfrm>
            <a:prstGeom prst="chevron">
              <a:avLst>
                <a:gd name="adj" fmla="val 39616"/>
              </a:avLst>
            </a:prstGeom>
            <a:solidFill>
              <a:srgbClr val="BEBEBE"/>
            </a:solidFill>
            <a:ln w="12700">
              <a:noFill/>
            </a:ln>
            <a:effectLst>
              <a:innerShdw blurRad="114300">
                <a:prstClr val="black">
                  <a:alpha val="1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32" noProof="1">
                <a:solidFill>
                  <a:srgbClr val="F8F8F8"/>
                </a:solidFill>
                <a:latin typeface="Calibri"/>
              </a:endParaRPr>
            </a:p>
          </p:txBody>
        </p:sp>
        <p:sp>
          <p:nvSpPr>
            <p:cNvPr id="115" name="AutoShape 68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7194344" y="5484855"/>
              <a:ext cx="288000" cy="310159"/>
            </a:xfrm>
            <a:prstGeom prst="chevron">
              <a:avLst>
                <a:gd name="adj" fmla="val 39616"/>
              </a:avLst>
            </a:prstGeom>
            <a:solidFill>
              <a:srgbClr val="BEBEBE"/>
            </a:solidFill>
            <a:ln w="12700">
              <a:noFill/>
            </a:ln>
            <a:effectLst>
              <a:innerShdw blurRad="114300">
                <a:prstClr val="black">
                  <a:alpha val="1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32" noProof="1">
                <a:solidFill>
                  <a:srgbClr val="F8F8F8"/>
                </a:solidFill>
                <a:latin typeface="Calibri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032633" y="5223268"/>
              <a:ext cx="705734" cy="22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18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/>
                  <a:cs typeface="Arial" charset="0"/>
                </a:rPr>
                <a:t>25.07.2023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615777" y="5195786"/>
              <a:ext cx="705734" cy="22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18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/>
                  <a:cs typeface="Arial" charset="0"/>
                </a:rPr>
                <a:t>01.08.2022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508246" y="5228063"/>
              <a:ext cx="705734" cy="22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918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"/>
                  <a:cs typeface="Arial" charset="0"/>
                </a:rPr>
                <a:t>27.06.2022</a:t>
              </a:r>
            </a:p>
          </p:txBody>
        </p:sp>
        <p:sp>
          <p:nvSpPr>
            <p:cNvPr id="135" name="Text Box 56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4084539" y="6267351"/>
              <a:ext cx="1101026" cy="3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828" tIns="47751" rIns="73462" anchor="ctr">
              <a:spAutoFit/>
            </a:bodyPr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16" b="1" dirty="0">
                  <a:solidFill>
                    <a:srgbClr val="000000"/>
                  </a:solidFill>
                  <a:latin typeface="Calibri"/>
                  <a:cs typeface="Arial" charset="0"/>
                </a:rPr>
                <a:t>Заключение контракта</a:t>
              </a:r>
            </a:p>
          </p:txBody>
        </p:sp>
        <p:sp>
          <p:nvSpPr>
            <p:cNvPr id="51" name="AutoShape 59" descr="© INSCALE GmbH, 26.05.2010&#10;http://www.presentationload.com/">
              <a:extLst>
                <a:ext uri="{FF2B5EF4-FFF2-40B4-BE49-F238E27FC236}">
                  <a16:creationId xmlns:a16="http://schemas.microsoft.com/office/drawing/2014/main" id="{49EE492B-ED13-4628-89EC-B661629854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45737" y="5471290"/>
              <a:ext cx="288000" cy="317881"/>
            </a:xfrm>
            <a:prstGeom prst="chevron">
              <a:avLst>
                <a:gd name="adj" fmla="val 39616"/>
              </a:avLst>
            </a:prstGeom>
            <a:solidFill>
              <a:srgbClr val="BEBEBE"/>
            </a:solidFill>
            <a:ln w="12700">
              <a:noFill/>
            </a:ln>
            <a:effectLst>
              <a:innerShdw blurRad="114300">
                <a:prstClr val="black">
                  <a:alpha val="1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32" noProof="1">
                <a:solidFill>
                  <a:srgbClr val="F8F8F8"/>
                </a:solidFill>
                <a:latin typeface="Calibri"/>
              </a:endParaRPr>
            </a:p>
          </p:txBody>
        </p:sp>
      </p:grpSp>
      <p:sp>
        <p:nvSpPr>
          <p:cNvPr id="129" name="Прямоугольник 128"/>
          <p:cNvSpPr/>
          <p:nvPr/>
        </p:nvSpPr>
        <p:spPr>
          <a:xfrm>
            <a:off x="999462" y="172068"/>
            <a:ext cx="5543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Реконструкция мостового перехода через </a:t>
            </a:r>
            <a:r>
              <a:rPr lang="ru-RU" sz="2400" b="1" dirty="0" err="1">
                <a:solidFill>
                  <a:schemeClr val="bg1"/>
                </a:solidFill>
              </a:rPr>
              <a:t>р.Матыра</a:t>
            </a:r>
            <a:r>
              <a:rPr lang="ru-RU" sz="2400" b="1" dirty="0">
                <a:solidFill>
                  <a:schemeClr val="bg1"/>
                </a:solidFill>
              </a:rPr>
              <a:t> в г. Грязи</a:t>
            </a:r>
          </a:p>
        </p:txBody>
      </p:sp>
      <p:sp>
        <p:nvSpPr>
          <p:cNvPr id="130" name="Фигура, имеющая форму буквы L 129"/>
          <p:cNvSpPr/>
          <p:nvPr/>
        </p:nvSpPr>
        <p:spPr>
          <a:xfrm rot="5400000" flipV="1">
            <a:off x="5571494" y="119984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Фигура, имеющая форму буквы L 132"/>
          <p:cNvSpPr/>
          <p:nvPr/>
        </p:nvSpPr>
        <p:spPr>
          <a:xfrm rot="16200000" flipV="1">
            <a:off x="927405" y="574857"/>
            <a:ext cx="397036" cy="546215"/>
          </a:xfrm>
          <a:prstGeom prst="corner">
            <a:avLst>
              <a:gd name="adj1" fmla="val 30808"/>
              <a:gd name="adj2" fmla="val 3080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0301097"/>
              </p:ext>
            </p:extLst>
          </p:nvPr>
        </p:nvGraphicFramePr>
        <p:xfrm>
          <a:off x="8064803" y="1856471"/>
          <a:ext cx="4655250" cy="400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6" name="Скругленный прямоугольник 135"/>
          <p:cNvSpPr/>
          <p:nvPr/>
        </p:nvSpPr>
        <p:spPr>
          <a:xfrm>
            <a:off x="594728" y="2386853"/>
            <a:ext cx="72000" cy="72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8BA789-2567-5975-9129-0FC002AA72A9}"/>
              </a:ext>
            </a:extLst>
          </p:cNvPr>
          <p:cNvSpPr/>
          <p:nvPr/>
        </p:nvSpPr>
        <p:spPr>
          <a:xfrm>
            <a:off x="411257" y="3693111"/>
            <a:ext cx="8199343" cy="401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CA51E677-B21E-090D-95D1-F807E68DC27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6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119" y="1484655"/>
            <a:ext cx="24147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1030,3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27442" y="2085975"/>
            <a:ext cx="794109" cy="0"/>
          </a:xfrm>
          <a:prstGeom prst="line">
            <a:avLst/>
          </a:prstGeom>
          <a:ln w="12700">
            <a:solidFill>
              <a:srgbClr val="F582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48385"/>
              </p:ext>
            </p:extLst>
          </p:nvPr>
        </p:nvGraphicFramePr>
        <p:xfrm>
          <a:off x="4224817" y="1674918"/>
          <a:ext cx="7609220" cy="4752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722">
                  <a:extLst>
                    <a:ext uri="{9D8B030D-6E8A-4147-A177-3AD203B41FA5}">
                      <a16:colId xmlns:a16="http://schemas.microsoft.com/office/drawing/2014/main" val="2058986205"/>
                    </a:ext>
                  </a:extLst>
                </a:gridCol>
                <a:gridCol w="1034746">
                  <a:extLst>
                    <a:ext uri="{9D8B030D-6E8A-4147-A177-3AD203B41FA5}">
                      <a16:colId xmlns:a16="http://schemas.microsoft.com/office/drawing/2014/main" val="3829940501"/>
                    </a:ext>
                  </a:extLst>
                </a:gridCol>
                <a:gridCol w="1130752">
                  <a:extLst>
                    <a:ext uri="{9D8B030D-6E8A-4147-A177-3AD203B41FA5}">
                      <a16:colId xmlns:a16="http://schemas.microsoft.com/office/drawing/2014/main" val="2404943860"/>
                    </a:ext>
                  </a:extLst>
                </a:gridCol>
                <a:gridCol w="469368">
                  <a:extLst>
                    <a:ext uri="{9D8B030D-6E8A-4147-A177-3AD203B41FA5}">
                      <a16:colId xmlns:a16="http://schemas.microsoft.com/office/drawing/2014/main" val="1459482173"/>
                    </a:ext>
                  </a:extLst>
                </a:gridCol>
                <a:gridCol w="1178756">
                  <a:extLst>
                    <a:ext uri="{9D8B030D-6E8A-4147-A177-3AD203B41FA5}">
                      <a16:colId xmlns:a16="http://schemas.microsoft.com/office/drawing/2014/main" val="3490583301"/>
                    </a:ext>
                  </a:extLst>
                </a:gridCol>
                <a:gridCol w="218683">
                  <a:extLst>
                    <a:ext uri="{9D8B030D-6E8A-4147-A177-3AD203B41FA5}">
                      <a16:colId xmlns:a16="http://schemas.microsoft.com/office/drawing/2014/main" val="2788744173"/>
                    </a:ext>
                  </a:extLst>
                </a:gridCol>
                <a:gridCol w="1045411">
                  <a:extLst>
                    <a:ext uri="{9D8B030D-6E8A-4147-A177-3AD203B41FA5}">
                      <a16:colId xmlns:a16="http://schemas.microsoft.com/office/drawing/2014/main" val="1897881985"/>
                    </a:ext>
                  </a:extLst>
                </a:gridCol>
                <a:gridCol w="1514782">
                  <a:extLst>
                    <a:ext uri="{9D8B030D-6E8A-4147-A177-3AD203B41FA5}">
                      <a16:colId xmlns:a16="http://schemas.microsoft.com/office/drawing/2014/main" val="4273042106"/>
                    </a:ext>
                  </a:extLst>
                </a:gridCol>
              </a:tblGrid>
              <a:tr h="1295321">
                <a:tc gridSpan="2">
                  <a:txBody>
                    <a:bodyPr/>
                    <a:lstStyle/>
                    <a:p>
                      <a:r>
                        <a:rPr lang="ru-RU" sz="6000" b="1" dirty="0">
                          <a:solidFill>
                            <a:srgbClr val="F58220"/>
                          </a:solidFill>
                        </a:rPr>
                        <a:t>503,9</a:t>
                      </a:r>
                      <a:r>
                        <a:rPr lang="ru-RU" b="1" baseline="0" dirty="0">
                          <a:solidFill>
                            <a:srgbClr val="F58220"/>
                          </a:solidFill>
                        </a:rPr>
                        <a:t> </a:t>
                      </a:r>
                      <a:r>
                        <a:rPr lang="ru-RU" sz="2000" b="1" baseline="0" dirty="0">
                          <a:solidFill>
                            <a:srgbClr val="F58220"/>
                          </a:solidFill>
                        </a:rPr>
                        <a:t>млн.</a:t>
                      </a:r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112324"/>
                  </a:ext>
                </a:extLst>
              </a:tr>
              <a:tr h="291448">
                <a:tc gridSpan="2"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ФЕДЕРАЛЬНЫЙ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740728"/>
                  </a:ext>
                </a:extLst>
              </a:tr>
              <a:tr h="971490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6000" b="1" dirty="0">
                          <a:solidFill>
                            <a:srgbClr val="F58220"/>
                          </a:solidFill>
                        </a:rPr>
                        <a:t>459,5</a:t>
                      </a:r>
                      <a:r>
                        <a:rPr lang="ru-RU" b="1" dirty="0">
                          <a:solidFill>
                            <a:srgbClr val="F58220"/>
                          </a:solidFill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F58220"/>
                          </a:solidFill>
                        </a:rPr>
                        <a:t>млн.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32548"/>
                  </a:ext>
                </a:extLst>
              </a:tr>
              <a:tr h="291448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РЕГИОНАЛЬНЫЙ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924787"/>
                  </a:ext>
                </a:extLst>
              </a:tr>
              <a:tr h="971490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b="1" dirty="0">
                          <a:solidFill>
                            <a:srgbClr val="F58220"/>
                          </a:solidFill>
                        </a:rPr>
                        <a:t>66,9</a:t>
                      </a:r>
                      <a:r>
                        <a:rPr lang="ru-RU" sz="2000" b="1" dirty="0">
                          <a:solidFill>
                            <a:srgbClr val="F58220"/>
                          </a:solidFill>
                        </a:rPr>
                        <a:t> млн.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1705"/>
                  </a:ext>
                </a:extLst>
              </a:tr>
              <a:tr h="291448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МЕСТНЫЙ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marT="0" marB="0">
                    <a:lnL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370436"/>
                  </a:ext>
                </a:extLst>
              </a:tr>
              <a:tr h="343649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65366"/>
                  </a:ext>
                </a:extLst>
              </a:tr>
              <a:tr h="295966"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rgbClr val="F58220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545922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4021551" y="2085975"/>
            <a:ext cx="1209210" cy="4635500"/>
          </a:xfrm>
          <a:prstGeom prst="line">
            <a:avLst/>
          </a:prstGeom>
          <a:ln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ject 28">
            <a:extLst>
              <a:ext uri="{FF2B5EF4-FFF2-40B4-BE49-F238E27FC236}">
                <a16:creationId xmlns:a16="http://schemas.microsoft.com/office/drawing/2014/main" id="{C8B27F91-9315-4689-E5B1-364AA12A76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316210" cy="4334673"/>
            <a:chOff x="0" y="0"/>
            <a:chExt cx="10316210" cy="4471670"/>
          </a:xfrm>
        </p:grpSpPr>
        <p:sp>
          <p:nvSpPr>
            <p:cNvPr id="3" name="object 3"/>
            <p:cNvSpPr/>
            <p:nvPr/>
          </p:nvSpPr>
          <p:spPr>
            <a:xfrm>
              <a:off x="3153155" y="2002535"/>
              <a:ext cx="0" cy="2256790"/>
            </a:xfrm>
            <a:custGeom>
              <a:avLst/>
              <a:gdLst/>
              <a:ahLst/>
              <a:cxnLst/>
              <a:rect l="l" t="t" r="r" b="b"/>
              <a:pathLst>
                <a:path h="2256790">
                  <a:moveTo>
                    <a:pt x="0" y="0"/>
                  </a:moveTo>
                  <a:lnTo>
                    <a:pt x="0" y="2256663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39439" y="4151376"/>
              <a:ext cx="288290" cy="315595"/>
            </a:xfrm>
            <a:custGeom>
              <a:avLst/>
              <a:gdLst/>
              <a:ahLst/>
              <a:cxnLst/>
              <a:rect l="l" t="t" r="r" b="b"/>
              <a:pathLst>
                <a:path w="288289" h="315595">
                  <a:moveTo>
                    <a:pt x="144018" y="0"/>
                  </a:moveTo>
                  <a:lnTo>
                    <a:pt x="0" y="72009"/>
                  </a:lnTo>
                  <a:lnTo>
                    <a:pt x="0" y="243459"/>
                  </a:lnTo>
                  <a:lnTo>
                    <a:pt x="144018" y="315468"/>
                  </a:lnTo>
                  <a:lnTo>
                    <a:pt x="288036" y="243459"/>
                  </a:lnTo>
                  <a:lnTo>
                    <a:pt x="288036" y="72009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1548" y="3797808"/>
              <a:ext cx="673608" cy="673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3300" y="4044696"/>
              <a:ext cx="140208" cy="2011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0316210" cy="2679700"/>
            </a:xfrm>
            <a:custGeom>
              <a:avLst/>
              <a:gdLst/>
              <a:ahLst/>
              <a:cxnLst/>
              <a:rect l="l" t="t" r="r" b="b"/>
              <a:pathLst>
                <a:path w="10316210" h="2679700">
                  <a:moveTo>
                    <a:pt x="9897709" y="0"/>
                  </a:moveTo>
                  <a:lnTo>
                    <a:pt x="0" y="0"/>
                  </a:lnTo>
                  <a:lnTo>
                    <a:pt x="0" y="1415340"/>
                  </a:lnTo>
                  <a:lnTo>
                    <a:pt x="2958846" y="2679191"/>
                  </a:lnTo>
                  <a:lnTo>
                    <a:pt x="3555668" y="2469771"/>
                  </a:lnTo>
                  <a:lnTo>
                    <a:pt x="4835876" y="2049264"/>
                  </a:lnTo>
                  <a:lnTo>
                    <a:pt x="8783959" y="811764"/>
                  </a:lnTo>
                  <a:lnTo>
                    <a:pt x="9674489" y="517153"/>
                  </a:lnTo>
                  <a:lnTo>
                    <a:pt x="10234127" y="321961"/>
                  </a:lnTo>
                  <a:lnTo>
                    <a:pt x="10315956" y="292480"/>
                  </a:lnTo>
                  <a:lnTo>
                    <a:pt x="10312781" y="507"/>
                  </a:lnTo>
                  <a:lnTo>
                    <a:pt x="9897709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22069" y="321055"/>
            <a:ext cx="41941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7939"/>
                </a:solidFill>
                <a:latin typeface="Calibri"/>
                <a:cs typeface="Calibri"/>
              </a:rPr>
              <a:t>ОСНОВНЫЕ</a:t>
            </a:r>
            <a:r>
              <a:rPr sz="3000" b="1" spc="-90" dirty="0">
                <a:solidFill>
                  <a:srgbClr val="FF7939"/>
                </a:solidFill>
                <a:latin typeface="Calibri"/>
                <a:cs typeface="Calibri"/>
              </a:rPr>
              <a:t> </a:t>
            </a:r>
            <a:r>
              <a:rPr sz="3000" b="1" spc="-30" dirty="0">
                <a:solidFill>
                  <a:srgbClr val="FF7939"/>
                </a:solidFill>
                <a:latin typeface="Calibri"/>
                <a:cs typeface="Calibri"/>
              </a:rPr>
              <a:t>ПОКАЗАТЕЛИ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2069" y="787400"/>
            <a:ext cx="4537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СОЦИАЛЬНО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ЭКОНОМИЧЕСКОГО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РАЗВИТИЯ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отчетную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дату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31.12.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ru-RU"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динамике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9605771" cy="4490833"/>
            <a:chOff x="0" y="0"/>
            <a:chExt cx="9605771" cy="4490833"/>
          </a:xfrm>
        </p:grpSpPr>
        <p:sp>
          <p:nvSpPr>
            <p:cNvPr id="11" name="object 11"/>
            <p:cNvSpPr/>
            <p:nvPr/>
          </p:nvSpPr>
          <p:spPr>
            <a:xfrm>
              <a:off x="969264" y="203199"/>
              <a:ext cx="5119370" cy="1426210"/>
            </a:xfrm>
            <a:custGeom>
              <a:avLst/>
              <a:gdLst/>
              <a:ahLst/>
              <a:cxnLst/>
              <a:rect l="l" t="t" r="r" b="b"/>
              <a:pathLst>
                <a:path w="5119370" h="1426210">
                  <a:moveTo>
                    <a:pt x="547116" y="1303020"/>
                  </a:moveTo>
                  <a:lnTo>
                    <a:pt x="122542" y="1303020"/>
                  </a:lnTo>
                  <a:lnTo>
                    <a:pt x="122542" y="1028700"/>
                  </a:lnTo>
                  <a:lnTo>
                    <a:pt x="0" y="1028700"/>
                  </a:lnTo>
                  <a:lnTo>
                    <a:pt x="0" y="1303020"/>
                  </a:lnTo>
                  <a:lnTo>
                    <a:pt x="0" y="1426210"/>
                  </a:lnTo>
                  <a:lnTo>
                    <a:pt x="547116" y="1426210"/>
                  </a:lnTo>
                  <a:lnTo>
                    <a:pt x="547116" y="1303020"/>
                  </a:lnTo>
                  <a:close/>
                </a:path>
                <a:path w="5119370" h="1426210">
                  <a:moveTo>
                    <a:pt x="5119116" y="0"/>
                  </a:moveTo>
                  <a:lnTo>
                    <a:pt x="4573524" y="0"/>
                  </a:lnTo>
                  <a:lnTo>
                    <a:pt x="4573524" y="121920"/>
                  </a:lnTo>
                  <a:lnTo>
                    <a:pt x="4997069" y="121920"/>
                  </a:lnTo>
                  <a:lnTo>
                    <a:pt x="4997069" y="396240"/>
                  </a:lnTo>
                  <a:lnTo>
                    <a:pt x="5119116" y="396240"/>
                  </a:lnTo>
                  <a:lnTo>
                    <a:pt x="5119116" y="121920"/>
                  </a:lnTo>
                  <a:lnTo>
                    <a:pt x="5119116" y="0"/>
                  </a:lnTo>
                  <a:close/>
                </a:path>
              </a:pathLst>
            </a:custGeom>
            <a:solidFill>
              <a:srgbClr val="FF7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1647" y="2941319"/>
              <a:ext cx="288290" cy="315595"/>
            </a:xfrm>
            <a:custGeom>
              <a:avLst/>
              <a:gdLst/>
              <a:ahLst/>
              <a:cxnLst/>
              <a:rect l="l" t="t" r="r" b="b"/>
              <a:pathLst>
                <a:path w="288290" h="315595">
                  <a:moveTo>
                    <a:pt x="144018" y="0"/>
                  </a:moveTo>
                  <a:lnTo>
                    <a:pt x="0" y="72008"/>
                  </a:lnTo>
                  <a:lnTo>
                    <a:pt x="0" y="243458"/>
                  </a:lnTo>
                  <a:lnTo>
                    <a:pt x="144018" y="315467"/>
                  </a:lnTo>
                  <a:lnTo>
                    <a:pt x="288036" y="243458"/>
                  </a:lnTo>
                  <a:lnTo>
                    <a:pt x="288036" y="72008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2315" y="618744"/>
              <a:ext cx="6061075" cy="2413635"/>
            </a:xfrm>
            <a:custGeom>
              <a:avLst/>
              <a:gdLst/>
              <a:ahLst/>
              <a:cxnLst/>
              <a:rect l="l" t="t" r="r" b="b"/>
              <a:pathLst>
                <a:path w="6061075" h="2413635">
                  <a:moveTo>
                    <a:pt x="0" y="156971"/>
                  </a:moveTo>
                  <a:lnTo>
                    <a:pt x="0" y="2413634"/>
                  </a:lnTo>
                </a:path>
                <a:path w="6061075" h="2413635">
                  <a:moveTo>
                    <a:pt x="6060948" y="0"/>
                  </a:moveTo>
                  <a:lnTo>
                    <a:pt x="6060948" y="2256663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89547" y="2763012"/>
              <a:ext cx="288290" cy="317500"/>
            </a:xfrm>
            <a:custGeom>
              <a:avLst/>
              <a:gdLst/>
              <a:ahLst/>
              <a:cxnLst/>
              <a:rect l="l" t="t" r="r" b="b"/>
              <a:pathLst>
                <a:path w="288290" h="317500">
                  <a:moveTo>
                    <a:pt x="144017" y="0"/>
                  </a:moveTo>
                  <a:lnTo>
                    <a:pt x="0" y="72009"/>
                  </a:lnTo>
                  <a:lnTo>
                    <a:pt x="0" y="244983"/>
                  </a:lnTo>
                  <a:lnTo>
                    <a:pt x="144017" y="316991"/>
                  </a:lnTo>
                  <a:lnTo>
                    <a:pt x="288035" y="244983"/>
                  </a:lnTo>
                  <a:lnTo>
                    <a:pt x="288035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62059" y="77723"/>
              <a:ext cx="0" cy="1440180"/>
            </a:xfrm>
            <a:custGeom>
              <a:avLst/>
              <a:gdLst/>
              <a:ahLst/>
              <a:cxnLst/>
              <a:rect l="l" t="t" r="r" b="b"/>
              <a:pathLst>
                <a:path h="1440180">
                  <a:moveTo>
                    <a:pt x="0" y="0"/>
                  </a:moveTo>
                  <a:lnTo>
                    <a:pt x="0" y="1440052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52916" y="1397507"/>
              <a:ext cx="288290" cy="317500"/>
            </a:xfrm>
            <a:custGeom>
              <a:avLst/>
              <a:gdLst/>
              <a:ahLst/>
              <a:cxnLst/>
              <a:rect l="l" t="t" r="r" b="b"/>
              <a:pathLst>
                <a:path w="288290" h="317500">
                  <a:moveTo>
                    <a:pt x="144017" y="0"/>
                  </a:moveTo>
                  <a:lnTo>
                    <a:pt x="0" y="72008"/>
                  </a:lnTo>
                  <a:lnTo>
                    <a:pt x="0" y="244982"/>
                  </a:lnTo>
                  <a:lnTo>
                    <a:pt x="144017" y="316991"/>
                  </a:lnTo>
                  <a:lnTo>
                    <a:pt x="288035" y="244982"/>
                  </a:lnTo>
                  <a:lnTo>
                    <a:pt x="288035" y="72008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9464" y="2488691"/>
              <a:ext cx="600456" cy="6004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9888" y="1159763"/>
              <a:ext cx="595883" cy="5958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427" y="2638044"/>
              <a:ext cx="605028" cy="6050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28404" y="0"/>
              <a:ext cx="190500" cy="1516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0"/>
              <a:ext cx="142240" cy="165100"/>
            </a:xfrm>
            <a:custGeom>
              <a:avLst/>
              <a:gdLst/>
              <a:ahLst/>
              <a:cxnLst/>
              <a:rect l="l" t="t" r="r" b="b"/>
              <a:pathLst>
                <a:path w="142240" h="165100">
                  <a:moveTo>
                    <a:pt x="141732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41732" y="164592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0"/>
              <a:ext cx="142240" cy="165100"/>
            </a:xfrm>
            <a:custGeom>
              <a:avLst/>
              <a:gdLst/>
              <a:ahLst/>
              <a:cxnLst/>
              <a:rect l="l" t="t" r="r" b="b"/>
              <a:pathLst>
                <a:path w="142240" h="165100">
                  <a:moveTo>
                    <a:pt x="0" y="164592"/>
                  </a:moveTo>
                  <a:lnTo>
                    <a:pt x="141732" y="164592"/>
                  </a:lnTo>
                  <a:lnTo>
                    <a:pt x="141732" y="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604" y="190500"/>
              <a:ext cx="393192" cy="4389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8976" y="629412"/>
              <a:ext cx="573024" cy="33985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44979" y="4077449"/>
              <a:ext cx="155575" cy="413384"/>
            </a:xfrm>
            <a:custGeom>
              <a:avLst/>
              <a:gdLst/>
              <a:ahLst/>
              <a:cxnLst/>
              <a:rect l="l" t="t" r="r" b="b"/>
              <a:pathLst>
                <a:path w="155575" h="413385">
                  <a:moveTo>
                    <a:pt x="0" y="0"/>
                  </a:moveTo>
                  <a:lnTo>
                    <a:pt x="30253" y="2518"/>
                  </a:lnTo>
                  <a:lnTo>
                    <a:pt x="54959" y="9382"/>
                  </a:lnTo>
                  <a:lnTo>
                    <a:pt x="71616" y="19556"/>
                  </a:lnTo>
                  <a:lnTo>
                    <a:pt x="77724" y="32004"/>
                  </a:lnTo>
                  <a:lnTo>
                    <a:pt x="77724" y="170307"/>
                  </a:lnTo>
                  <a:lnTo>
                    <a:pt x="83831" y="182754"/>
                  </a:lnTo>
                  <a:lnTo>
                    <a:pt x="100488" y="192928"/>
                  </a:lnTo>
                  <a:lnTo>
                    <a:pt x="125194" y="199792"/>
                  </a:lnTo>
                  <a:lnTo>
                    <a:pt x="155447" y="202311"/>
                  </a:lnTo>
                  <a:lnTo>
                    <a:pt x="125194" y="204829"/>
                  </a:lnTo>
                  <a:lnTo>
                    <a:pt x="100488" y="211693"/>
                  </a:lnTo>
                  <a:lnTo>
                    <a:pt x="83831" y="221867"/>
                  </a:lnTo>
                  <a:lnTo>
                    <a:pt x="77724" y="234315"/>
                  </a:lnTo>
                  <a:lnTo>
                    <a:pt x="77724" y="381000"/>
                  </a:lnTo>
                  <a:lnTo>
                    <a:pt x="71616" y="393447"/>
                  </a:lnTo>
                  <a:lnTo>
                    <a:pt x="54959" y="403621"/>
                  </a:lnTo>
                  <a:lnTo>
                    <a:pt x="30253" y="410485"/>
                  </a:lnTo>
                  <a:lnTo>
                    <a:pt x="0" y="413004"/>
                  </a:lnTo>
                </a:path>
              </a:pathLst>
            </a:custGeom>
            <a:ln w="6095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0167" y="3366261"/>
            <a:ext cx="2731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Количество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субъектов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МСП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000</a:t>
            </a:r>
            <a:r>
              <a:rPr sz="1800" spc="-10" dirty="0">
                <a:latin typeface="Calibri"/>
                <a:cs typeface="Calibri"/>
              </a:rPr>
              <a:t> жителей, </a:t>
            </a:r>
            <a:r>
              <a:rPr sz="1800" spc="-15" dirty="0">
                <a:latin typeface="Calibri"/>
                <a:cs typeface="Calibri"/>
              </a:rPr>
              <a:t>ед.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30676" y="4385993"/>
            <a:ext cx="2882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Среднемесячная </a:t>
            </a:r>
            <a:r>
              <a:rPr sz="1800" b="1" spc="-5" dirty="0">
                <a:latin typeface="Calibri"/>
                <a:cs typeface="Calibri"/>
              </a:rPr>
              <a:t>заработная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плата,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руб.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71005" y="3166364"/>
            <a:ext cx="2074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Ввод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жилья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душу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населения,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146280" y="635508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256920"/>
                </a:moveTo>
                <a:lnTo>
                  <a:pt x="0" y="0"/>
                </a:lnTo>
              </a:path>
            </a:pathLst>
          </a:custGeom>
          <a:ln w="12192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0933938" y="33528"/>
            <a:ext cx="1218565" cy="1074420"/>
            <a:chOff x="10933938" y="33528"/>
            <a:chExt cx="1218565" cy="1074420"/>
          </a:xfrm>
        </p:grpSpPr>
        <p:sp>
          <p:nvSpPr>
            <p:cNvPr id="31" name="object 31"/>
            <p:cNvSpPr/>
            <p:nvPr/>
          </p:nvSpPr>
          <p:spPr>
            <a:xfrm>
              <a:off x="12146280" y="51816"/>
              <a:ext cx="0" cy="474345"/>
            </a:xfrm>
            <a:custGeom>
              <a:avLst/>
              <a:gdLst/>
              <a:ahLst/>
              <a:cxnLst/>
              <a:rect l="l" t="t" r="r" b="b"/>
              <a:pathLst>
                <a:path h="474345">
                  <a:moveTo>
                    <a:pt x="0" y="474217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333226" y="48006"/>
              <a:ext cx="819150" cy="0"/>
            </a:xfrm>
            <a:custGeom>
              <a:avLst/>
              <a:gdLst/>
              <a:ahLst/>
              <a:cxnLst/>
              <a:rect l="l" t="t" r="r" b="b"/>
              <a:pathLst>
                <a:path w="819150">
                  <a:moveTo>
                    <a:pt x="0" y="0"/>
                  </a:moveTo>
                  <a:lnTo>
                    <a:pt x="818642" y="0"/>
                  </a:lnTo>
                </a:path>
              </a:pathLst>
            </a:custGeom>
            <a:ln w="28956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933938" y="147065"/>
              <a:ext cx="859155" cy="0"/>
            </a:xfrm>
            <a:custGeom>
              <a:avLst/>
              <a:gdLst/>
              <a:ahLst/>
              <a:cxnLst/>
              <a:rect l="l" t="t" r="r" b="b"/>
              <a:pathLst>
                <a:path w="859154">
                  <a:moveTo>
                    <a:pt x="0" y="0"/>
                  </a:moveTo>
                  <a:lnTo>
                    <a:pt x="858646" y="0"/>
                  </a:lnTo>
                </a:path>
              </a:pathLst>
            </a:custGeom>
            <a:ln w="2286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903202" y="147065"/>
              <a:ext cx="12382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2286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029694" y="140970"/>
              <a:ext cx="0" cy="966469"/>
            </a:xfrm>
            <a:custGeom>
              <a:avLst/>
              <a:gdLst/>
              <a:ahLst/>
              <a:cxnLst/>
              <a:rect l="l" t="t" r="r" b="b"/>
              <a:pathLst>
                <a:path h="966469">
                  <a:moveTo>
                    <a:pt x="0" y="966469"/>
                  </a:moveTo>
                  <a:lnTo>
                    <a:pt x="0" y="0"/>
                  </a:lnTo>
                </a:path>
              </a:pathLst>
            </a:custGeom>
            <a:ln w="41148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1914631" y="4078223"/>
            <a:ext cx="287655" cy="494030"/>
            <a:chOff x="11914631" y="4078223"/>
            <a:chExt cx="287655" cy="494030"/>
          </a:xfrm>
        </p:grpSpPr>
        <p:sp>
          <p:nvSpPr>
            <p:cNvPr id="37" name="object 37"/>
            <p:cNvSpPr/>
            <p:nvPr/>
          </p:nvSpPr>
          <p:spPr>
            <a:xfrm>
              <a:off x="11924537" y="4088129"/>
              <a:ext cx="267970" cy="474345"/>
            </a:xfrm>
            <a:custGeom>
              <a:avLst/>
              <a:gdLst/>
              <a:ahLst/>
              <a:cxnLst/>
              <a:rect l="l" t="t" r="r" b="b"/>
              <a:pathLst>
                <a:path w="267970" h="474345">
                  <a:moveTo>
                    <a:pt x="219455" y="0"/>
                  </a:moveTo>
                  <a:lnTo>
                    <a:pt x="0" y="109728"/>
                  </a:lnTo>
                  <a:lnTo>
                    <a:pt x="0" y="364236"/>
                  </a:lnTo>
                  <a:lnTo>
                    <a:pt x="219455" y="473964"/>
                  </a:lnTo>
                  <a:lnTo>
                    <a:pt x="267461" y="449961"/>
                  </a:lnTo>
                  <a:lnTo>
                    <a:pt x="267461" y="24003"/>
                  </a:lnTo>
                  <a:lnTo>
                    <a:pt x="219455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924537" y="4088129"/>
              <a:ext cx="267970" cy="474345"/>
            </a:xfrm>
            <a:custGeom>
              <a:avLst/>
              <a:gdLst/>
              <a:ahLst/>
              <a:cxnLst/>
              <a:rect l="l" t="t" r="r" b="b"/>
              <a:pathLst>
                <a:path w="267970" h="474345">
                  <a:moveTo>
                    <a:pt x="219455" y="0"/>
                  </a:moveTo>
                  <a:lnTo>
                    <a:pt x="267461" y="24003"/>
                  </a:lnTo>
                </a:path>
                <a:path w="267970" h="474345">
                  <a:moveTo>
                    <a:pt x="267461" y="449961"/>
                  </a:moveTo>
                  <a:lnTo>
                    <a:pt x="219455" y="473964"/>
                  </a:lnTo>
                  <a:lnTo>
                    <a:pt x="0" y="364236"/>
                  </a:lnTo>
                  <a:lnTo>
                    <a:pt x="0" y="109728"/>
                  </a:lnTo>
                  <a:lnTo>
                    <a:pt x="219455" y="0"/>
                  </a:lnTo>
                </a:path>
              </a:pathLst>
            </a:custGeom>
            <a:ln w="1981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1611356" y="6252971"/>
            <a:ext cx="177165" cy="177165"/>
            <a:chOff x="11611356" y="6252971"/>
            <a:chExt cx="177165" cy="177165"/>
          </a:xfrm>
        </p:grpSpPr>
        <p:sp>
          <p:nvSpPr>
            <p:cNvPr id="40" name="object 40"/>
            <p:cNvSpPr/>
            <p:nvPr/>
          </p:nvSpPr>
          <p:spPr>
            <a:xfrm>
              <a:off x="11617452" y="6259067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592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64592" y="164592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617452" y="6259067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0" y="164592"/>
                  </a:moveTo>
                  <a:lnTo>
                    <a:pt x="164592" y="164592"/>
                  </a:lnTo>
                  <a:lnTo>
                    <a:pt x="164592" y="0"/>
                  </a:lnTo>
                  <a:lnTo>
                    <a:pt x="0" y="0"/>
                  </a:lnTo>
                  <a:lnTo>
                    <a:pt x="0" y="164592"/>
                  </a:lnTo>
                  <a:close/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11835383" y="5951220"/>
            <a:ext cx="177165" cy="177165"/>
            <a:chOff x="11835383" y="5951220"/>
            <a:chExt cx="177165" cy="177165"/>
          </a:xfrm>
        </p:grpSpPr>
        <p:sp>
          <p:nvSpPr>
            <p:cNvPr id="43" name="object 43"/>
            <p:cNvSpPr/>
            <p:nvPr/>
          </p:nvSpPr>
          <p:spPr>
            <a:xfrm>
              <a:off x="11841479" y="5957316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592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64592" y="164592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841479" y="5957316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0" y="164592"/>
                  </a:moveTo>
                  <a:lnTo>
                    <a:pt x="164592" y="164592"/>
                  </a:lnTo>
                  <a:lnTo>
                    <a:pt x="164592" y="0"/>
                  </a:lnTo>
                  <a:lnTo>
                    <a:pt x="0" y="0"/>
                  </a:lnTo>
                  <a:lnTo>
                    <a:pt x="0" y="164592"/>
                  </a:lnTo>
                  <a:close/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21102"/>
              </p:ext>
            </p:extLst>
          </p:nvPr>
        </p:nvGraphicFramePr>
        <p:xfrm>
          <a:off x="672083" y="4226390"/>
          <a:ext cx="1024255" cy="16367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31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82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82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263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775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25,1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F5821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92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F5821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63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692"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25,8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263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26,9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3632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214680" y="5538935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214680" y="5129056"/>
            <a:ext cx="3346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4680" y="4719913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214680" y="4345095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</a:p>
        </p:txBody>
      </p:sp>
      <p:grpSp>
        <p:nvGrpSpPr>
          <p:cNvPr id="50" name="object 50"/>
          <p:cNvGrpSpPr/>
          <p:nvPr/>
        </p:nvGrpSpPr>
        <p:grpSpPr>
          <a:xfrm>
            <a:off x="9684430" y="2797176"/>
            <a:ext cx="1369938" cy="1761616"/>
            <a:chOff x="9722148" y="2670430"/>
            <a:chExt cx="1369938" cy="1761616"/>
          </a:xfrm>
        </p:grpSpPr>
        <p:sp>
          <p:nvSpPr>
            <p:cNvPr id="51" name="object 51"/>
            <p:cNvSpPr/>
            <p:nvPr/>
          </p:nvSpPr>
          <p:spPr>
            <a:xfrm>
              <a:off x="9722148" y="3717035"/>
              <a:ext cx="424180" cy="611505"/>
            </a:xfrm>
            <a:custGeom>
              <a:avLst/>
              <a:gdLst/>
              <a:ahLst/>
              <a:cxnLst/>
              <a:rect l="l" t="t" r="r" b="b"/>
              <a:pathLst>
                <a:path w="424179" h="611504">
                  <a:moveTo>
                    <a:pt x="143256" y="409956"/>
                  </a:moveTo>
                  <a:lnTo>
                    <a:pt x="0" y="409956"/>
                  </a:lnTo>
                  <a:lnTo>
                    <a:pt x="0" y="611124"/>
                  </a:lnTo>
                  <a:lnTo>
                    <a:pt x="143256" y="611124"/>
                  </a:lnTo>
                  <a:lnTo>
                    <a:pt x="143256" y="409956"/>
                  </a:lnTo>
                  <a:close/>
                </a:path>
                <a:path w="424179" h="611504">
                  <a:moveTo>
                    <a:pt x="423672" y="0"/>
                  </a:moveTo>
                  <a:lnTo>
                    <a:pt x="143256" y="0"/>
                  </a:lnTo>
                  <a:lnTo>
                    <a:pt x="143256" y="201168"/>
                  </a:lnTo>
                  <a:lnTo>
                    <a:pt x="423672" y="201168"/>
                  </a:lnTo>
                  <a:lnTo>
                    <a:pt x="4236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908698" y="2670430"/>
              <a:ext cx="183388" cy="413384"/>
            </a:xfrm>
            <a:custGeom>
              <a:avLst/>
              <a:gdLst/>
              <a:ahLst/>
              <a:cxnLst/>
              <a:rect l="l" t="t" r="r" b="b"/>
              <a:pathLst>
                <a:path w="155575" h="413385">
                  <a:moveTo>
                    <a:pt x="0" y="0"/>
                  </a:moveTo>
                  <a:lnTo>
                    <a:pt x="30253" y="2518"/>
                  </a:lnTo>
                  <a:lnTo>
                    <a:pt x="54959" y="9382"/>
                  </a:lnTo>
                  <a:lnTo>
                    <a:pt x="71616" y="19556"/>
                  </a:lnTo>
                  <a:lnTo>
                    <a:pt x="77724" y="32003"/>
                  </a:lnTo>
                  <a:lnTo>
                    <a:pt x="77724" y="170307"/>
                  </a:lnTo>
                  <a:lnTo>
                    <a:pt x="83831" y="182754"/>
                  </a:lnTo>
                  <a:lnTo>
                    <a:pt x="100488" y="192928"/>
                  </a:lnTo>
                  <a:lnTo>
                    <a:pt x="125194" y="199792"/>
                  </a:lnTo>
                  <a:lnTo>
                    <a:pt x="155448" y="202311"/>
                  </a:lnTo>
                  <a:lnTo>
                    <a:pt x="125194" y="204829"/>
                  </a:lnTo>
                  <a:lnTo>
                    <a:pt x="100488" y="211693"/>
                  </a:lnTo>
                  <a:lnTo>
                    <a:pt x="83831" y="221867"/>
                  </a:lnTo>
                  <a:lnTo>
                    <a:pt x="77724" y="234314"/>
                  </a:lnTo>
                  <a:lnTo>
                    <a:pt x="77724" y="381000"/>
                  </a:lnTo>
                  <a:lnTo>
                    <a:pt x="71616" y="393447"/>
                  </a:lnTo>
                  <a:lnTo>
                    <a:pt x="54959" y="403621"/>
                  </a:lnTo>
                  <a:lnTo>
                    <a:pt x="30253" y="410485"/>
                  </a:lnTo>
                  <a:lnTo>
                    <a:pt x="0" y="413003"/>
                  </a:lnTo>
                </a:path>
              </a:pathLst>
            </a:custGeom>
            <a:ln w="6095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862900" y="3368986"/>
              <a:ext cx="341120" cy="172663"/>
            </a:xfrm>
            <a:custGeom>
              <a:avLst/>
              <a:gdLst/>
              <a:ahLst/>
              <a:cxnLst/>
              <a:rect l="l" t="t" r="r" b="b"/>
              <a:pathLst>
                <a:path w="784859" h="201295">
                  <a:moveTo>
                    <a:pt x="784859" y="0"/>
                  </a:moveTo>
                  <a:lnTo>
                    <a:pt x="0" y="0"/>
                  </a:lnTo>
                  <a:lnTo>
                    <a:pt x="0" y="201167"/>
                  </a:lnTo>
                  <a:lnTo>
                    <a:pt x="784859" y="201167"/>
                  </a:lnTo>
                  <a:lnTo>
                    <a:pt x="78485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857355" y="2795016"/>
              <a:ext cx="0" cy="1637030"/>
            </a:xfrm>
            <a:custGeom>
              <a:avLst/>
              <a:gdLst/>
              <a:ahLst/>
              <a:cxnLst/>
              <a:rect l="l" t="t" r="r" b="b"/>
              <a:pathLst>
                <a:path h="1637029">
                  <a:moveTo>
                    <a:pt x="0" y="1636776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9403240" y="4279392"/>
            <a:ext cx="266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,1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856722" y="383565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881639" y="3468687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10955" y="427919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910955" y="386987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910955" y="346055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910955" y="3051107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3" name="object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48671"/>
              </p:ext>
            </p:extLst>
          </p:nvPr>
        </p:nvGraphicFramePr>
        <p:xfrm>
          <a:off x="6761988" y="4123683"/>
          <a:ext cx="1154429" cy="16367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63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16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4D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5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4D9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16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0,9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26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0,8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7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167">
                <a:tc gridSpan="2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0,8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3632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64" name="object 64"/>
          <p:cNvGrpSpPr/>
          <p:nvPr/>
        </p:nvGrpSpPr>
        <p:grpSpPr>
          <a:xfrm>
            <a:off x="7921752" y="3969123"/>
            <a:ext cx="189230" cy="417830"/>
            <a:chOff x="7921752" y="4081271"/>
            <a:chExt cx="189230" cy="417830"/>
          </a:xfrm>
        </p:grpSpPr>
        <p:sp>
          <p:nvSpPr>
            <p:cNvPr id="65" name="object 65"/>
            <p:cNvSpPr/>
            <p:nvPr/>
          </p:nvSpPr>
          <p:spPr>
            <a:xfrm>
              <a:off x="7952232" y="4084319"/>
              <a:ext cx="155575" cy="411480"/>
            </a:xfrm>
            <a:custGeom>
              <a:avLst/>
              <a:gdLst/>
              <a:ahLst/>
              <a:cxnLst/>
              <a:rect l="l" t="t" r="r" b="b"/>
              <a:pathLst>
                <a:path w="155575" h="411479">
                  <a:moveTo>
                    <a:pt x="0" y="0"/>
                  </a:moveTo>
                  <a:lnTo>
                    <a:pt x="30253" y="2518"/>
                  </a:lnTo>
                  <a:lnTo>
                    <a:pt x="54959" y="9382"/>
                  </a:lnTo>
                  <a:lnTo>
                    <a:pt x="71616" y="19556"/>
                  </a:lnTo>
                  <a:lnTo>
                    <a:pt x="77724" y="32003"/>
                  </a:lnTo>
                  <a:lnTo>
                    <a:pt x="77724" y="169544"/>
                  </a:lnTo>
                  <a:lnTo>
                    <a:pt x="83831" y="182046"/>
                  </a:lnTo>
                  <a:lnTo>
                    <a:pt x="100488" y="192214"/>
                  </a:lnTo>
                  <a:lnTo>
                    <a:pt x="125194" y="199048"/>
                  </a:lnTo>
                  <a:lnTo>
                    <a:pt x="155448" y="201548"/>
                  </a:lnTo>
                  <a:lnTo>
                    <a:pt x="125194" y="204067"/>
                  </a:lnTo>
                  <a:lnTo>
                    <a:pt x="100488" y="210931"/>
                  </a:lnTo>
                  <a:lnTo>
                    <a:pt x="83831" y="221105"/>
                  </a:lnTo>
                  <a:lnTo>
                    <a:pt x="77724" y="233552"/>
                  </a:lnTo>
                  <a:lnTo>
                    <a:pt x="77724" y="379475"/>
                  </a:lnTo>
                  <a:lnTo>
                    <a:pt x="71616" y="391923"/>
                  </a:lnTo>
                  <a:lnTo>
                    <a:pt x="54959" y="402097"/>
                  </a:lnTo>
                  <a:lnTo>
                    <a:pt x="30253" y="408961"/>
                  </a:lnTo>
                  <a:lnTo>
                    <a:pt x="0" y="411479"/>
                  </a:lnTo>
                </a:path>
              </a:pathLst>
            </a:custGeom>
            <a:ln w="609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921752" y="4495799"/>
              <a:ext cx="54610" cy="0"/>
            </a:xfrm>
            <a:custGeom>
              <a:avLst/>
              <a:gdLst/>
              <a:ahLst/>
              <a:cxnLst/>
              <a:rect l="l" t="t" r="r" b="b"/>
              <a:pathLst>
                <a:path w="54609">
                  <a:moveTo>
                    <a:pt x="0" y="0"/>
                  </a:moveTo>
                  <a:lnTo>
                    <a:pt x="54101" y="0"/>
                  </a:lnTo>
                </a:path>
              </a:pathLst>
            </a:custGeom>
            <a:ln w="609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6304915" y="5435594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6304915" y="5026272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04915" y="4616952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304915" y="4207631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47596" y="5081911"/>
            <a:ext cx="155575" cy="411480"/>
          </a:xfrm>
          <a:custGeom>
            <a:avLst/>
            <a:gdLst/>
            <a:ahLst/>
            <a:cxnLst/>
            <a:rect l="l" t="t" r="r" b="b"/>
            <a:pathLst>
              <a:path w="155575" h="411479">
                <a:moveTo>
                  <a:pt x="0" y="0"/>
                </a:moveTo>
                <a:lnTo>
                  <a:pt x="30253" y="2518"/>
                </a:lnTo>
                <a:lnTo>
                  <a:pt x="54959" y="9382"/>
                </a:lnTo>
                <a:lnTo>
                  <a:pt x="71616" y="19556"/>
                </a:lnTo>
                <a:lnTo>
                  <a:pt x="77724" y="32004"/>
                </a:lnTo>
                <a:lnTo>
                  <a:pt x="77724" y="169583"/>
                </a:lnTo>
                <a:lnTo>
                  <a:pt x="83831" y="182041"/>
                </a:lnTo>
                <a:lnTo>
                  <a:pt x="100488" y="192214"/>
                </a:lnTo>
                <a:lnTo>
                  <a:pt x="125194" y="199072"/>
                </a:lnTo>
                <a:lnTo>
                  <a:pt x="155448" y="201587"/>
                </a:lnTo>
                <a:lnTo>
                  <a:pt x="125194" y="204103"/>
                </a:lnTo>
                <a:lnTo>
                  <a:pt x="100488" y="210964"/>
                </a:lnTo>
                <a:lnTo>
                  <a:pt x="83831" y="221137"/>
                </a:lnTo>
                <a:lnTo>
                  <a:pt x="77724" y="233591"/>
                </a:lnTo>
                <a:lnTo>
                  <a:pt x="77724" y="379476"/>
                </a:lnTo>
                <a:lnTo>
                  <a:pt x="71616" y="391934"/>
                </a:lnTo>
                <a:lnTo>
                  <a:pt x="54959" y="402107"/>
                </a:lnTo>
                <a:lnTo>
                  <a:pt x="30253" y="408965"/>
                </a:lnTo>
                <a:lnTo>
                  <a:pt x="0" y="411480"/>
                </a:lnTo>
              </a:path>
            </a:pathLst>
          </a:custGeom>
          <a:ln w="6096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2" name="object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496462"/>
              </p:ext>
            </p:extLst>
          </p:nvPr>
        </p:nvGraphicFramePr>
        <p:xfrm>
          <a:off x="3601211" y="5328392"/>
          <a:ext cx="1645920" cy="14081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02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82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8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587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2 044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F5821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"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F5821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688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28">
                <a:tc gridSpan="2">
                  <a:txBody>
                    <a:bodyPr/>
                    <a:lstStyle/>
                    <a:p>
                      <a:pPr marL="3956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39</a:t>
                      </a:r>
                      <a:r>
                        <a:rPr sz="1200" spc="-45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687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28"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39</a:t>
                      </a:r>
                      <a:r>
                        <a:rPr sz="1200" spc="-45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3" name="object 73"/>
          <p:cNvSpPr/>
          <p:nvPr/>
        </p:nvSpPr>
        <p:spPr>
          <a:xfrm>
            <a:off x="3601211" y="5243048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1578863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139185" y="6504411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3139185" y="6109696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139185" y="5714980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3139185" y="5319959"/>
            <a:ext cx="3346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969365" y="2472893"/>
            <a:ext cx="13817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25,5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945003" y="4085427"/>
            <a:ext cx="8822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sz="2400" b="1" spc="-5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lang="ru-RU" sz="2400" b="1" spc="-55" dirty="0">
                <a:solidFill>
                  <a:srgbClr val="F5821F"/>
                </a:solidFill>
                <a:latin typeface="Calibri"/>
                <a:cs typeface="Calibri"/>
              </a:rPr>
              <a:t>0,2</a:t>
            </a:r>
            <a:r>
              <a:rPr sz="2400" b="1" spc="-4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536425" y="3582403"/>
            <a:ext cx="23723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baseline="65277" dirty="0">
                <a:latin typeface="Calibri"/>
                <a:cs typeface="Calibri"/>
              </a:rPr>
              <a:t>р</a:t>
            </a:r>
            <a:r>
              <a:rPr sz="3000" spc="-37" baseline="65277" dirty="0">
                <a:latin typeface="Calibri"/>
                <a:cs typeface="Calibri"/>
              </a:rPr>
              <a:t> </a:t>
            </a: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51 610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487102" y="5094570"/>
            <a:ext cx="9441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sz="2400" b="1" spc="-85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1</a:t>
            </a:r>
            <a:r>
              <a:rPr lang="ru-RU" sz="2400" b="1" dirty="0">
                <a:solidFill>
                  <a:srgbClr val="F5821F"/>
                </a:solidFill>
                <a:latin typeface="Calibri"/>
                <a:cs typeface="Calibri"/>
              </a:rPr>
              <a:t>0 </a:t>
            </a: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959345" y="2316556"/>
            <a:ext cx="13817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1,08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075373" y="3964769"/>
            <a:ext cx="76149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solidFill>
                  <a:srgbClr val="004D99"/>
                </a:solidFill>
                <a:latin typeface="Calibri"/>
                <a:cs typeface="Calibri"/>
              </a:rPr>
              <a:t> +20</a:t>
            </a:r>
            <a:r>
              <a:rPr sz="2400" b="1" spc="-5" dirty="0">
                <a:solidFill>
                  <a:srgbClr val="004D99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859393" y="941323"/>
            <a:ext cx="3166745" cy="169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3755">
              <a:lnSpc>
                <a:spcPts val="6930"/>
              </a:lnSpc>
              <a:spcBef>
                <a:spcPts val="100"/>
              </a:spcBef>
            </a:pP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52</a:t>
            </a:r>
            <a:endParaRPr lang="ru-RU" sz="6000" dirty="0">
              <a:latin typeface="Calibri"/>
              <a:cs typeface="Calibri"/>
            </a:endParaRPr>
          </a:p>
          <a:p>
            <a:pPr marL="12700">
              <a:lnSpc>
                <a:spcPts val="1889"/>
              </a:lnSpc>
            </a:pPr>
            <a:r>
              <a:rPr lang="ru-RU" sz="1800" b="1" dirty="0">
                <a:latin typeface="Calibri"/>
                <a:cs typeface="Calibri"/>
              </a:rPr>
              <a:t>Миграционный</a:t>
            </a:r>
            <a:r>
              <a:rPr lang="ru-RU" sz="1800" b="1" spc="-50" dirty="0">
                <a:latin typeface="Calibri"/>
                <a:cs typeface="Calibri"/>
              </a:rPr>
              <a:t> </a:t>
            </a:r>
            <a:r>
              <a:rPr lang="ru-RU" sz="1800" b="1" spc="-5" dirty="0">
                <a:latin typeface="Calibri"/>
                <a:cs typeface="Calibri"/>
              </a:rPr>
              <a:t>прирост/убыль</a:t>
            </a:r>
            <a:endParaRPr lang="ru-RU"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 err="1">
                <a:latin typeface="Calibri"/>
                <a:cs typeface="Calibri"/>
              </a:rPr>
              <a:t>населения</a:t>
            </a:r>
            <a:r>
              <a:rPr sz="1800" b="1" spc="-5" dirty="0">
                <a:latin typeface="Calibri"/>
                <a:cs typeface="Calibri"/>
              </a:rPr>
              <a:t>,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чел.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000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населения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535293" y="2158111"/>
            <a:ext cx="1970352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Выполнение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 err="1">
                <a:latin typeface="Calibri"/>
                <a:cs typeface="Calibri"/>
              </a:rPr>
              <a:t>плана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ru-RU" sz="1400" spc="-5" dirty="0">
                <a:latin typeface="Calibri"/>
                <a:cs typeface="Calibri"/>
              </a:rPr>
              <a:t>115</a:t>
            </a:r>
            <a:r>
              <a:rPr sz="1400" spc="-5" dirty="0">
                <a:latin typeface="Calibri"/>
                <a:cs typeface="Calibri"/>
              </a:rPr>
              <a:t>%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094211" y="642711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9" name="object 66">
            <a:extLst>
              <a:ext uri="{FF2B5EF4-FFF2-40B4-BE49-F238E27FC236}">
                <a16:creationId xmlns:a16="http://schemas.microsoft.com/office/drawing/2014/main" id="{5E48C53A-8FCC-D80E-3CE3-6B565634183D}"/>
              </a:ext>
            </a:extLst>
          </p:cNvPr>
          <p:cNvSpPr txBox="1"/>
          <p:nvPr/>
        </p:nvSpPr>
        <p:spPr>
          <a:xfrm>
            <a:off x="669796" y="4325084"/>
            <a:ext cx="1030987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25,3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0" name="object 49">
            <a:extLst>
              <a:ext uri="{FF2B5EF4-FFF2-40B4-BE49-F238E27FC236}">
                <a16:creationId xmlns:a16="http://schemas.microsoft.com/office/drawing/2014/main" id="{B96BE3CF-F722-06A1-55B8-873C53C9B3F4}"/>
              </a:ext>
            </a:extLst>
          </p:cNvPr>
          <p:cNvSpPr txBox="1"/>
          <p:nvPr/>
        </p:nvSpPr>
        <p:spPr>
          <a:xfrm>
            <a:off x="222123" y="3982791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1" name="object 66">
            <a:extLst>
              <a:ext uri="{FF2B5EF4-FFF2-40B4-BE49-F238E27FC236}">
                <a16:creationId xmlns:a16="http://schemas.microsoft.com/office/drawing/2014/main" id="{706BECD2-03E9-BC2B-1D42-4C27986F6E5A}"/>
              </a:ext>
            </a:extLst>
          </p:cNvPr>
          <p:cNvSpPr txBox="1"/>
          <p:nvPr/>
        </p:nvSpPr>
        <p:spPr>
          <a:xfrm>
            <a:off x="685620" y="4015493"/>
            <a:ext cx="1030987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25,5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3" name="object 66">
            <a:extLst>
              <a:ext uri="{FF2B5EF4-FFF2-40B4-BE49-F238E27FC236}">
                <a16:creationId xmlns:a16="http://schemas.microsoft.com/office/drawing/2014/main" id="{1219C120-1CF4-5035-CFB9-AB14086489C0}"/>
              </a:ext>
            </a:extLst>
          </p:cNvPr>
          <p:cNvSpPr txBox="1"/>
          <p:nvPr/>
        </p:nvSpPr>
        <p:spPr>
          <a:xfrm>
            <a:off x="3586487" y="5339865"/>
            <a:ext cx="1660644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46 310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4" name="object 49">
            <a:extLst>
              <a:ext uri="{FF2B5EF4-FFF2-40B4-BE49-F238E27FC236}">
                <a16:creationId xmlns:a16="http://schemas.microsoft.com/office/drawing/2014/main" id="{6A32FDEE-68FA-FCCE-4EEB-2A61D88A86EE}"/>
              </a:ext>
            </a:extLst>
          </p:cNvPr>
          <p:cNvSpPr txBox="1"/>
          <p:nvPr/>
        </p:nvSpPr>
        <p:spPr>
          <a:xfrm>
            <a:off x="3143130" y="5015673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5" name="object 66">
            <a:extLst>
              <a:ext uri="{FF2B5EF4-FFF2-40B4-BE49-F238E27FC236}">
                <a16:creationId xmlns:a16="http://schemas.microsoft.com/office/drawing/2014/main" id="{8376DF99-F9E6-4EB3-1CDA-193B484E3155}"/>
              </a:ext>
            </a:extLst>
          </p:cNvPr>
          <p:cNvSpPr txBox="1"/>
          <p:nvPr/>
        </p:nvSpPr>
        <p:spPr>
          <a:xfrm>
            <a:off x="3606627" y="5048377"/>
            <a:ext cx="1775386" cy="1921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51 610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6" name="object 49">
            <a:extLst>
              <a:ext uri="{FF2B5EF4-FFF2-40B4-BE49-F238E27FC236}">
                <a16:creationId xmlns:a16="http://schemas.microsoft.com/office/drawing/2014/main" id="{B2386083-FBC3-A972-5ADA-5161738D315C}"/>
              </a:ext>
            </a:extLst>
          </p:cNvPr>
          <p:cNvSpPr txBox="1"/>
          <p:nvPr/>
        </p:nvSpPr>
        <p:spPr>
          <a:xfrm>
            <a:off x="6293156" y="3881276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7" name="object 66">
            <a:extLst>
              <a:ext uri="{FF2B5EF4-FFF2-40B4-BE49-F238E27FC236}">
                <a16:creationId xmlns:a16="http://schemas.microsoft.com/office/drawing/2014/main" id="{923F7728-70EF-5553-5B96-CF924D6FA97E}"/>
              </a:ext>
            </a:extLst>
          </p:cNvPr>
          <p:cNvSpPr txBox="1"/>
          <p:nvPr/>
        </p:nvSpPr>
        <p:spPr>
          <a:xfrm>
            <a:off x="6756653" y="3888102"/>
            <a:ext cx="1195579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1,08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8" name="object 49">
            <a:extLst>
              <a:ext uri="{FF2B5EF4-FFF2-40B4-BE49-F238E27FC236}">
                <a16:creationId xmlns:a16="http://schemas.microsoft.com/office/drawing/2014/main" id="{282CFE4C-78A2-F483-2F77-AA69900DB6C3}"/>
              </a:ext>
            </a:extLst>
          </p:cNvPr>
          <p:cNvSpPr txBox="1"/>
          <p:nvPr/>
        </p:nvSpPr>
        <p:spPr>
          <a:xfrm>
            <a:off x="8916738" y="2705203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9" name="object 66">
            <a:extLst>
              <a:ext uri="{FF2B5EF4-FFF2-40B4-BE49-F238E27FC236}">
                <a16:creationId xmlns:a16="http://schemas.microsoft.com/office/drawing/2014/main" id="{F03D3E1E-3776-E764-ED85-25E6C3338E4C}"/>
              </a:ext>
            </a:extLst>
          </p:cNvPr>
          <p:cNvSpPr txBox="1"/>
          <p:nvPr/>
        </p:nvSpPr>
        <p:spPr>
          <a:xfrm>
            <a:off x="9805717" y="2746375"/>
            <a:ext cx="915413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52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1" name="object 66">
            <a:extLst>
              <a:ext uri="{FF2B5EF4-FFF2-40B4-BE49-F238E27FC236}">
                <a16:creationId xmlns:a16="http://schemas.microsoft.com/office/drawing/2014/main" id="{20E6C56D-8CB2-638A-16F4-153EA5545BA1}"/>
              </a:ext>
            </a:extLst>
          </p:cNvPr>
          <p:cNvSpPr txBox="1"/>
          <p:nvPr/>
        </p:nvSpPr>
        <p:spPr>
          <a:xfrm>
            <a:off x="6767331" y="4229286"/>
            <a:ext cx="1104268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0,9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5" name="object 66">
            <a:extLst>
              <a:ext uri="{FF2B5EF4-FFF2-40B4-BE49-F238E27FC236}">
                <a16:creationId xmlns:a16="http://schemas.microsoft.com/office/drawing/2014/main" id="{6E8FB263-CBB6-B256-BFBA-8AC7DA7D7611}"/>
              </a:ext>
            </a:extLst>
          </p:cNvPr>
          <p:cNvSpPr txBox="1"/>
          <p:nvPr/>
        </p:nvSpPr>
        <p:spPr>
          <a:xfrm>
            <a:off x="9814531" y="3089714"/>
            <a:ext cx="818261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51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D58D737-3070-E38B-924D-9F6FFCF05BB4}"/>
              </a:ext>
            </a:extLst>
          </p:cNvPr>
          <p:cNvSpPr txBox="1"/>
          <p:nvPr/>
        </p:nvSpPr>
        <p:spPr>
          <a:xfrm>
            <a:off x="10959318" y="2819202"/>
            <a:ext cx="1066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>
                <a:solidFill>
                  <a:srgbClr val="004D99"/>
                </a:solidFill>
                <a:latin typeface="Calibri"/>
                <a:cs typeface="Calibri"/>
              </a:rPr>
              <a:t> +</a:t>
            </a:r>
            <a:r>
              <a:rPr lang="ru-RU" b="1" spc="-5" dirty="0">
                <a:solidFill>
                  <a:srgbClr val="004D99"/>
                </a:solidFill>
                <a:latin typeface="Calibri"/>
                <a:cs typeface="Calibri"/>
              </a:rPr>
              <a:t>0,2</a:t>
            </a:r>
            <a:r>
              <a:rPr lang="ru-RU" sz="1800" b="1" spc="-5" dirty="0">
                <a:solidFill>
                  <a:srgbClr val="004D99"/>
                </a:solidFill>
                <a:latin typeface="Calibri"/>
                <a:cs typeface="Calibri"/>
              </a:rPr>
              <a:t>%</a:t>
            </a: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92" name="object 28">
            <a:extLst>
              <a:ext uri="{FF2B5EF4-FFF2-40B4-BE49-F238E27FC236}">
                <a16:creationId xmlns:a16="http://schemas.microsoft.com/office/drawing/2014/main" id="{96277648-14D7-3444-324D-AF9B4AD555A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891" y="3820256"/>
            <a:ext cx="366767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Улучшение транспортного сообщения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Увеличение доли населения, вовлеченного в проводимые культурно-массовые мероприятия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Развитие базовых видов спорта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Привлечение населения различных возрастных групп к ведению ЗОЖ</a:t>
            </a:r>
          </a:p>
          <a:p>
            <a:pPr>
              <a:spcAft>
                <a:spcPts val="1200"/>
              </a:spcAft>
            </a:pPr>
            <a:endParaRPr lang="ru-RU" sz="1600" dirty="0"/>
          </a:p>
          <a:p>
            <a:pPr>
              <a:spcAft>
                <a:spcPts val="1200"/>
              </a:spcAft>
            </a:pP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9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3951" y="431249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522190" y="3820256"/>
            <a:ext cx="35500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Создание комфортных условий для проживания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Повышение качества оказания услуг в сфере культуры и досуга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Укрепление здоровья граждан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Создание нового современного спортивного сооружения, соответствующего эстетическим ожиданиям населения</a:t>
            </a:r>
          </a:p>
          <a:p>
            <a:pPr>
              <a:spcAft>
                <a:spcPts val="1200"/>
              </a:spcAft>
            </a:pPr>
            <a:endParaRPr lang="ru-RU" sz="16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922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392251" y="452993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392251" y="5115366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497290" y="3820256"/>
            <a:ext cx="361605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sz="1600" dirty="0">
                <a:solidFill>
                  <a:prstClr val="black"/>
                </a:solidFill>
              </a:rPr>
              <a:t>Формирование мнения жителей о том, что власть работает для народа</a:t>
            </a:r>
          </a:p>
          <a:p>
            <a:pPr lvl="0">
              <a:spcAft>
                <a:spcPts val="1200"/>
              </a:spcAft>
            </a:pPr>
            <a:r>
              <a:rPr lang="ru-RU" sz="1600" dirty="0">
                <a:solidFill>
                  <a:prstClr val="black"/>
                </a:solidFill>
              </a:rPr>
              <a:t>Рост позитивного отношения населения к деятельности областной и местной власти</a:t>
            </a:r>
          </a:p>
          <a:p>
            <a:pPr lvl="0">
              <a:spcAft>
                <a:spcPts val="1200"/>
              </a:spcAft>
            </a:pPr>
            <a:r>
              <a:rPr lang="ru-RU" sz="1600" dirty="0">
                <a:solidFill>
                  <a:prstClr val="black"/>
                </a:solidFill>
              </a:rPr>
              <a:t>Убежденность жителей в том, что их проблемы решаемы</a:t>
            </a:r>
          </a:p>
          <a:p>
            <a:pPr lvl="0">
              <a:spcAft>
                <a:spcPts val="1200"/>
              </a:spcAft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367351" y="3920482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367350" y="452993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367351" y="538919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0" name="Скругленный прямоугольник 39">
            <a:extLst>
              <a:ext uri="{FF2B5EF4-FFF2-40B4-BE49-F238E27FC236}">
                <a16:creationId xmlns:a16="http://schemas.microsoft.com/office/drawing/2014/main" id="{DE02B4B9-41BF-468F-9F62-3B6E5BE74EB8}"/>
              </a:ext>
            </a:extLst>
          </p:cNvPr>
          <p:cNvSpPr/>
          <p:nvPr/>
        </p:nvSpPr>
        <p:spPr>
          <a:xfrm>
            <a:off x="4392251" y="5582849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6">
            <a:extLst>
              <a:ext uri="{FF2B5EF4-FFF2-40B4-BE49-F238E27FC236}">
                <a16:creationId xmlns:a16="http://schemas.microsoft.com/office/drawing/2014/main" id="{CC557EF5-23AF-4812-B092-D1D19DEE5E75}"/>
              </a:ext>
            </a:extLst>
          </p:cNvPr>
          <p:cNvSpPr/>
          <p:nvPr/>
        </p:nvSpPr>
        <p:spPr>
          <a:xfrm>
            <a:off x="214574" y="518033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6">
            <a:extLst>
              <a:ext uri="{FF2B5EF4-FFF2-40B4-BE49-F238E27FC236}">
                <a16:creationId xmlns:a16="http://schemas.microsoft.com/office/drawing/2014/main" id="{7B694B8A-47CB-4825-939F-4950224EF4BD}"/>
              </a:ext>
            </a:extLst>
          </p:cNvPr>
          <p:cNvSpPr/>
          <p:nvPr/>
        </p:nvSpPr>
        <p:spPr>
          <a:xfrm>
            <a:off x="214575" y="558284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2FE6F190-B461-A2CE-91A1-02CAFB4AEDE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86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261335" y="4440965"/>
            <a:ext cx="3429000" cy="140507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89742" y="149185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46590" y="2325654"/>
            <a:ext cx="3786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Культура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89741" y="180863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1830" y="3023583"/>
            <a:ext cx="70410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и ЖКХ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Завершение строительства 2 МКД в г. Грязи в рамках реализации программы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переселения из АЖФ в 2023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Реконструкция теплотрасс по ул. Крылова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и от котельной 40 МВт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г. Грязи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Строительство автоматизированной БМК по ул. Семашко в г. Грязи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Реконструкция очистных сооружений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г.Грязи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артезианских скважин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с.Аннино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с.Петровка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с.Верхний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Телелюй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с.Красногорка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сетей водоснабжения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в Северо-Западном районе 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г.Грязи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сетей и объектов водоснабжения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с.Большой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Самовец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етского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сада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с.Казинка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Грязинского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района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21835" y="1049307"/>
            <a:ext cx="3763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Дорожный ремонт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29342" y="1389417"/>
            <a:ext cx="71060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Ремонт не менее 40 км дорог общего пользования местного значения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Ремонт ул. Орджоникидзе и ул. Лермонтова в г. Грязи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Реконструкция моста через р.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Дрязгавка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г. Грязи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89742" y="3510626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8809" y="397565"/>
            <a:ext cx="6024283" cy="2821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ПРОЕКТЫ НА 2023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-2024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89743" y="2770800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32">
            <a:extLst>
              <a:ext uri="{FF2B5EF4-FFF2-40B4-BE49-F238E27FC236}">
                <a16:creationId xmlns:a16="http://schemas.microsoft.com/office/drawing/2014/main" id="{4815425D-16DD-4A94-9DE5-EC4B606E8D51}"/>
              </a:ext>
            </a:extLst>
          </p:cNvPr>
          <p:cNvSpPr/>
          <p:nvPr/>
        </p:nvSpPr>
        <p:spPr>
          <a:xfrm>
            <a:off x="4189741" y="408129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кругленный прямоугольник 32">
            <a:extLst>
              <a:ext uri="{FF2B5EF4-FFF2-40B4-BE49-F238E27FC236}">
                <a16:creationId xmlns:a16="http://schemas.microsoft.com/office/drawing/2014/main" id="{9609195A-DC2A-4B5F-BEED-F4674C8C7F4B}"/>
              </a:ext>
            </a:extLst>
          </p:cNvPr>
          <p:cNvSpPr/>
          <p:nvPr/>
        </p:nvSpPr>
        <p:spPr>
          <a:xfrm>
            <a:off x="4194107" y="4393499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Скругленный прямоугольник 32">
            <a:extLst>
              <a:ext uri="{FF2B5EF4-FFF2-40B4-BE49-F238E27FC236}">
                <a16:creationId xmlns:a16="http://schemas.microsoft.com/office/drawing/2014/main" id="{D248B83A-22BF-444C-A2AD-D017091333CF}"/>
              </a:ext>
            </a:extLst>
          </p:cNvPr>
          <p:cNvSpPr/>
          <p:nvPr/>
        </p:nvSpPr>
        <p:spPr>
          <a:xfrm>
            <a:off x="4194107" y="471131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Скругленный прямоугольник 32">
            <a:extLst>
              <a:ext uri="{FF2B5EF4-FFF2-40B4-BE49-F238E27FC236}">
                <a16:creationId xmlns:a16="http://schemas.microsoft.com/office/drawing/2014/main" id="{F40CF137-06B5-4AF7-ABB5-61550E4462AF}"/>
              </a:ext>
            </a:extLst>
          </p:cNvPr>
          <p:cNvSpPr/>
          <p:nvPr/>
        </p:nvSpPr>
        <p:spPr>
          <a:xfrm>
            <a:off x="4198030" y="503464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Скругленный прямоугольник 32">
            <a:extLst>
              <a:ext uri="{FF2B5EF4-FFF2-40B4-BE49-F238E27FC236}">
                <a16:creationId xmlns:a16="http://schemas.microsoft.com/office/drawing/2014/main" id="{4D0CE998-4302-CFB6-C9C0-289D202D16BB}"/>
              </a:ext>
            </a:extLst>
          </p:cNvPr>
          <p:cNvSpPr/>
          <p:nvPr/>
        </p:nvSpPr>
        <p:spPr>
          <a:xfrm>
            <a:off x="4199610" y="2131811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1598" y="2642354"/>
            <a:ext cx="474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Капитальный ремонт </a:t>
            </a:r>
            <a:r>
              <a:rPr lang="ru-RU" dirty="0" err="1">
                <a:solidFill>
                  <a:prstClr val="black"/>
                </a:solidFill>
              </a:rPr>
              <a:t>Кузовского</a:t>
            </a:r>
            <a:r>
              <a:rPr lang="ru-RU" dirty="0">
                <a:solidFill>
                  <a:prstClr val="black"/>
                </a:solidFill>
              </a:rPr>
              <a:t> сельского ДК</a:t>
            </a:r>
          </a:p>
        </p:txBody>
      </p:sp>
      <p:sp>
        <p:nvSpPr>
          <p:cNvPr id="24" name="Скругленный прямоугольник 32">
            <a:extLst>
              <a:ext uri="{FF2B5EF4-FFF2-40B4-BE49-F238E27FC236}">
                <a16:creationId xmlns:a16="http://schemas.microsoft.com/office/drawing/2014/main" id="{F40CF137-06B5-4AF7-ABB5-61550E4462AF}"/>
              </a:ext>
            </a:extLst>
          </p:cNvPr>
          <p:cNvSpPr/>
          <p:nvPr/>
        </p:nvSpPr>
        <p:spPr>
          <a:xfrm>
            <a:off x="4198030" y="5605313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Скругленный прямоугольник 32">
            <a:extLst>
              <a:ext uri="{FF2B5EF4-FFF2-40B4-BE49-F238E27FC236}">
                <a16:creationId xmlns:a16="http://schemas.microsoft.com/office/drawing/2014/main" id="{F40CF137-06B5-4AF7-ABB5-61550E4462AF}"/>
              </a:ext>
            </a:extLst>
          </p:cNvPr>
          <p:cNvSpPr/>
          <p:nvPr/>
        </p:nvSpPr>
        <p:spPr>
          <a:xfrm>
            <a:off x="4189740" y="5929444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2">
            <a:extLst>
              <a:ext uri="{FF2B5EF4-FFF2-40B4-BE49-F238E27FC236}">
                <a16:creationId xmlns:a16="http://schemas.microsoft.com/office/drawing/2014/main" id="{F40CF137-06B5-4AF7-ABB5-61550E4462AF}"/>
              </a:ext>
            </a:extLst>
          </p:cNvPr>
          <p:cNvSpPr/>
          <p:nvPr/>
        </p:nvSpPr>
        <p:spPr>
          <a:xfrm>
            <a:off x="4198030" y="6241813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28">
            <a:extLst>
              <a:ext uri="{FF2B5EF4-FFF2-40B4-BE49-F238E27FC236}">
                <a16:creationId xmlns:a16="http://schemas.microsoft.com/office/drawing/2014/main" id="{91F6720C-C127-ED9B-D5A4-6253288876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73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261335" y="4440965"/>
            <a:ext cx="3429000" cy="140507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89742" y="1499478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89737" y="1897444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66195" y="1099368"/>
            <a:ext cx="381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Благоустройство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66195" y="1389214"/>
            <a:ext cx="74442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Благоустройство сквера им 50 лет Победы (2 этап)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Благоустройство сквера по ул. Гагарина (2 этап)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Благоустройство сквера по ул. Станционная (1- 2 этапы)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Физкультура и спорт</a:t>
            </a:r>
          </a:p>
          <a:p>
            <a:pPr>
              <a:spcAft>
                <a:spcPts val="120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Строительство стадиона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с.Казинка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Грязинского района</a:t>
            </a:r>
          </a:p>
          <a:p>
            <a:pPr>
              <a:spcAft>
                <a:spcPts val="1200"/>
              </a:spcAft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89739" y="3105635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8809" y="397565"/>
            <a:ext cx="6024283" cy="2821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ПРОЕКТЫ НА 2023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-2024</a:t>
            </a:r>
            <a:r>
              <a:rPr kumimoji="0" lang="ru-RU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89736" y="2295410"/>
            <a:ext cx="129939" cy="12993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28">
            <a:extLst>
              <a:ext uri="{FF2B5EF4-FFF2-40B4-BE49-F238E27FC236}">
                <a16:creationId xmlns:a16="http://schemas.microsoft.com/office/drawing/2014/main" id="{77C16953-1F6E-E5B9-E5A0-955D664B6E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7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Шестиугольник 8"/>
          <p:cNvSpPr/>
          <p:nvPr/>
        </p:nvSpPr>
        <p:spPr>
          <a:xfrm rot="5400000">
            <a:off x="561711" y="2841360"/>
            <a:ext cx="564612" cy="51328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 rot="5400000">
            <a:off x="4614789" y="2841360"/>
            <a:ext cx="564612" cy="51328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 rot="5400000">
            <a:off x="8667867" y="2841360"/>
            <a:ext cx="564612" cy="513284"/>
          </a:xfrm>
          <a:prstGeom prst="hexagon">
            <a:avLst/>
          </a:prstGeom>
          <a:solidFill>
            <a:srgbClr val="F5822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893467" y="1337964"/>
            <a:ext cx="0" cy="147776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39525" y="1676400"/>
            <a:ext cx="0" cy="114729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950173" y="559061"/>
            <a:ext cx="0" cy="225663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5303" y="3243600"/>
            <a:ext cx="903689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Участие в федеральных программах: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Национальный проект «Формирование комфортной городской среды»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Национальный проект «Безопасные и качественные автомобильные дороги»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Национальный проект «Образование»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Национальный проект «Культура»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Источники финансирования: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Федеральный бюджет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Областной бюджет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Местный бюджет</a:t>
            </a:r>
          </a:p>
          <a:p>
            <a:pPr marL="342900" indent="-342900"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6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885D1999-B30A-C150-D58F-146C928EE2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45" y="135009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98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3AF73-C1E8-493E-BF56-6195347B7409}" type="slidenum">
              <a:rPr lang="ru-RU" smtClean="0"/>
              <a:t>34</a:t>
            </a:fld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991409"/>
              </p:ext>
            </p:extLst>
          </p:nvPr>
        </p:nvGraphicFramePr>
        <p:xfrm>
          <a:off x="1802879" y="1202826"/>
          <a:ext cx="9834524" cy="2078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2007">
                  <a:extLst>
                    <a:ext uri="{9D8B030D-6E8A-4147-A177-3AD203B41FA5}">
                      <a16:colId xmlns:a16="http://schemas.microsoft.com/office/drawing/2014/main" val="4189719953"/>
                    </a:ext>
                  </a:extLst>
                </a:gridCol>
                <a:gridCol w="2579622">
                  <a:extLst>
                    <a:ext uri="{9D8B030D-6E8A-4147-A177-3AD203B41FA5}">
                      <a16:colId xmlns:a16="http://schemas.microsoft.com/office/drawing/2014/main" val="1500100654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169730157"/>
                    </a:ext>
                  </a:extLst>
                </a:gridCol>
                <a:gridCol w="1868556">
                  <a:extLst>
                    <a:ext uri="{9D8B030D-6E8A-4147-A177-3AD203B41FA5}">
                      <a16:colId xmlns:a16="http://schemas.microsoft.com/office/drawing/2014/main" val="4151886667"/>
                    </a:ext>
                  </a:extLst>
                </a:gridCol>
              </a:tblGrid>
              <a:tr h="676724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Наименование конкурса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Уровень проведения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(региональный, федеральный)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Место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Призовой фонд, 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млн. руб.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707883"/>
                  </a:ext>
                </a:extLst>
              </a:tr>
              <a:tr h="55055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Конкурс Центра ГБУ ЛО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ЦРМ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ФКС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по реализации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ВФСК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ГТО по Липецкой области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Региональный</a:t>
                      </a: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989479"/>
                  </a:ext>
                </a:extLst>
              </a:tr>
              <a:tr h="550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Конкурс на лучшую реализацию проекта «Спорт- норма жизни» в рамках национального проекта «Демография»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Федеральный</a:t>
                      </a: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54189"/>
                  </a:ext>
                </a:extLst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485555" y="5227025"/>
            <a:ext cx="1091658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Конкурс Центра ГБУ ЛО ЦРМ ФКС по реализации ВФСК ГТО по Липецкой области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Конкурс на лучшую реализацию проекта «Спорт- норма жизни» в рамках национального проекта «Демография»</a:t>
            </a:r>
          </a:p>
          <a:p>
            <a:pPr>
              <a:spcAft>
                <a:spcPts val="1200"/>
              </a:spcAft>
            </a:pP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55616" y="5842578"/>
            <a:ext cx="129939" cy="129939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30">
            <a:extLst>
              <a:ext uri="{FF2B5EF4-FFF2-40B4-BE49-F238E27FC236}">
                <a16:creationId xmlns:a16="http://schemas.microsoft.com/office/drawing/2014/main" id="{CCF59760-E52A-49FF-A691-2071F07FFB2D}"/>
              </a:ext>
            </a:extLst>
          </p:cNvPr>
          <p:cNvSpPr/>
          <p:nvPr/>
        </p:nvSpPr>
        <p:spPr>
          <a:xfrm>
            <a:off x="1355616" y="5333426"/>
            <a:ext cx="129939" cy="129939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28">
            <a:extLst>
              <a:ext uri="{FF2B5EF4-FFF2-40B4-BE49-F238E27FC236}">
                <a16:creationId xmlns:a16="http://schemas.microsoft.com/office/drawing/2014/main" id="{C224ECC3-87F4-7270-F478-7DD368BE11E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0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87979" y="1744351"/>
            <a:ext cx="112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prstClr val="white"/>
                </a:solidFill>
                <a:latin typeface="Calibri"/>
              </a:rPr>
              <a:t>181</a:t>
            </a: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559" y="2587071"/>
            <a:ext cx="7344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Консультационная и юридическая помощь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Помощь в решении жилищных и бытовых проблем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Устройство детей в школу и детский сад в первоочередном порядке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Психологическая помощь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адаптационного периода в семьях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287979" y="346764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prstClr val="white"/>
                </a:solidFill>
                <a:latin typeface="Calibri"/>
              </a:rPr>
              <a:t>1</a:t>
            </a: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ject 28">
            <a:extLst>
              <a:ext uri="{FF2B5EF4-FFF2-40B4-BE49-F238E27FC236}">
                <a16:creationId xmlns:a16="http://schemas.microsoft.com/office/drawing/2014/main" id="{E7F03B35-B898-35FF-330F-EF6F4420FF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542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80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560" y="2779583"/>
            <a:ext cx="539469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Вручение продуктовых наборов, ковриков, спальных мешков, армейских фляжек, аптечных, гигиенических наборов при отправке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Посещение в местах размещения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99917" y="2779583"/>
            <a:ext cx="55354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Консультационная и психологическая помощь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Помощь в решении бытовых вопросов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Материальная помощь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Вовлечение членов семей мобилизованных в досуговую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559" y="4734342"/>
            <a:ext cx="55354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Продолжение  отправки гуманитарной помощи в места дислокации, в т.ч.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родуктовых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наборов, одежды,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тех.средств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оборудования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Продолжение постоянных контактов с семьями с целью мониторинга местонахождения и потребности в помощи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передачи посылок и писем  от родственников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9917" y="4831843"/>
            <a:ext cx="55354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Оказание членам семей мобилизованных граждан содействия в трудоустройстве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Бесплатные занятия для детей мобилизованных  по дополнительным образовательным программам в кружках, секциях, клубах и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48916" y="2466476"/>
            <a:ext cx="2201779" cy="2196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348916" y="4499810"/>
            <a:ext cx="2201779" cy="218761"/>
          </a:xfrm>
          <a:prstGeom prst="rect">
            <a:avLst/>
          </a:prstGeom>
          <a:solidFill>
            <a:srgbClr val="004D99"/>
          </a:solidFill>
          <a:ln>
            <a:solidFill>
              <a:srgbClr val="004D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533" y="2387488"/>
            <a:ext cx="115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СДЕЛАНО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533" y="44145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3794489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7544" y="3189075"/>
            <a:ext cx="2743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4054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тыс.руб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544" y="5179241"/>
            <a:ext cx="2743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1850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тыс.руб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04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99353212"/>
              </p:ext>
            </p:extLst>
          </p:nvPr>
        </p:nvGraphicFramePr>
        <p:xfrm>
          <a:off x="3561821" y="684434"/>
          <a:ext cx="9008590" cy="646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ject 28">
            <a:extLst>
              <a:ext uri="{FF2B5EF4-FFF2-40B4-BE49-F238E27FC236}">
                <a16:creationId xmlns:a16="http://schemas.microsoft.com/office/drawing/2014/main" id="{F746D65D-447F-F4EF-E2C3-D1E92FCB89A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923" y="1157012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6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0071" y="618744"/>
            <a:ext cx="0" cy="2256790"/>
          </a:xfrm>
          <a:custGeom>
            <a:avLst/>
            <a:gdLst/>
            <a:ahLst/>
            <a:cxnLst/>
            <a:rect l="l" t="t" r="r" b="b"/>
            <a:pathLst>
              <a:path h="2256790">
                <a:moveTo>
                  <a:pt x="0" y="0"/>
                </a:moveTo>
                <a:lnTo>
                  <a:pt x="0" y="2256663"/>
                </a:lnTo>
              </a:path>
            </a:pathLst>
          </a:custGeom>
          <a:ln w="12192">
            <a:solidFill>
              <a:srgbClr val="004D99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35965" y="769366"/>
            <a:ext cx="709295" cy="2498090"/>
            <a:chOff x="235965" y="769366"/>
            <a:chExt cx="709295" cy="2498090"/>
          </a:xfrm>
        </p:grpSpPr>
        <p:sp>
          <p:nvSpPr>
            <p:cNvPr id="4" name="object 4"/>
            <p:cNvSpPr/>
            <p:nvPr/>
          </p:nvSpPr>
          <p:spPr>
            <a:xfrm>
              <a:off x="242315" y="775716"/>
              <a:ext cx="0" cy="2256790"/>
            </a:xfrm>
            <a:custGeom>
              <a:avLst/>
              <a:gdLst/>
              <a:ahLst/>
              <a:cxnLst/>
              <a:rect l="l" t="t" r="r" b="b"/>
              <a:pathLst>
                <a:path h="2256790">
                  <a:moveTo>
                    <a:pt x="0" y="0"/>
                  </a:moveTo>
                  <a:lnTo>
                    <a:pt x="0" y="2256663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2315" y="2950464"/>
              <a:ext cx="288290" cy="317500"/>
            </a:xfrm>
            <a:custGeom>
              <a:avLst/>
              <a:gdLst/>
              <a:ahLst/>
              <a:cxnLst/>
              <a:rect l="l" t="t" r="r" b="b"/>
              <a:pathLst>
                <a:path w="288290" h="317500">
                  <a:moveTo>
                    <a:pt x="144018" y="0"/>
                  </a:moveTo>
                  <a:lnTo>
                    <a:pt x="0" y="72009"/>
                  </a:lnTo>
                  <a:lnTo>
                    <a:pt x="0" y="244983"/>
                  </a:lnTo>
                  <a:lnTo>
                    <a:pt x="144018" y="316991"/>
                  </a:lnTo>
                  <a:lnTo>
                    <a:pt x="288036" y="244983"/>
                  </a:lnTo>
                  <a:lnTo>
                    <a:pt x="288036" y="72009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2642616"/>
              <a:ext cx="621792" cy="6217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23" y="2825495"/>
              <a:ext cx="111252" cy="1432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0913" y="2704922"/>
            <a:ext cx="1460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р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0316210" cy="4256405"/>
            <a:chOff x="0" y="0"/>
            <a:chExt cx="10316210" cy="4256405"/>
          </a:xfrm>
        </p:grpSpPr>
        <p:sp>
          <p:nvSpPr>
            <p:cNvPr id="10" name="object 10"/>
            <p:cNvSpPr/>
            <p:nvPr/>
          </p:nvSpPr>
          <p:spPr>
            <a:xfrm>
              <a:off x="2886455" y="1993392"/>
              <a:ext cx="0" cy="2256790"/>
            </a:xfrm>
            <a:custGeom>
              <a:avLst/>
              <a:gdLst/>
              <a:ahLst/>
              <a:cxnLst/>
              <a:rect l="l" t="t" r="r" b="b"/>
              <a:pathLst>
                <a:path h="2256790">
                  <a:moveTo>
                    <a:pt x="0" y="0"/>
                  </a:moveTo>
                  <a:lnTo>
                    <a:pt x="0" y="2256663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10316210" cy="2679700"/>
            </a:xfrm>
            <a:custGeom>
              <a:avLst/>
              <a:gdLst/>
              <a:ahLst/>
              <a:cxnLst/>
              <a:rect l="l" t="t" r="r" b="b"/>
              <a:pathLst>
                <a:path w="10316210" h="2679700">
                  <a:moveTo>
                    <a:pt x="9897709" y="0"/>
                  </a:moveTo>
                  <a:lnTo>
                    <a:pt x="0" y="0"/>
                  </a:lnTo>
                  <a:lnTo>
                    <a:pt x="0" y="1415340"/>
                  </a:lnTo>
                  <a:lnTo>
                    <a:pt x="2958846" y="2679191"/>
                  </a:lnTo>
                  <a:lnTo>
                    <a:pt x="3555668" y="2469771"/>
                  </a:lnTo>
                  <a:lnTo>
                    <a:pt x="4835876" y="2049264"/>
                  </a:lnTo>
                  <a:lnTo>
                    <a:pt x="8783959" y="811764"/>
                  </a:lnTo>
                  <a:lnTo>
                    <a:pt x="9674489" y="517153"/>
                  </a:lnTo>
                  <a:lnTo>
                    <a:pt x="10234127" y="321961"/>
                  </a:lnTo>
                  <a:lnTo>
                    <a:pt x="10315956" y="292480"/>
                  </a:lnTo>
                  <a:lnTo>
                    <a:pt x="10312781" y="507"/>
                  </a:lnTo>
                  <a:lnTo>
                    <a:pt x="9897709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7023" y="2784348"/>
              <a:ext cx="288290" cy="317500"/>
            </a:xfrm>
            <a:custGeom>
              <a:avLst/>
              <a:gdLst/>
              <a:ahLst/>
              <a:cxnLst/>
              <a:rect l="l" t="t" r="r" b="b"/>
              <a:pathLst>
                <a:path w="288289" h="317500">
                  <a:moveTo>
                    <a:pt x="144017" y="0"/>
                  </a:moveTo>
                  <a:lnTo>
                    <a:pt x="0" y="72009"/>
                  </a:lnTo>
                  <a:lnTo>
                    <a:pt x="0" y="244982"/>
                  </a:lnTo>
                  <a:lnTo>
                    <a:pt x="144017" y="316991"/>
                  </a:lnTo>
                  <a:lnTo>
                    <a:pt x="288036" y="244982"/>
                  </a:lnTo>
                  <a:lnTo>
                    <a:pt x="288036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322069" y="321055"/>
            <a:ext cx="41941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solidFill>
                  <a:srgbClr val="FF7939"/>
                </a:solidFill>
                <a:latin typeface="Calibri"/>
                <a:cs typeface="Calibri"/>
              </a:rPr>
              <a:t>ОСНОВНЫЕ</a:t>
            </a:r>
            <a:r>
              <a:rPr sz="3000" b="1" spc="-90" dirty="0">
                <a:solidFill>
                  <a:srgbClr val="FF7939"/>
                </a:solidFill>
                <a:latin typeface="Calibri"/>
                <a:cs typeface="Calibri"/>
              </a:rPr>
              <a:t> </a:t>
            </a:r>
            <a:r>
              <a:rPr sz="3000" b="1" spc="-30" dirty="0">
                <a:solidFill>
                  <a:srgbClr val="FF7939"/>
                </a:solidFill>
                <a:latin typeface="Calibri"/>
                <a:cs typeface="Calibri"/>
              </a:rPr>
              <a:t>ПОКАЗАТЕЛИ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2069" y="787400"/>
            <a:ext cx="4537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СОЦИАЛЬНО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ЭКОНОМИЧЕСКОГО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РАЗВИТИЯ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отчетную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дату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31.12.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ru-RU"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динамике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9264" y="203199"/>
            <a:ext cx="5119370" cy="1426210"/>
          </a:xfrm>
          <a:custGeom>
            <a:avLst/>
            <a:gdLst/>
            <a:ahLst/>
            <a:cxnLst/>
            <a:rect l="l" t="t" r="r" b="b"/>
            <a:pathLst>
              <a:path w="5119370" h="1426210">
                <a:moveTo>
                  <a:pt x="547116" y="1303020"/>
                </a:moveTo>
                <a:lnTo>
                  <a:pt x="122542" y="1303020"/>
                </a:lnTo>
                <a:lnTo>
                  <a:pt x="122542" y="1028700"/>
                </a:lnTo>
                <a:lnTo>
                  <a:pt x="0" y="1028700"/>
                </a:lnTo>
                <a:lnTo>
                  <a:pt x="0" y="1303020"/>
                </a:lnTo>
                <a:lnTo>
                  <a:pt x="0" y="1426210"/>
                </a:lnTo>
                <a:lnTo>
                  <a:pt x="547116" y="1426210"/>
                </a:lnTo>
                <a:lnTo>
                  <a:pt x="547116" y="1303020"/>
                </a:lnTo>
                <a:close/>
              </a:path>
              <a:path w="5119370" h="1426210">
                <a:moveTo>
                  <a:pt x="5119116" y="0"/>
                </a:moveTo>
                <a:lnTo>
                  <a:pt x="4573524" y="0"/>
                </a:lnTo>
                <a:lnTo>
                  <a:pt x="4573524" y="121920"/>
                </a:lnTo>
                <a:lnTo>
                  <a:pt x="4997069" y="121920"/>
                </a:lnTo>
                <a:lnTo>
                  <a:pt x="4997069" y="396240"/>
                </a:lnTo>
                <a:lnTo>
                  <a:pt x="5119116" y="396240"/>
                </a:lnTo>
                <a:lnTo>
                  <a:pt x="5119116" y="121920"/>
                </a:lnTo>
                <a:lnTo>
                  <a:pt x="5119116" y="0"/>
                </a:lnTo>
                <a:close/>
              </a:path>
            </a:pathLst>
          </a:custGeom>
          <a:solidFill>
            <a:srgbClr val="FF79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0167" y="3320541"/>
            <a:ext cx="2082164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Calibri"/>
                <a:cs typeface="Calibri"/>
              </a:rPr>
              <a:t>Инвестиции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душу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населения,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тыс.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руб.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59393" y="1779270"/>
            <a:ext cx="1951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Отгружено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товаров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59393" y="2045970"/>
            <a:ext cx="2896870" cy="11004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75565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Calibri"/>
                <a:cs typeface="Calibri"/>
              </a:rPr>
              <a:t>собственного </a:t>
            </a:r>
            <a:r>
              <a:rPr sz="1800" b="1" spc="-10" dirty="0">
                <a:latin typeface="Calibri"/>
                <a:cs typeface="Calibri"/>
              </a:rPr>
              <a:t>производства,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выполнено работ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10" dirty="0">
                <a:latin typeface="Calibri"/>
                <a:cs typeface="Calibri"/>
              </a:rPr>
              <a:t>услуг </a:t>
            </a:r>
            <a:r>
              <a:rPr sz="1800" b="1" spc="-5" dirty="0">
                <a:latin typeface="Calibri"/>
                <a:cs typeface="Calibri"/>
              </a:rPr>
              <a:t> собственными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силами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39"/>
              </a:lnSpc>
            </a:pPr>
            <a:r>
              <a:rPr sz="1800" b="1" spc="-5" dirty="0">
                <a:latin typeface="Calibri"/>
                <a:cs typeface="Calibri"/>
              </a:rPr>
              <a:t>на </a:t>
            </a:r>
            <a:r>
              <a:rPr sz="1800" b="1" spc="-10" dirty="0">
                <a:latin typeface="Calibri"/>
                <a:cs typeface="Calibri"/>
              </a:rPr>
              <a:t>душу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населения, </a:t>
            </a:r>
            <a:r>
              <a:rPr sz="1800" spc="-5" dirty="0">
                <a:latin typeface="Calibri"/>
                <a:cs typeface="Calibri"/>
              </a:rPr>
              <a:t>тыс.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871216" y="71373"/>
            <a:ext cx="6684645" cy="4417060"/>
            <a:chOff x="2871216" y="71373"/>
            <a:chExt cx="6684645" cy="4417060"/>
          </a:xfrm>
        </p:grpSpPr>
        <p:sp>
          <p:nvSpPr>
            <p:cNvPr id="20" name="object 20"/>
            <p:cNvSpPr/>
            <p:nvPr/>
          </p:nvSpPr>
          <p:spPr>
            <a:xfrm>
              <a:off x="2871216" y="4171188"/>
              <a:ext cx="288290" cy="317500"/>
            </a:xfrm>
            <a:custGeom>
              <a:avLst/>
              <a:gdLst/>
              <a:ahLst/>
              <a:cxnLst/>
              <a:rect l="l" t="t" r="r" b="b"/>
              <a:pathLst>
                <a:path w="288289" h="317500">
                  <a:moveTo>
                    <a:pt x="144017" y="0"/>
                  </a:moveTo>
                  <a:lnTo>
                    <a:pt x="0" y="72009"/>
                  </a:lnTo>
                  <a:lnTo>
                    <a:pt x="0" y="244982"/>
                  </a:lnTo>
                  <a:lnTo>
                    <a:pt x="144017" y="316992"/>
                  </a:lnTo>
                  <a:lnTo>
                    <a:pt x="288035" y="244982"/>
                  </a:lnTo>
                  <a:lnTo>
                    <a:pt x="288035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84919" y="77723"/>
              <a:ext cx="0" cy="1440180"/>
            </a:xfrm>
            <a:custGeom>
              <a:avLst/>
              <a:gdLst/>
              <a:ahLst/>
              <a:cxnLst/>
              <a:rect l="l" t="t" r="r" b="b"/>
              <a:pathLst>
                <a:path h="1440180">
                  <a:moveTo>
                    <a:pt x="0" y="0"/>
                  </a:moveTo>
                  <a:lnTo>
                    <a:pt x="0" y="1440052"/>
                  </a:lnTo>
                </a:path>
              </a:pathLst>
            </a:custGeom>
            <a:ln w="12192">
              <a:solidFill>
                <a:srgbClr val="004D99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80348" y="1385315"/>
              <a:ext cx="288290" cy="315595"/>
            </a:xfrm>
            <a:custGeom>
              <a:avLst/>
              <a:gdLst/>
              <a:ahLst/>
              <a:cxnLst/>
              <a:rect l="l" t="t" r="r" b="b"/>
              <a:pathLst>
                <a:path w="288290" h="315594">
                  <a:moveTo>
                    <a:pt x="144018" y="0"/>
                  </a:moveTo>
                  <a:lnTo>
                    <a:pt x="0" y="72009"/>
                  </a:lnTo>
                  <a:lnTo>
                    <a:pt x="0" y="243459"/>
                  </a:lnTo>
                  <a:lnTo>
                    <a:pt x="144018" y="315468"/>
                  </a:lnTo>
                  <a:lnTo>
                    <a:pt x="288035" y="243459"/>
                  </a:lnTo>
                  <a:lnTo>
                    <a:pt x="288035" y="72009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71894" y="203453"/>
              <a:ext cx="1417320" cy="1534795"/>
            </a:xfrm>
            <a:custGeom>
              <a:avLst/>
              <a:gdLst/>
              <a:ahLst/>
              <a:cxnLst/>
              <a:rect l="l" t="t" r="r" b="b"/>
              <a:pathLst>
                <a:path w="1417320" h="1534795">
                  <a:moveTo>
                    <a:pt x="708659" y="0"/>
                  </a:moveTo>
                  <a:lnTo>
                    <a:pt x="0" y="354330"/>
                  </a:lnTo>
                  <a:lnTo>
                    <a:pt x="0" y="1180338"/>
                  </a:lnTo>
                  <a:lnTo>
                    <a:pt x="708659" y="1534668"/>
                  </a:lnTo>
                  <a:lnTo>
                    <a:pt x="1417320" y="1180338"/>
                  </a:lnTo>
                  <a:lnTo>
                    <a:pt x="1417320" y="354330"/>
                  </a:lnTo>
                  <a:lnTo>
                    <a:pt x="708659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771894" y="203453"/>
              <a:ext cx="1417320" cy="1534795"/>
            </a:xfrm>
            <a:custGeom>
              <a:avLst/>
              <a:gdLst/>
              <a:ahLst/>
              <a:cxnLst/>
              <a:rect l="l" t="t" r="r" b="b"/>
              <a:pathLst>
                <a:path w="1417320" h="1534795">
                  <a:moveTo>
                    <a:pt x="708659" y="0"/>
                  </a:moveTo>
                  <a:lnTo>
                    <a:pt x="1417320" y="354330"/>
                  </a:lnTo>
                  <a:lnTo>
                    <a:pt x="1417320" y="1180338"/>
                  </a:lnTo>
                  <a:lnTo>
                    <a:pt x="708659" y="1534668"/>
                  </a:lnTo>
                  <a:lnTo>
                    <a:pt x="0" y="1180338"/>
                  </a:lnTo>
                  <a:lnTo>
                    <a:pt x="0" y="354330"/>
                  </a:lnTo>
                  <a:lnTo>
                    <a:pt x="708659" y="0"/>
                  </a:lnTo>
                  <a:close/>
                </a:path>
              </a:pathLst>
            </a:custGeom>
            <a:ln w="28956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2472" y="2566416"/>
              <a:ext cx="554735" cy="5547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4168" y="1182623"/>
              <a:ext cx="591312" cy="589788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10847831" y="6775704"/>
            <a:ext cx="382905" cy="0"/>
          </a:xfrm>
          <a:custGeom>
            <a:avLst/>
            <a:gdLst/>
            <a:ahLst/>
            <a:cxnLst/>
            <a:rect l="l" t="t" r="r" b="b"/>
            <a:pathLst>
              <a:path w="382904">
                <a:moveTo>
                  <a:pt x="0" y="0"/>
                </a:moveTo>
                <a:lnTo>
                  <a:pt x="382777" y="0"/>
                </a:lnTo>
              </a:path>
            </a:pathLst>
          </a:custGeom>
          <a:ln w="12192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1393423" y="5250941"/>
            <a:ext cx="730250" cy="1531620"/>
            <a:chOff x="11393423" y="5250941"/>
            <a:chExt cx="730250" cy="1531620"/>
          </a:xfrm>
        </p:grpSpPr>
        <p:sp>
          <p:nvSpPr>
            <p:cNvPr id="29" name="object 29"/>
            <p:cNvSpPr/>
            <p:nvPr/>
          </p:nvSpPr>
          <p:spPr>
            <a:xfrm>
              <a:off x="11393423" y="6775703"/>
              <a:ext cx="706755" cy="0"/>
            </a:xfrm>
            <a:custGeom>
              <a:avLst/>
              <a:gdLst/>
              <a:ahLst/>
              <a:cxnLst/>
              <a:rect l="l" t="t" r="r" b="b"/>
              <a:pathLst>
                <a:path w="706754">
                  <a:moveTo>
                    <a:pt x="0" y="0"/>
                  </a:moveTo>
                  <a:lnTo>
                    <a:pt x="706627" y="0"/>
                  </a:lnTo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108941" y="5752337"/>
              <a:ext cx="0" cy="1029969"/>
            </a:xfrm>
            <a:custGeom>
              <a:avLst/>
              <a:gdLst/>
              <a:ahLst/>
              <a:cxnLst/>
              <a:rect l="l" t="t" r="r" b="b"/>
              <a:pathLst>
                <a:path h="1029970">
                  <a:moveTo>
                    <a:pt x="0" y="0"/>
                  </a:moveTo>
                  <a:lnTo>
                    <a:pt x="0" y="1029762"/>
                  </a:lnTo>
                </a:path>
              </a:pathLst>
            </a:custGeom>
            <a:ln w="28956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959589" y="5250941"/>
              <a:ext cx="0" cy="1375410"/>
            </a:xfrm>
            <a:custGeom>
              <a:avLst/>
              <a:gdLst/>
              <a:ahLst/>
              <a:cxnLst/>
              <a:rect l="l" t="t" r="r" b="b"/>
              <a:pathLst>
                <a:path h="1375409">
                  <a:moveTo>
                    <a:pt x="0" y="0"/>
                  </a:moveTo>
                  <a:lnTo>
                    <a:pt x="0" y="1079995"/>
                  </a:lnTo>
                </a:path>
                <a:path h="1375409">
                  <a:moveTo>
                    <a:pt x="0" y="1219200"/>
                  </a:moveTo>
                  <a:lnTo>
                    <a:pt x="0" y="1374952"/>
                  </a:lnTo>
                </a:path>
              </a:pathLst>
            </a:custGeom>
            <a:ln w="2286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7161276" y="6623304"/>
            <a:ext cx="287020" cy="247650"/>
            <a:chOff x="7161276" y="6623304"/>
            <a:chExt cx="287020" cy="247650"/>
          </a:xfrm>
        </p:grpSpPr>
        <p:sp>
          <p:nvSpPr>
            <p:cNvPr id="33" name="object 33"/>
            <p:cNvSpPr/>
            <p:nvPr/>
          </p:nvSpPr>
          <p:spPr>
            <a:xfrm>
              <a:off x="7174230" y="6636258"/>
              <a:ext cx="260985" cy="222250"/>
            </a:xfrm>
            <a:custGeom>
              <a:avLst/>
              <a:gdLst/>
              <a:ahLst/>
              <a:cxnLst/>
              <a:rect l="l" t="t" r="r" b="b"/>
              <a:pathLst>
                <a:path w="260984" h="222250">
                  <a:moveTo>
                    <a:pt x="130301" y="0"/>
                  </a:moveTo>
                  <a:lnTo>
                    <a:pt x="79563" y="10240"/>
                  </a:lnTo>
                  <a:lnTo>
                    <a:pt x="38147" y="38166"/>
                  </a:lnTo>
                  <a:lnTo>
                    <a:pt x="10233" y="79584"/>
                  </a:lnTo>
                  <a:lnTo>
                    <a:pt x="0" y="130302"/>
                  </a:lnTo>
                  <a:lnTo>
                    <a:pt x="10233" y="181021"/>
                  </a:lnTo>
                  <a:lnTo>
                    <a:pt x="37676" y="221740"/>
                  </a:lnTo>
                  <a:lnTo>
                    <a:pt x="222927" y="221740"/>
                  </a:lnTo>
                  <a:lnTo>
                    <a:pt x="250370" y="181021"/>
                  </a:lnTo>
                  <a:lnTo>
                    <a:pt x="260603" y="130302"/>
                  </a:lnTo>
                  <a:lnTo>
                    <a:pt x="250370" y="79584"/>
                  </a:lnTo>
                  <a:lnTo>
                    <a:pt x="222456" y="38166"/>
                  </a:lnTo>
                  <a:lnTo>
                    <a:pt x="181040" y="10240"/>
                  </a:lnTo>
                  <a:lnTo>
                    <a:pt x="130301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74230" y="6636258"/>
              <a:ext cx="260985" cy="222250"/>
            </a:xfrm>
            <a:custGeom>
              <a:avLst/>
              <a:gdLst/>
              <a:ahLst/>
              <a:cxnLst/>
              <a:rect l="l" t="t" r="r" b="b"/>
              <a:pathLst>
                <a:path w="260984" h="222250">
                  <a:moveTo>
                    <a:pt x="0" y="130302"/>
                  </a:moveTo>
                  <a:lnTo>
                    <a:pt x="10233" y="79584"/>
                  </a:lnTo>
                  <a:lnTo>
                    <a:pt x="38147" y="38166"/>
                  </a:lnTo>
                  <a:lnTo>
                    <a:pt x="79563" y="10240"/>
                  </a:lnTo>
                  <a:lnTo>
                    <a:pt x="130301" y="0"/>
                  </a:lnTo>
                  <a:lnTo>
                    <a:pt x="181040" y="10240"/>
                  </a:lnTo>
                  <a:lnTo>
                    <a:pt x="222456" y="38166"/>
                  </a:lnTo>
                  <a:lnTo>
                    <a:pt x="250370" y="79584"/>
                  </a:lnTo>
                  <a:lnTo>
                    <a:pt x="260603" y="130302"/>
                  </a:lnTo>
                  <a:lnTo>
                    <a:pt x="250370" y="181021"/>
                  </a:lnTo>
                  <a:lnTo>
                    <a:pt x="222927" y="221740"/>
                  </a:lnTo>
                </a:path>
                <a:path w="260984" h="222250">
                  <a:moveTo>
                    <a:pt x="37676" y="221740"/>
                  </a:moveTo>
                  <a:lnTo>
                    <a:pt x="10233" y="181021"/>
                  </a:lnTo>
                  <a:lnTo>
                    <a:pt x="0" y="130302"/>
                  </a:lnTo>
                </a:path>
              </a:pathLst>
            </a:custGeom>
            <a:ln w="25908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1788140" y="306324"/>
            <a:ext cx="177165" cy="177165"/>
            <a:chOff x="11788140" y="306324"/>
            <a:chExt cx="177165" cy="177165"/>
          </a:xfrm>
        </p:grpSpPr>
        <p:sp>
          <p:nvSpPr>
            <p:cNvPr id="36" name="object 36"/>
            <p:cNvSpPr/>
            <p:nvPr/>
          </p:nvSpPr>
          <p:spPr>
            <a:xfrm>
              <a:off x="11794236" y="31242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592" y="0"/>
                  </a:moveTo>
                  <a:lnTo>
                    <a:pt x="0" y="0"/>
                  </a:lnTo>
                  <a:lnTo>
                    <a:pt x="0" y="164591"/>
                  </a:lnTo>
                  <a:lnTo>
                    <a:pt x="164592" y="16459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794236" y="31242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0" y="164591"/>
                  </a:moveTo>
                  <a:lnTo>
                    <a:pt x="164592" y="164591"/>
                  </a:lnTo>
                  <a:lnTo>
                    <a:pt x="164592" y="0"/>
                  </a:lnTo>
                  <a:lnTo>
                    <a:pt x="0" y="0"/>
                  </a:lnTo>
                  <a:lnTo>
                    <a:pt x="0" y="164591"/>
                  </a:lnTo>
                  <a:close/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2012168" y="4572"/>
            <a:ext cx="177165" cy="177165"/>
            <a:chOff x="12012168" y="4572"/>
            <a:chExt cx="177165" cy="177165"/>
          </a:xfrm>
        </p:grpSpPr>
        <p:sp>
          <p:nvSpPr>
            <p:cNvPr id="39" name="object 39"/>
            <p:cNvSpPr/>
            <p:nvPr/>
          </p:nvSpPr>
          <p:spPr>
            <a:xfrm>
              <a:off x="12018264" y="10668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592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64592" y="164592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018264" y="10668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0" y="164592"/>
                  </a:moveTo>
                  <a:lnTo>
                    <a:pt x="164592" y="164592"/>
                  </a:lnTo>
                  <a:lnTo>
                    <a:pt x="164592" y="0"/>
                  </a:lnTo>
                  <a:lnTo>
                    <a:pt x="0" y="0"/>
                  </a:lnTo>
                  <a:lnTo>
                    <a:pt x="0" y="164592"/>
                  </a:lnTo>
                  <a:close/>
                </a:path>
              </a:pathLst>
            </a:custGeom>
            <a:ln w="12192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870961" y="4465701"/>
            <a:ext cx="269684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Calibri"/>
                <a:cs typeface="Calibri"/>
              </a:rPr>
              <a:t>Налоговый поступления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местный</a:t>
            </a:r>
            <a:r>
              <a:rPr sz="1800" b="1" spc="-25" dirty="0">
                <a:latin typeface="Calibri"/>
                <a:cs typeface="Calibri"/>
              </a:rPr>
              <a:t> бюджет, </a:t>
            </a:r>
            <a:r>
              <a:rPr sz="1800" spc="-5" dirty="0">
                <a:latin typeface="Calibri"/>
                <a:cs typeface="Calibri"/>
              </a:rPr>
              <a:t>тыс.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руб.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39639" y="5134478"/>
            <a:ext cx="180743" cy="411480"/>
          </a:xfrm>
          <a:custGeom>
            <a:avLst/>
            <a:gdLst/>
            <a:ahLst/>
            <a:cxnLst/>
            <a:rect l="l" t="t" r="r" b="b"/>
            <a:pathLst>
              <a:path w="155575" h="411479">
                <a:moveTo>
                  <a:pt x="0" y="0"/>
                </a:moveTo>
                <a:lnTo>
                  <a:pt x="30253" y="2518"/>
                </a:lnTo>
                <a:lnTo>
                  <a:pt x="54959" y="9382"/>
                </a:lnTo>
                <a:lnTo>
                  <a:pt x="71616" y="19556"/>
                </a:lnTo>
                <a:lnTo>
                  <a:pt x="77724" y="32003"/>
                </a:lnTo>
                <a:lnTo>
                  <a:pt x="77724" y="169583"/>
                </a:lnTo>
                <a:lnTo>
                  <a:pt x="83831" y="182041"/>
                </a:lnTo>
                <a:lnTo>
                  <a:pt x="100488" y="192214"/>
                </a:lnTo>
                <a:lnTo>
                  <a:pt x="125194" y="199072"/>
                </a:lnTo>
                <a:lnTo>
                  <a:pt x="155448" y="201587"/>
                </a:lnTo>
                <a:lnTo>
                  <a:pt x="125194" y="204103"/>
                </a:lnTo>
                <a:lnTo>
                  <a:pt x="100488" y="210964"/>
                </a:lnTo>
                <a:lnTo>
                  <a:pt x="83831" y="221137"/>
                </a:lnTo>
                <a:lnTo>
                  <a:pt x="77724" y="233591"/>
                </a:lnTo>
                <a:lnTo>
                  <a:pt x="77724" y="379475"/>
                </a:lnTo>
                <a:lnTo>
                  <a:pt x="71616" y="391934"/>
                </a:lnTo>
                <a:lnTo>
                  <a:pt x="54959" y="402107"/>
                </a:lnTo>
                <a:lnTo>
                  <a:pt x="30253" y="408965"/>
                </a:lnTo>
                <a:lnTo>
                  <a:pt x="0" y="411479"/>
                </a:lnTo>
              </a:path>
            </a:pathLst>
          </a:custGeom>
          <a:ln w="6096">
            <a:solidFill>
              <a:srgbClr val="004D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188976" y="190500"/>
            <a:ext cx="10513441" cy="4799076"/>
            <a:chOff x="188976" y="190500"/>
            <a:chExt cx="10513441" cy="4799076"/>
          </a:xfrm>
        </p:grpSpPr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0380" y="3912107"/>
              <a:ext cx="492252" cy="4937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3" y="190500"/>
              <a:ext cx="393192" cy="4389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976" y="629412"/>
              <a:ext cx="573024" cy="33985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546842" y="3321974"/>
              <a:ext cx="155575" cy="413384"/>
            </a:xfrm>
            <a:custGeom>
              <a:avLst/>
              <a:gdLst/>
              <a:ahLst/>
              <a:cxnLst/>
              <a:rect l="l" t="t" r="r" b="b"/>
              <a:pathLst>
                <a:path w="155575" h="413385">
                  <a:moveTo>
                    <a:pt x="0" y="0"/>
                  </a:moveTo>
                  <a:lnTo>
                    <a:pt x="30253" y="2518"/>
                  </a:lnTo>
                  <a:lnTo>
                    <a:pt x="54959" y="9382"/>
                  </a:lnTo>
                  <a:lnTo>
                    <a:pt x="71616" y="19556"/>
                  </a:lnTo>
                  <a:lnTo>
                    <a:pt x="77724" y="32003"/>
                  </a:lnTo>
                  <a:lnTo>
                    <a:pt x="77724" y="170306"/>
                  </a:lnTo>
                  <a:lnTo>
                    <a:pt x="83831" y="182754"/>
                  </a:lnTo>
                  <a:lnTo>
                    <a:pt x="100488" y="192928"/>
                  </a:lnTo>
                  <a:lnTo>
                    <a:pt x="125194" y="199792"/>
                  </a:lnTo>
                  <a:lnTo>
                    <a:pt x="155448" y="202310"/>
                  </a:lnTo>
                  <a:lnTo>
                    <a:pt x="125194" y="204829"/>
                  </a:lnTo>
                  <a:lnTo>
                    <a:pt x="100488" y="211693"/>
                  </a:lnTo>
                  <a:lnTo>
                    <a:pt x="83831" y="221867"/>
                  </a:lnTo>
                  <a:lnTo>
                    <a:pt x="77724" y="234314"/>
                  </a:lnTo>
                  <a:lnTo>
                    <a:pt x="77724" y="380999"/>
                  </a:lnTo>
                  <a:lnTo>
                    <a:pt x="71616" y="393447"/>
                  </a:lnTo>
                  <a:lnTo>
                    <a:pt x="54959" y="403621"/>
                  </a:lnTo>
                  <a:lnTo>
                    <a:pt x="30253" y="410485"/>
                  </a:lnTo>
                  <a:lnTo>
                    <a:pt x="0" y="413003"/>
                  </a:lnTo>
                </a:path>
              </a:pathLst>
            </a:custGeom>
            <a:ln w="6095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85748" y="3997579"/>
              <a:ext cx="297180" cy="413384"/>
            </a:xfrm>
            <a:custGeom>
              <a:avLst/>
              <a:gdLst/>
              <a:ahLst/>
              <a:cxnLst/>
              <a:rect l="l" t="t" r="r" b="b"/>
              <a:pathLst>
                <a:path w="297180" h="413385">
                  <a:moveTo>
                    <a:pt x="141732" y="0"/>
                  </a:moveTo>
                  <a:lnTo>
                    <a:pt x="171985" y="2518"/>
                  </a:lnTo>
                  <a:lnTo>
                    <a:pt x="196691" y="9382"/>
                  </a:lnTo>
                  <a:lnTo>
                    <a:pt x="213348" y="19556"/>
                  </a:lnTo>
                  <a:lnTo>
                    <a:pt x="219456" y="32003"/>
                  </a:lnTo>
                  <a:lnTo>
                    <a:pt x="219456" y="170306"/>
                  </a:lnTo>
                  <a:lnTo>
                    <a:pt x="225563" y="182754"/>
                  </a:lnTo>
                  <a:lnTo>
                    <a:pt x="242220" y="192928"/>
                  </a:lnTo>
                  <a:lnTo>
                    <a:pt x="266926" y="199792"/>
                  </a:lnTo>
                  <a:lnTo>
                    <a:pt x="297180" y="202310"/>
                  </a:lnTo>
                  <a:lnTo>
                    <a:pt x="266926" y="204829"/>
                  </a:lnTo>
                  <a:lnTo>
                    <a:pt x="242220" y="211693"/>
                  </a:lnTo>
                  <a:lnTo>
                    <a:pt x="225563" y="221867"/>
                  </a:lnTo>
                  <a:lnTo>
                    <a:pt x="219456" y="234314"/>
                  </a:lnTo>
                  <a:lnTo>
                    <a:pt x="219456" y="380999"/>
                  </a:lnTo>
                  <a:lnTo>
                    <a:pt x="213348" y="393447"/>
                  </a:lnTo>
                  <a:lnTo>
                    <a:pt x="196691" y="403621"/>
                  </a:lnTo>
                  <a:lnTo>
                    <a:pt x="171985" y="410485"/>
                  </a:lnTo>
                  <a:lnTo>
                    <a:pt x="141732" y="413003"/>
                  </a:lnTo>
                </a:path>
                <a:path w="297180" h="413385">
                  <a:moveTo>
                    <a:pt x="0" y="0"/>
                  </a:moveTo>
                  <a:lnTo>
                    <a:pt x="144018" y="0"/>
                  </a:lnTo>
                </a:path>
              </a:pathLst>
            </a:custGeom>
            <a:ln w="6096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523416" y="3912807"/>
              <a:ext cx="155575" cy="413384"/>
            </a:xfrm>
            <a:custGeom>
              <a:avLst/>
              <a:gdLst/>
              <a:ahLst/>
              <a:cxnLst/>
              <a:rect l="l" t="t" r="r" b="b"/>
              <a:pathLst>
                <a:path w="155575" h="413385">
                  <a:moveTo>
                    <a:pt x="0" y="0"/>
                  </a:moveTo>
                  <a:lnTo>
                    <a:pt x="30253" y="2518"/>
                  </a:lnTo>
                  <a:lnTo>
                    <a:pt x="54959" y="9382"/>
                  </a:lnTo>
                  <a:lnTo>
                    <a:pt x="71616" y="19556"/>
                  </a:lnTo>
                  <a:lnTo>
                    <a:pt x="77724" y="32004"/>
                  </a:lnTo>
                  <a:lnTo>
                    <a:pt x="77724" y="170307"/>
                  </a:lnTo>
                  <a:lnTo>
                    <a:pt x="83831" y="182754"/>
                  </a:lnTo>
                  <a:lnTo>
                    <a:pt x="100488" y="192928"/>
                  </a:lnTo>
                  <a:lnTo>
                    <a:pt x="125194" y="199792"/>
                  </a:lnTo>
                  <a:lnTo>
                    <a:pt x="155448" y="202311"/>
                  </a:lnTo>
                  <a:lnTo>
                    <a:pt x="125194" y="204829"/>
                  </a:lnTo>
                  <a:lnTo>
                    <a:pt x="100488" y="211693"/>
                  </a:lnTo>
                  <a:lnTo>
                    <a:pt x="83831" y="221867"/>
                  </a:lnTo>
                  <a:lnTo>
                    <a:pt x="77724" y="234315"/>
                  </a:lnTo>
                  <a:lnTo>
                    <a:pt x="77724" y="381000"/>
                  </a:lnTo>
                  <a:lnTo>
                    <a:pt x="71616" y="393447"/>
                  </a:lnTo>
                  <a:lnTo>
                    <a:pt x="54959" y="403621"/>
                  </a:lnTo>
                  <a:lnTo>
                    <a:pt x="30253" y="410485"/>
                  </a:lnTo>
                  <a:lnTo>
                    <a:pt x="0" y="413004"/>
                  </a:lnTo>
                </a:path>
              </a:pathLst>
            </a:custGeom>
            <a:ln w="6095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421368" y="3351276"/>
              <a:ext cx="0" cy="1638300"/>
            </a:xfrm>
            <a:custGeom>
              <a:avLst/>
              <a:gdLst/>
              <a:ahLst/>
              <a:cxnLst/>
              <a:rect l="l" t="t" r="r" b="b"/>
              <a:pathLst>
                <a:path h="1638300">
                  <a:moveTo>
                    <a:pt x="0" y="16383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9425940" y="4805172"/>
            <a:ext cx="547370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321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425940" y="4396740"/>
            <a:ext cx="702310" cy="185307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35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5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454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425940" y="3986784"/>
            <a:ext cx="780415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543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961246" y="4785436"/>
            <a:ext cx="3346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961246" y="4376420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61246" y="3967099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961246" y="355777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76655" y="4079747"/>
            <a:ext cx="0" cy="1637030"/>
          </a:xfrm>
          <a:custGeom>
            <a:avLst/>
            <a:gdLst/>
            <a:ahLst/>
            <a:cxnLst/>
            <a:rect l="l" t="t" r="r" b="b"/>
            <a:pathLst>
              <a:path h="1637029">
                <a:moveTo>
                  <a:pt x="0" y="1636776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81227" y="5503163"/>
            <a:ext cx="477520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238</a:t>
            </a:r>
            <a:endParaRPr lang="ru-RU" sz="120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1227" y="5093207"/>
            <a:ext cx="546100" cy="1865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9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181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81227" y="4684775"/>
            <a:ext cx="691515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177,4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14680" y="5483732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214680" y="5073853"/>
            <a:ext cx="3346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214680" y="4664710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14680" y="4255388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956563" y="2472893"/>
            <a:ext cx="13817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210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021891" y="3965711"/>
            <a:ext cx="723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sz="2400" b="1" spc="-90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8%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611626" y="3675710"/>
            <a:ext cx="17443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5821F"/>
                </a:solidFill>
                <a:latin typeface="Calibri"/>
                <a:cs typeface="Calibri"/>
              </a:rPr>
              <a:t>3</a:t>
            </a:r>
            <a:r>
              <a:rPr sz="6000" b="1" spc="-90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sz="6000" b="1" dirty="0">
                <a:solidFill>
                  <a:srgbClr val="F5821F"/>
                </a:solidFill>
                <a:latin typeface="Calibri"/>
                <a:cs typeface="Calibri"/>
              </a:rPr>
              <a:t>400</a:t>
            </a:r>
            <a:endParaRPr sz="6000" dirty="0">
              <a:latin typeface="Calibri"/>
              <a:cs typeface="Calibri"/>
            </a:endParaRPr>
          </a:p>
        </p:txBody>
      </p:sp>
      <p:graphicFrame>
        <p:nvGraphicFramePr>
          <p:cNvPr id="74" name="object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97808"/>
              </p:ext>
            </p:extLst>
          </p:nvPr>
        </p:nvGraphicFramePr>
        <p:xfrm>
          <a:off x="3291841" y="5367527"/>
          <a:ext cx="1229868" cy="1408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20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4D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4D99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27">
                <a:tc gridSpan="3"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604 224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68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28">
                <a:tc gridSpan="3"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585 121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6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028"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538 870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5" name="object 75"/>
          <p:cNvSpPr/>
          <p:nvPr/>
        </p:nvSpPr>
        <p:spPr>
          <a:xfrm>
            <a:off x="3296411" y="5225796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1578863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834385" y="6548119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834385" y="5758688"/>
            <a:ext cx="388044" cy="60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834385" y="5363667"/>
            <a:ext cx="38878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10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910444" y="5123561"/>
            <a:ext cx="7886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solidFill>
                  <a:srgbClr val="004D99"/>
                </a:solidFill>
                <a:latin typeface="Calibri"/>
                <a:cs typeface="Calibri"/>
              </a:rPr>
              <a:t>+ 24</a:t>
            </a:r>
            <a:r>
              <a:rPr sz="2400" b="1" spc="-5" dirty="0">
                <a:solidFill>
                  <a:srgbClr val="004D99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880608" y="2316556"/>
            <a:ext cx="2894965" cy="1409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935">
              <a:lnSpc>
                <a:spcPts val="6915"/>
              </a:lnSpc>
              <a:spcBef>
                <a:spcPts val="100"/>
              </a:spcBef>
            </a:pPr>
            <a:r>
              <a:rPr lang="ru-RU" sz="6000" b="1" dirty="0">
                <a:solidFill>
                  <a:srgbClr val="F5821F"/>
                </a:solidFill>
                <a:latin typeface="Calibri"/>
                <a:cs typeface="Calibri"/>
              </a:rPr>
              <a:t>9,2</a:t>
            </a:r>
            <a:endParaRPr lang="ru-RU" sz="6000" dirty="0">
              <a:latin typeface="Calibri"/>
              <a:cs typeface="Calibri"/>
            </a:endParaRPr>
          </a:p>
          <a:p>
            <a:pPr marL="12700">
              <a:lnSpc>
                <a:spcPts val="1845"/>
              </a:lnSpc>
            </a:pPr>
            <a:r>
              <a:rPr lang="ru-RU" sz="1800" b="1" spc="-5" dirty="0">
                <a:latin typeface="Calibri"/>
                <a:cs typeface="Calibri"/>
              </a:rPr>
              <a:t>Оборот</a:t>
            </a:r>
            <a:r>
              <a:rPr lang="ru-RU" sz="1800" b="1" spc="-40" dirty="0">
                <a:latin typeface="Calibri"/>
                <a:cs typeface="Calibri"/>
              </a:rPr>
              <a:t> </a:t>
            </a:r>
            <a:r>
              <a:rPr lang="ru-RU" sz="1800" b="1" spc="-5" dirty="0">
                <a:latin typeface="Calibri"/>
                <a:cs typeface="Calibri"/>
              </a:rPr>
              <a:t>обществен.</a:t>
            </a:r>
            <a:r>
              <a:rPr lang="ru-RU" sz="1800" b="1" spc="-40" dirty="0">
                <a:latin typeface="Calibri"/>
                <a:cs typeface="Calibri"/>
              </a:rPr>
              <a:t> </a:t>
            </a:r>
            <a:r>
              <a:rPr lang="ru-RU" sz="1800" b="1" spc="-5" dirty="0">
                <a:latin typeface="Calibri"/>
                <a:cs typeface="Calibri"/>
              </a:rPr>
              <a:t>питания</a:t>
            </a:r>
            <a:endParaRPr lang="ru-RU" sz="1800" dirty="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sz="1800" b="1" spc="-5" dirty="0" err="1">
                <a:latin typeface="Calibri"/>
                <a:cs typeface="Calibri"/>
              </a:rPr>
              <a:t>на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душу</a:t>
            </a:r>
            <a:r>
              <a:rPr sz="1800" b="1" spc="-5" dirty="0">
                <a:latin typeface="Calibri"/>
                <a:cs typeface="Calibri"/>
              </a:rPr>
              <a:t> населения,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тыс.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руб.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81" name="object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30802"/>
              </p:ext>
            </p:extLst>
          </p:nvPr>
        </p:nvGraphicFramePr>
        <p:xfrm>
          <a:off x="6370320" y="4035551"/>
          <a:ext cx="991489" cy="1636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3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63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solidFill>
                      <a:srgbClr val="F582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7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7,5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F5821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9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F5821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26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marR="294005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11,1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7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167">
                <a:tc>
                  <a:txBody>
                    <a:bodyPr/>
                    <a:lstStyle/>
                    <a:p>
                      <a:pPr marR="26987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200" dirty="0">
                          <a:solidFill>
                            <a:srgbClr val="585858"/>
                          </a:solidFill>
                          <a:latin typeface="Calibri"/>
                          <a:cs typeface="Calibri"/>
                        </a:rPr>
                        <a:t>11,8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3632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2" name="object 82"/>
          <p:cNvSpPr txBox="1"/>
          <p:nvPr/>
        </p:nvSpPr>
        <p:spPr>
          <a:xfrm>
            <a:off x="5914390" y="5347462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914390" y="4938140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914390" y="4528820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914390" y="4119499"/>
            <a:ext cx="334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r>
              <a:rPr sz="1200" spc="-5" dirty="0">
                <a:latin typeface="Calibri"/>
                <a:cs typeface="Calibri"/>
              </a:rPr>
              <a:t>0</a:t>
            </a:r>
            <a:r>
              <a:rPr sz="1200" dirty="0"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736760" y="3903020"/>
            <a:ext cx="103956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sz="2400" b="1" spc="-90" dirty="0">
                <a:solidFill>
                  <a:srgbClr val="F5821F"/>
                </a:solidFill>
                <a:latin typeface="Calibri"/>
                <a:cs typeface="Calibri"/>
              </a:rPr>
              <a:t> </a:t>
            </a:r>
            <a:r>
              <a:rPr lang="ru-RU" sz="2400" b="1" dirty="0">
                <a:solidFill>
                  <a:srgbClr val="F5821F"/>
                </a:solidFill>
                <a:latin typeface="Calibri"/>
                <a:cs typeface="Calibri"/>
              </a:rPr>
              <a:t>12,5</a:t>
            </a:r>
            <a:r>
              <a:rPr sz="2400" b="1" dirty="0">
                <a:solidFill>
                  <a:srgbClr val="F5821F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632695" y="941323"/>
            <a:ext cx="11836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6000" b="1" spc="-5" dirty="0">
                <a:solidFill>
                  <a:srgbClr val="F5821F"/>
                </a:solidFill>
                <a:latin typeface="Calibri"/>
                <a:cs typeface="Calibri"/>
              </a:rPr>
              <a:t>973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724773" y="3304463"/>
            <a:ext cx="10147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04D99"/>
                </a:solidFill>
                <a:latin typeface="Calibri"/>
                <a:cs typeface="Calibri"/>
              </a:rPr>
              <a:t>+ 34</a:t>
            </a:r>
            <a:r>
              <a:rPr sz="2400" b="1" dirty="0">
                <a:solidFill>
                  <a:srgbClr val="004D99"/>
                </a:solidFill>
                <a:latin typeface="Calibri"/>
                <a:cs typeface="Calibri"/>
              </a:rPr>
              <a:t>%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859143" y="2251329"/>
            <a:ext cx="21775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Выполнение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 err="1">
                <a:latin typeface="Calibri"/>
                <a:cs typeface="Calibri"/>
              </a:rPr>
              <a:t>плана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ru-RU" sz="1400" spc="-5" dirty="0">
                <a:latin typeface="Calibri"/>
                <a:cs typeface="Calibri"/>
              </a:rPr>
              <a:t>112,5</a:t>
            </a:r>
            <a:r>
              <a:rPr sz="1400" spc="-5" dirty="0">
                <a:latin typeface="Calibri"/>
                <a:cs typeface="Calibri"/>
              </a:rPr>
              <a:t>%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517378" y="6427114"/>
            <a:ext cx="14655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280" algn="l"/>
                <a:tab pos="1452245" algn="l"/>
              </a:tabLst>
            </a:pPr>
            <a:r>
              <a:rPr sz="1200" u="heavy" dirty="0">
                <a:solidFill>
                  <a:srgbClr val="888888"/>
                </a:solidFill>
                <a:uFill>
                  <a:solidFill>
                    <a:srgbClr val="F5821F"/>
                  </a:solidFill>
                </a:uFill>
                <a:latin typeface="Calibri"/>
                <a:cs typeface="Calibri"/>
              </a:rPr>
              <a:t> 	</a:t>
            </a:r>
            <a:r>
              <a:rPr lang="ru-RU" sz="1200" u="heavy" dirty="0">
                <a:solidFill>
                  <a:srgbClr val="888888"/>
                </a:solidFill>
                <a:uFill>
                  <a:solidFill>
                    <a:srgbClr val="F5821F"/>
                  </a:solidFill>
                </a:uFill>
                <a:latin typeface="Calibri"/>
                <a:cs typeface="Calibri"/>
              </a:rPr>
              <a:t>4</a:t>
            </a:r>
            <a:r>
              <a:rPr sz="1200" u="heavy" dirty="0">
                <a:solidFill>
                  <a:srgbClr val="888888"/>
                </a:solidFill>
                <a:uFill>
                  <a:solidFill>
                    <a:srgbClr val="F5821F"/>
                  </a:solidFill>
                </a:uFill>
                <a:latin typeface="Calibri"/>
                <a:cs typeface="Calibri"/>
              </a:rPr>
              <a:t>	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7" name="object 49">
            <a:extLst>
              <a:ext uri="{FF2B5EF4-FFF2-40B4-BE49-F238E27FC236}">
                <a16:creationId xmlns:a16="http://schemas.microsoft.com/office/drawing/2014/main" id="{937C78AB-443A-2214-08FB-8D1746313274}"/>
              </a:ext>
            </a:extLst>
          </p:cNvPr>
          <p:cNvSpPr txBox="1"/>
          <p:nvPr/>
        </p:nvSpPr>
        <p:spPr>
          <a:xfrm>
            <a:off x="227837" y="3927399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8" name="object 66">
            <a:extLst>
              <a:ext uri="{FF2B5EF4-FFF2-40B4-BE49-F238E27FC236}">
                <a16:creationId xmlns:a16="http://schemas.microsoft.com/office/drawing/2014/main" id="{6272FCC6-334F-325F-E673-30B9520A8893}"/>
              </a:ext>
            </a:extLst>
          </p:cNvPr>
          <p:cNvSpPr txBox="1"/>
          <p:nvPr/>
        </p:nvSpPr>
        <p:spPr>
          <a:xfrm>
            <a:off x="676094" y="3960103"/>
            <a:ext cx="1030987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210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0" name="object 66">
            <a:extLst>
              <a:ext uri="{FF2B5EF4-FFF2-40B4-BE49-F238E27FC236}">
                <a16:creationId xmlns:a16="http://schemas.microsoft.com/office/drawing/2014/main" id="{39BF4B15-BE26-8BE4-9750-E54BF7D988C5}"/>
              </a:ext>
            </a:extLst>
          </p:cNvPr>
          <p:cNvSpPr txBox="1"/>
          <p:nvPr/>
        </p:nvSpPr>
        <p:spPr>
          <a:xfrm>
            <a:off x="678177" y="4288092"/>
            <a:ext cx="868557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179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1" name="object 49">
            <a:extLst>
              <a:ext uri="{FF2B5EF4-FFF2-40B4-BE49-F238E27FC236}">
                <a16:creationId xmlns:a16="http://schemas.microsoft.com/office/drawing/2014/main" id="{C9D0D888-DE11-FE1F-A57D-8BB55941048C}"/>
              </a:ext>
            </a:extLst>
          </p:cNvPr>
          <p:cNvSpPr txBox="1"/>
          <p:nvPr/>
        </p:nvSpPr>
        <p:spPr>
          <a:xfrm>
            <a:off x="5917492" y="3821797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id="{AA22D5C0-5ADD-7D27-332D-16DFBBAC8D3E}"/>
              </a:ext>
            </a:extLst>
          </p:cNvPr>
          <p:cNvSpPr txBox="1"/>
          <p:nvPr/>
        </p:nvSpPr>
        <p:spPr>
          <a:xfrm>
            <a:off x="6365749" y="3846881"/>
            <a:ext cx="1069466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9,2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4" name="object 66">
            <a:extLst>
              <a:ext uri="{FF2B5EF4-FFF2-40B4-BE49-F238E27FC236}">
                <a16:creationId xmlns:a16="http://schemas.microsoft.com/office/drawing/2014/main" id="{3FAF5729-4AE9-D530-20FB-94A3E66B7E36}"/>
              </a:ext>
            </a:extLst>
          </p:cNvPr>
          <p:cNvSpPr txBox="1"/>
          <p:nvPr/>
        </p:nvSpPr>
        <p:spPr>
          <a:xfrm>
            <a:off x="6371081" y="4148969"/>
            <a:ext cx="990728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8,5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7" name="object 49">
            <a:extLst>
              <a:ext uri="{FF2B5EF4-FFF2-40B4-BE49-F238E27FC236}">
                <a16:creationId xmlns:a16="http://schemas.microsoft.com/office/drawing/2014/main" id="{6D9B6E2E-49A1-3E48-3EA9-571BAD3F85AA}"/>
              </a:ext>
            </a:extLst>
          </p:cNvPr>
          <p:cNvSpPr txBox="1"/>
          <p:nvPr/>
        </p:nvSpPr>
        <p:spPr>
          <a:xfrm>
            <a:off x="8959682" y="3243550"/>
            <a:ext cx="334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8" name="object 66">
            <a:extLst>
              <a:ext uri="{FF2B5EF4-FFF2-40B4-BE49-F238E27FC236}">
                <a16:creationId xmlns:a16="http://schemas.microsoft.com/office/drawing/2014/main" id="{A14FC6FD-FC2C-F6F8-8949-6F1075F90E32}"/>
              </a:ext>
            </a:extLst>
          </p:cNvPr>
          <p:cNvSpPr txBox="1"/>
          <p:nvPr/>
        </p:nvSpPr>
        <p:spPr>
          <a:xfrm>
            <a:off x="9415559" y="3268634"/>
            <a:ext cx="1123663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973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9" name="object 66">
            <a:extLst>
              <a:ext uri="{FF2B5EF4-FFF2-40B4-BE49-F238E27FC236}">
                <a16:creationId xmlns:a16="http://schemas.microsoft.com/office/drawing/2014/main" id="{DE30F670-3584-DBD2-C848-9CC9AC0E50C4}"/>
              </a:ext>
            </a:extLst>
          </p:cNvPr>
          <p:cNvSpPr txBox="1"/>
          <p:nvPr/>
        </p:nvSpPr>
        <p:spPr>
          <a:xfrm>
            <a:off x="9428512" y="3578342"/>
            <a:ext cx="982788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726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0" name="object 49">
            <a:extLst>
              <a:ext uri="{FF2B5EF4-FFF2-40B4-BE49-F238E27FC236}">
                <a16:creationId xmlns:a16="http://schemas.microsoft.com/office/drawing/2014/main" id="{F52B0127-AD3D-0296-2D78-64356E910D5E}"/>
              </a:ext>
            </a:extLst>
          </p:cNvPr>
          <p:cNvSpPr txBox="1"/>
          <p:nvPr/>
        </p:nvSpPr>
        <p:spPr>
          <a:xfrm>
            <a:off x="2836559" y="5067647"/>
            <a:ext cx="3880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1" name="object 66">
            <a:extLst>
              <a:ext uri="{FF2B5EF4-FFF2-40B4-BE49-F238E27FC236}">
                <a16:creationId xmlns:a16="http://schemas.microsoft.com/office/drawing/2014/main" id="{03E16B0E-7524-6442-DDAE-A1905850A399}"/>
              </a:ext>
            </a:extLst>
          </p:cNvPr>
          <p:cNvSpPr txBox="1"/>
          <p:nvPr/>
        </p:nvSpPr>
        <p:spPr>
          <a:xfrm>
            <a:off x="3300055" y="5092731"/>
            <a:ext cx="1419285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873 036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2" name="object 66">
            <a:extLst>
              <a:ext uri="{FF2B5EF4-FFF2-40B4-BE49-F238E27FC236}">
                <a16:creationId xmlns:a16="http://schemas.microsoft.com/office/drawing/2014/main" id="{FF8CFD01-E03A-BBD8-AAD7-0754BFA4F69D}"/>
              </a:ext>
            </a:extLst>
          </p:cNvPr>
          <p:cNvSpPr txBox="1"/>
          <p:nvPr/>
        </p:nvSpPr>
        <p:spPr>
          <a:xfrm>
            <a:off x="3294633" y="5386634"/>
            <a:ext cx="1348995" cy="185948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27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0"/>
              </a:spcBef>
            </a:pPr>
            <a:r>
              <a:rPr lang="ru-RU" sz="1200" dirty="0">
                <a:solidFill>
                  <a:srgbClr val="585858"/>
                </a:solidFill>
                <a:latin typeface="Calibri"/>
                <a:cs typeface="Calibri"/>
              </a:rPr>
              <a:t>704 993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48" name="object 28">
            <a:extLst>
              <a:ext uri="{FF2B5EF4-FFF2-40B4-BE49-F238E27FC236}">
                <a16:creationId xmlns:a16="http://schemas.microsoft.com/office/drawing/2014/main" id="{0BC9790B-C39A-A5DB-3E7B-2B07C09F26B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316210" cy="1978660"/>
          </a:xfrm>
          <a:custGeom>
            <a:avLst/>
            <a:gdLst/>
            <a:ahLst/>
            <a:cxnLst/>
            <a:rect l="l" t="t" r="r" b="b"/>
            <a:pathLst>
              <a:path w="10316210" h="1978660">
                <a:moveTo>
                  <a:pt x="10312821" y="0"/>
                </a:moveTo>
                <a:lnTo>
                  <a:pt x="0" y="0"/>
                </a:lnTo>
                <a:lnTo>
                  <a:pt x="0" y="1043538"/>
                </a:lnTo>
                <a:lnTo>
                  <a:pt x="2958846" y="1978152"/>
                </a:lnTo>
                <a:lnTo>
                  <a:pt x="3987620" y="1715860"/>
                </a:lnTo>
                <a:lnTo>
                  <a:pt x="9191438" y="498803"/>
                </a:lnTo>
                <a:lnTo>
                  <a:pt x="10104910" y="268927"/>
                </a:lnTo>
                <a:lnTo>
                  <a:pt x="10315956" y="213105"/>
                </a:lnTo>
                <a:lnTo>
                  <a:pt x="10312821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4454" y="1732915"/>
            <a:ext cx="10236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98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5" dirty="0">
                <a:latin typeface="Calibri"/>
                <a:cs typeface="Calibri"/>
              </a:rPr>
              <a:t>С</a:t>
            </a:r>
            <a:r>
              <a:rPr sz="1800" b="1" dirty="0">
                <a:latin typeface="Calibri"/>
                <a:cs typeface="Calibri"/>
              </a:rPr>
              <a:t>Е</a:t>
            </a:r>
            <a:r>
              <a:rPr sz="1800" b="1" spc="-50" dirty="0">
                <a:latin typeface="Calibri"/>
                <a:cs typeface="Calibri"/>
              </a:rPr>
              <a:t>Г</a:t>
            </a:r>
            <a:r>
              <a:rPr sz="1800" b="1" dirty="0">
                <a:latin typeface="Calibri"/>
                <a:cs typeface="Calibri"/>
              </a:rPr>
              <a:t>О  </a:t>
            </a:r>
            <a:r>
              <a:rPr sz="1800" b="1" spc="-40" dirty="0">
                <a:latin typeface="Calibri"/>
                <a:cs typeface="Calibri"/>
              </a:rPr>
              <a:t>Д</a:t>
            </a:r>
            <a:r>
              <a:rPr sz="1800" b="1" spc="-55" dirty="0">
                <a:latin typeface="Calibri"/>
                <a:cs typeface="Calibri"/>
              </a:rPr>
              <a:t>О</a:t>
            </a:r>
            <a:r>
              <a:rPr sz="1800" b="1" spc="-45" dirty="0">
                <a:latin typeface="Calibri"/>
                <a:cs typeface="Calibri"/>
              </a:rPr>
              <a:t>Х</a:t>
            </a:r>
            <a:r>
              <a:rPr sz="1800" b="1" spc="-55" dirty="0">
                <a:latin typeface="Calibri"/>
                <a:cs typeface="Calibri"/>
              </a:rPr>
              <a:t>О</a:t>
            </a:r>
            <a:r>
              <a:rPr sz="1800" b="1" spc="-40" dirty="0">
                <a:latin typeface="Calibri"/>
                <a:cs typeface="Calibri"/>
              </a:rPr>
              <a:t>Д</a:t>
            </a:r>
            <a:r>
              <a:rPr sz="1800" b="1" spc="-5" dirty="0">
                <a:latin typeface="Calibri"/>
                <a:cs typeface="Calibri"/>
              </a:rPr>
              <a:t>ОВ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8976" y="109220"/>
            <a:ext cx="10370820" cy="2292985"/>
            <a:chOff x="188976" y="109220"/>
            <a:chExt cx="10370820" cy="2292985"/>
          </a:xfrm>
        </p:grpSpPr>
        <p:sp>
          <p:nvSpPr>
            <p:cNvPr id="5" name="object 5"/>
            <p:cNvSpPr/>
            <p:nvPr/>
          </p:nvSpPr>
          <p:spPr>
            <a:xfrm>
              <a:off x="922020" y="109219"/>
              <a:ext cx="6536690" cy="1064260"/>
            </a:xfrm>
            <a:custGeom>
              <a:avLst/>
              <a:gdLst/>
              <a:ahLst/>
              <a:cxnLst/>
              <a:rect l="l" t="t" r="r" b="b"/>
              <a:pathLst>
                <a:path w="6536690" h="1064260">
                  <a:moveTo>
                    <a:pt x="547116" y="942340"/>
                  </a:moveTo>
                  <a:lnTo>
                    <a:pt x="122072" y="942340"/>
                  </a:lnTo>
                  <a:lnTo>
                    <a:pt x="122072" y="668020"/>
                  </a:lnTo>
                  <a:lnTo>
                    <a:pt x="0" y="668020"/>
                  </a:lnTo>
                  <a:lnTo>
                    <a:pt x="0" y="942340"/>
                  </a:lnTo>
                  <a:lnTo>
                    <a:pt x="0" y="1064260"/>
                  </a:lnTo>
                  <a:lnTo>
                    <a:pt x="547116" y="1064260"/>
                  </a:lnTo>
                  <a:lnTo>
                    <a:pt x="547116" y="942340"/>
                  </a:lnTo>
                  <a:close/>
                </a:path>
                <a:path w="6536690" h="1064260">
                  <a:moveTo>
                    <a:pt x="6536436" y="0"/>
                  </a:moveTo>
                  <a:lnTo>
                    <a:pt x="5989320" y="0"/>
                  </a:lnTo>
                  <a:lnTo>
                    <a:pt x="5989320" y="123190"/>
                  </a:lnTo>
                  <a:lnTo>
                    <a:pt x="6413881" y="123190"/>
                  </a:lnTo>
                  <a:lnTo>
                    <a:pt x="6413881" y="398780"/>
                  </a:lnTo>
                  <a:lnTo>
                    <a:pt x="6536436" y="398780"/>
                  </a:lnTo>
                  <a:lnTo>
                    <a:pt x="6536436" y="123190"/>
                  </a:lnTo>
                  <a:lnTo>
                    <a:pt x="6536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39" y="1757171"/>
              <a:ext cx="644652" cy="6446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603" y="190500"/>
              <a:ext cx="393192" cy="438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976" y="629411"/>
              <a:ext cx="573024" cy="3398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1907" y="1379220"/>
              <a:ext cx="627888" cy="627888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1721083" y="411480"/>
            <a:ext cx="166370" cy="165100"/>
          </a:xfrm>
          <a:custGeom>
            <a:avLst/>
            <a:gdLst/>
            <a:ahLst/>
            <a:cxnLst/>
            <a:rect l="l" t="t" r="r" b="b"/>
            <a:pathLst>
              <a:path w="166370" h="165100">
                <a:moveTo>
                  <a:pt x="166116" y="0"/>
                </a:moveTo>
                <a:lnTo>
                  <a:pt x="0" y="0"/>
                </a:lnTo>
                <a:lnTo>
                  <a:pt x="0" y="164591"/>
                </a:lnTo>
                <a:lnTo>
                  <a:pt x="166116" y="164591"/>
                </a:lnTo>
                <a:lnTo>
                  <a:pt x="166116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75007" y="10972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4592" y="0"/>
                </a:moveTo>
                <a:lnTo>
                  <a:pt x="0" y="0"/>
                </a:lnTo>
                <a:lnTo>
                  <a:pt x="0" y="164592"/>
                </a:lnTo>
                <a:lnTo>
                  <a:pt x="164592" y="164592"/>
                </a:lnTo>
                <a:lnTo>
                  <a:pt x="164592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41196" y="192786"/>
            <a:ext cx="5306695" cy="734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solidFill>
                  <a:srgbClr val="000000"/>
                </a:solidFill>
              </a:rPr>
              <a:t>КОНСОЛИДИРОВАННЫЙ</a:t>
            </a:r>
            <a:r>
              <a:rPr sz="2800" spc="-35" dirty="0">
                <a:solidFill>
                  <a:srgbClr val="000000"/>
                </a:solidFill>
              </a:rPr>
              <a:t> </a:t>
            </a:r>
            <a:r>
              <a:rPr sz="2800" spc="-20" dirty="0">
                <a:solidFill>
                  <a:srgbClr val="000000"/>
                </a:solidFill>
              </a:rPr>
              <a:t>БЮДЖЕТ</a:t>
            </a:r>
            <a:endParaRPr sz="2800" dirty="0"/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800" dirty="0">
                <a:solidFill>
                  <a:srgbClr val="FFFFFF"/>
                </a:solidFill>
              </a:rPr>
              <a:t>В</a:t>
            </a:r>
            <a:r>
              <a:rPr sz="1800" spc="-5" dirty="0">
                <a:solidFill>
                  <a:srgbClr val="FFFFFF"/>
                </a:solidFill>
              </a:rPr>
              <a:t> </a:t>
            </a:r>
            <a:r>
              <a:rPr lang="ru-RU" sz="1800" spc="-5" dirty="0">
                <a:solidFill>
                  <a:srgbClr val="FFFFFF"/>
                </a:solidFill>
              </a:rPr>
              <a:t>2020 - 2022</a:t>
            </a:r>
            <a:r>
              <a:rPr sz="1800" spc="-10" dirty="0">
                <a:solidFill>
                  <a:srgbClr val="FFFFFF"/>
                </a:solidFill>
              </a:rPr>
              <a:t> </a:t>
            </a:r>
            <a:r>
              <a:rPr sz="1800" spc="-35" dirty="0">
                <a:solidFill>
                  <a:srgbClr val="FFFFFF"/>
                </a:solidFill>
              </a:rPr>
              <a:t>ГГ.,</a:t>
            </a:r>
            <a:r>
              <a:rPr sz="1800" spc="-2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В</a:t>
            </a:r>
            <a:r>
              <a:rPr sz="1800" spc="-5" dirty="0">
                <a:solidFill>
                  <a:srgbClr val="FFFFFF"/>
                </a:solidFill>
              </a:rPr>
              <a:t> МЛН.РУБ</a:t>
            </a:r>
            <a:endParaRPr sz="1800" dirty="0"/>
          </a:p>
        </p:txBody>
      </p:sp>
      <p:sp>
        <p:nvSpPr>
          <p:cNvPr id="13" name="object 13"/>
          <p:cNvSpPr txBox="1"/>
          <p:nvPr/>
        </p:nvSpPr>
        <p:spPr>
          <a:xfrm>
            <a:off x="11746174" y="6443981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32369" y="2555557"/>
            <a:ext cx="5556885" cy="4161154"/>
            <a:chOff x="1432369" y="2555557"/>
            <a:chExt cx="5556885" cy="4161154"/>
          </a:xfrm>
        </p:grpSpPr>
        <p:sp>
          <p:nvSpPr>
            <p:cNvPr id="15" name="object 15"/>
            <p:cNvSpPr/>
            <p:nvPr/>
          </p:nvSpPr>
          <p:spPr>
            <a:xfrm>
              <a:off x="1437132" y="5812535"/>
              <a:ext cx="1681480" cy="413384"/>
            </a:xfrm>
            <a:custGeom>
              <a:avLst/>
              <a:gdLst/>
              <a:ahLst/>
              <a:cxnLst/>
              <a:rect l="l" t="t" r="r" b="b"/>
              <a:pathLst>
                <a:path w="1681480" h="413385">
                  <a:moveTo>
                    <a:pt x="1680972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680972" y="413003"/>
                  </a:lnTo>
                  <a:lnTo>
                    <a:pt x="16809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18104" y="5812535"/>
              <a:ext cx="2822575" cy="413384"/>
            </a:xfrm>
            <a:custGeom>
              <a:avLst/>
              <a:gdLst/>
              <a:ahLst/>
              <a:cxnLst/>
              <a:rect l="l" t="t" r="r" b="b"/>
              <a:pathLst>
                <a:path w="2822575" h="413385">
                  <a:moveTo>
                    <a:pt x="2822447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2822447" y="413003"/>
                  </a:lnTo>
                  <a:lnTo>
                    <a:pt x="2822447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37132" y="4428744"/>
              <a:ext cx="1588135" cy="413384"/>
            </a:xfrm>
            <a:custGeom>
              <a:avLst/>
              <a:gdLst/>
              <a:ahLst/>
              <a:cxnLst/>
              <a:rect l="l" t="t" r="r" b="b"/>
              <a:pathLst>
                <a:path w="1588135" h="413385">
                  <a:moveTo>
                    <a:pt x="1588008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588008" y="413003"/>
                  </a:lnTo>
                  <a:lnTo>
                    <a:pt x="15880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25140" y="4428744"/>
              <a:ext cx="2931160" cy="413384"/>
            </a:xfrm>
            <a:custGeom>
              <a:avLst/>
              <a:gdLst/>
              <a:ahLst/>
              <a:cxnLst/>
              <a:rect l="l" t="t" r="r" b="b"/>
              <a:pathLst>
                <a:path w="2931160" h="413385">
                  <a:moveTo>
                    <a:pt x="2930652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2930652" y="413003"/>
                  </a:lnTo>
                  <a:lnTo>
                    <a:pt x="2930652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37132" y="3046476"/>
              <a:ext cx="1833880" cy="413384"/>
            </a:xfrm>
            <a:custGeom>
              <a:avLst/>
              <a:gdLst/>
              <a:ahLst/>
              <a:cxnLst/>
              <a:rect l="l" t="t" r="r" b="b"/>
              <a:pathLst>
                <a:path w="1833879" h="413385">
                  <a:moveTo>
                    <a:pt x="1833371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1833371" y="413003"/>
                  </a:lnTo>
                  <a:lnTo>
                    <a:pt x="183337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70504" y="3046476"/>
              <a:ext cx="3718560" cy="413384"/>
            </a:xfrm>
            <a:custGeom>
              <a:avLst/>
              <a:gdLst/>
              <a:ahLst/>
              <a:cxnLst/>
              <a:rect l="l" t="t" r="r" b="b"/>
              <a:pathLst>
                <a:path w="3718559" h="413385">
                  <a:moveTo>
                    <a:pt x="3718560" y="0"/>
                  </a:moveTo>
                  <a:lnTo>
                    <a:pt x="0" y="0"/>
                  </a:lnTo>
                  <a:lnTo>
                    <a:pt x="0" y="413003"/>
                  </a:lnTo>
                  <a:lnTo>
                    <a:pt x="3718560" y="413003"/>
                  </a:lnTo>
                  <a:lnTo>
                    <a:pt x="3718560" y="0"/>
                  </a:lnTo>
                  <a:close/>
                </a:path>
              </a:pathLst>
            </a:custGeom>
            <a:solidFill>
              <a:srgbClr val="004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7132" y="2560320"/>
              <a:ext cx="0" cy="4151629"/>
            </a:xfrm>
            <a:custGeom>
              <a:avLst/>
              <a:gdLst/>
              <a:ahLst/>
              <a:cxnLst/>
              <a:rect l="l" t="t" r="r" b="b"/>
              <a:pathLst>
                <a:path h="4151629">
                  <a:moveTo>
                    <a:pt x="0" y="4151376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166620" y="3140202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A6A6A6"/>
                </a:solidFill>
                <a:latin typeface="Calibri"/>
                <a:cs typeface="Calibri"/>
              </a:rPr>
              <a:t>995,0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14391" y="3122802"/>
            <a:ext cx="75412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solidFill>
                  <a:srgbClr val="FFFFFF"/>
                </a:solidFill>
                <a:latin typeface="Calibri"/>
                <a:cs typeface="Calibri"/>
              </a:rPr>
              <a:t>2513,0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4675" y="2586939"/>
            <a:ext cx="836930" cy="753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9245">
              <a:lnSpc>
                <a:spcPts val="142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lang="ru-RU" sz="1400" b="1" spc="-5" dirty="0">
                <a:solidFill>
                  <a:srgbClr val="F5821F"/>
                </a:solidFill>
                <a:latin typeface="Calibri"/>
                <a:cs typeface="Calibri"/>
              </a:rPr>
              <a:t>38</a:t>
            </a:r>
            <a:r>
              <a:rPr sz="1400" b="1" spc="-5" dirty="0">
                <a:solidFill>
                  <a:srgbClr val="F5821F"/>
                </a:solidFill>
                <a:latin typeface="Calibri"/>
                <a:cs typeface="Calibri"/>
              </a:rPr>
              <a:t>%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2980"/>
              </a:lnSpc>
            </a:pPr>
            <a:r>
              <a:rPr lang="ru-RU" sz="2800" b="1" spc="-10" dirty="0">
                <a:latin typeface="Calibri"/>
                <a:cs typeface="Calibri"/>
              </a:rPr>
              <a:t>3508</a:t>
            </a:r>
            <a:endParaRPr sz="2800" dirty="0">
              <a:latin typeface="Calibri"/>
              <a:cs typeface="Calibri"/>
            </a:endParaRPr>
          </a:p>
          <a:p>
            <a:pPr marL="386080">
              <a:lnSpc>
                <a:spcPts val="1320"/>
              </a:lnSpc>
            </a:pPr>
            <a:r>
              <a:rPr lang="ru-RU" sz="1200" dirty="0">
                <a:latin typeface="Calibri"/>
                <a:cs typeface="Calibri"/>
              </a:rPr>
              <a:t>2022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г.</a:t>
            </a:r>
          </a:p>
        </p:txBody>
      </p:sp>
      <p:sp>
        <p:nvSpPr>
          <p:cNvPr id="25" name="object 25"/>
          <p:cNvSpPr/>
          <p:nvPr/>
        </p:nvSpPr>
        <p:spPr>
          <a:xfrm>
            <a:off x="1557527" y="657301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65477" y="6494779"/>
            <a:ext cx="1238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Иные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поступления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65348" y="657301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20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4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273933" y="6494779"/>
            <a:ext cx="1906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Безвозмездные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поступления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97054"/>
              </p:ext>
            </p:extLst>
          </p:nvPr>
        </p:nvGraphicFramePr>
        <p:xfrm>
          <a:off x="444957" y="4563871"/>
          <a:ext cx="4317364" cy="1625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1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6352">
                <a:tc>
                  <a:txBody>
                    <a:bodyPr/>
                    <a:lstStyle/>
                    <a:p>
                      <a:pPr marL="415925">
                        <a:lnSpc>
                          <a:spcPts val="1160"/>
                        </a:lnSpc>
                      </a:pPr>
                      <a:r>
                        <a:rPr lang="ru-RU" sz="1200" dirty="0">
                          <a:latin typeface="Calibri"/>
                          <a:cs typeface="Calibri"/>
                        </a:rPr>
                        <a:t>2021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г.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5"/>
                        </a:lnSpc>
                      </a:pPr>
                      <a:r>
                        <a:rPr lang="ru-RU" sz="120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822,6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4D99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ts val="1335"/>
                        </a:lnSpc>
                      </a:pPr>
                      <a:r>
                        <a:rPr lang="ru-RU"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1709,9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4D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92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3250"/>
                        </a:lnSpc>
                        <a:spcBef>
                          <a:spcPts val="2080"/>
                        </a:spcBef>
                      </a:pPr>
                      <a:r>
                        <a:rPr lang="ru-RU" sz="2400" b="1" spc="-10" dirty="0">
                          <a:latin typeface="Calibri"/>
                          <a:cs typeface="Calibri"/>
                        </a:rPr>
                        <a:t>1730,5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415925">
                        <a:lnSpc>
                          <a:spcPts val="1330"/>
                        </a:lnSpc>
                      </a:pPr>
                      <a:r>
                        <a:rPr lang="ru-RU" sz="1200" dirty="0">
                          <a:latin typeface="Calibri"/>
                          <a:cs typeface="Calibri"/>
                        </a:rPr>
                        <a:t>2020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г.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908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726,6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lang="ru-RU"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1003,9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510336" y="3978986"/>
            <a:ext cx="836930" cy="5588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8285">
              <a:lnSpc>
                <a:spcPts val="137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5821F"/>
                </a:solidFill>
                <a:latin typeface="Calibri"/>
                <a:cs typeface="Calibri"/>
              </a:rPr>
              <a:t>+</a:t>
            </a:r>
            <a:r>
              <a:rPr lang="ru-RU" sz="1400" b="1" spc="-5" dirty="0">
                <a:solidFill>
                  <a:srgbClr val="F5821F"/>
                </a:solidFill>
                <a:latin typeface="Calibri"/>
                <a:cs typeface="Calibri"/>
              </a:rPr>
              <a:t>46</a:t>
            </a:r>
            <a:r>
              <a:rPr sz="1400" b="1" spc="-5" dirty="0">
                <a:solidFill>
                  <a:srgbClr val="F5821F"/>
                </a:solidFill>
                <a:latin typeface="Calibri"/>
                <a:cs typeface="Calibri"/>
              </a:rPr>
              <a:t>%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3050"/>
              </a:lnSpc>
            </a:pPr>
            <a:r>
              <a:rPr lang="ru-RU" sz="2000" b="1" spc="-10" dirty="0">
                <a:latin typeface="Calibri"/>
                <a:cs typeface="Calibri"/>
              </a:rPr>
              <a:t>2532,6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4602" y="2617470"/>
            <a:ext cx="104292" cy="18364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8318" y="4008882"/>
            <a:ext cx="104292" cy="18364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5928233" y="2638044"/>
            <a:ext cx="5706745" cy="4014470"/>
            <a:chOff x="5928233" y="2638044"/>
            <a:chExt cx="5706745" cy="4014470"/>
          </a:xfrm>
        </p:grpSpPr>
        <p:sp>
          <p:nvSpPr>
            <p:cNvPr id="34" name="object 34"/>
            <p:cNvSpPr/>
            <p:nvPr/>
          </p:nvSpPr>
          <p:spPr>
            <a:xfrm>
              <a:off x="5931408" y="4840223"/>
              <a:ext cx="5697855" cy="1379220"/>
            </a:xfrm>
            <a:custGeom>
              <a:avLst/>
              <a:gdLst/>
              <a:ahLst/>
              <a:cxnLst/>
              <a:rect l="l" t="t" r="r" b="b"/>
              <a:pathLst>
                <a:path w="5697855" h="1379220">
                  <a:moveTo>
                    <a:pt x="0" y="1379220"/>
                  </a:moveTo>
                  <a:lnTo>
                    <a:pt x="5689726" y="1379220"/>
                  </a:lnTo>
                </a:path>
                <a:path w="5697855" h="1379220">
                  <a:moveTo>
                    <a:pt x="7619" y="0"/>
                  </a:moveTo>
                  <a:lnTo>
                    <a:pt x="5697346" y="0"/>
                  </a:lnTo>
                </a:path>
              </a:pathLst>
            </a:custGeom>
            <a:ln w="609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42076" y="3451860"/>
              <a:ext cx="5690235" cy="0"/>
            </a:xfrm>
            <a:custGeom>
              <a:avLst/>
              <a:gdLst/>
              <a:ahLst/>
              <a:cxnLst/>
              <a:rect l="l" t="t" r="r" b="b"/>
              <a:pathLst>
                <a:path w="5690234">
                  <a:moveTo>
                    <a:pt x="0" y="0"/>
                  </a:moveTo>
                  <a:lnTo>
                    <a:pt x="3162300" y="0"/>
                  </a:lnTo>
                </a:path>
                <a:path w="5690234">
                  <a:moveTo>
                    <a:pt x="3534155" y="0"/>
                  </a:moveTo>
                  <a:lnTo>
                    <a:pt x="3791712" y="0"/>
                  </a:lnTo>
                </a:path>
                <a:path w="5690234">
                  <a:moveTo>
                    <a:pt x="4163568" y="0"/>
                  </a:moveTo>
                  <a:lnTo>
                    <a:pt x="4421124" y="0"/>
                  </a:lnTo>
                </a:path>
                <a:path w="5690234">
                  <a:moveTo>
                    <a:pt x="4792980" y="0"/>
                  </a:moveTo>
                  <a:lnTo>
                    <a:pt x="5689727" y="0"/>
                  </a:lnTo>
                </a:path>
              </a:pathLst>
            </a:custGeom>
            <a:ln w="6096">
              <a:solidFill>
                <a:srgbClr val="004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104376" y="3070860"/>
              <a:ext cx="372110" cy="386080"/>
            </a:xfrm>
            <a:custGeom>
              <a:avLst/>
              <a:gdLst/>
              <a:ahLst/>
              <a:cxnLst/>
              <a:rect l="l" t="t" r="r" b="b"/>
              <a:pathLst>
                <a:path w="372109" h="386079">
                  <a:moveTo>
                    <a:pt x="371855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371855" y="385572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33788" y="3198876"/>
              <a:ext cx="372110" cy="257810"/>
            </a:xfrm>
            <a:custGeom>
              <a:avLst/>
              <a:gdLst/>
              <a:ahLst/>
              <a:cxnLst/>
              <a:rect l="l" t="t" r="r" b="b"/>
              <a:pathLst>
                <a:path w="372109" h="257810">
                  <a:moveTo>
                    <a:pt x="371855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371855" y="257556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63200" y="2638044"/>
              <a:ext cx="372110" cy="818515"/>
            </a:xfrm>
            <a:custGeom>
              <a:avLst/>
              <a:gdLst/>
              <a:ahLst/>
              <a:cxnLst/>
              <a:rect l="l" t="t" r="r" b="b"/>
              <a:pathLst>
                <a:path w="372109" h="818514">
                  <a:moveTo>
                    <a:pt x="371855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371855" y="818388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90660" y="4619244"/>
              <a:ext cx="372110" cy="215265"/>
            </a:xfrm>
            <a:custGeom>
              <a:avLst/>
              <a:gdLst/>
              <a:ahLst/>
              <a:cxnLst/>
              <a:rect l="l" t="t" r="r" b="b"/>
              <a:pathLst>
                <a:path w="372109" h="215264">
                  <a:moveTo>
                    <a:pt x="371855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371855" y="214884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720072" y="4727448"/>
              <a:ext cx="372110" cy="106680"/>
            </a:xfrm>
            <a:custGeom>
              <a:avLst/>
              <a:gdLst/>
              <a:ahLst/>
              <a:cxnLst/>
              <a:rect l="l" t="t" r="r" b="b"/>
              <a:pathLst>
                <a:path w="372109" h="106679">
                  <a:moveTo>
                    <a:pt x="371855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371855" y="106679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47960" y="4131563"/>
              <a:ext cx="373380" cy="702945"/>
            </a:xfrm>
            <a:custGeom>
              <a:avLst/>
              <a:gdLst/>
              <a:ahLst/>
              <a:cxnLst/>
              <a:rect l="l" t="t" r="r" b="b"/>
              <a:pathLst>
                <a:path w="373379" h="702945">
                  <a:moveTo>
                    <a:pt x="373379" y="0"/>
                  </a:moveTo>
                  <a:lnTo>
                    <a:pt x="0" y="0"/>
                  </a:lnTo>
                  <a:lnTo>
                    <a:pt x="0" y="702563"/>
                  </a:lnTo>
                  <a:lnTo>
                    <a:pt x="373379" y="702563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90660" y="6094476"/>
              <a:ext cx="372110" cy="119380"/>
            </a:xfrm>
            <a:custGeom>
              <a:avLst/>
              <a:gdLst/>
              <a:ahLst/>
              <a:cxnLst/>
              <a:rect l="l" t="t" r="r" b="b"/>
              <a:pathLst>
                <a:path w="372109" h="119379">
                  <a:moveTo>
                    <a:pt x="371855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371855" y="118872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720072" y="600913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1855" y="204216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347960" y="5455920"/>
              <a:ext cx="373380" cy="757555"/>
            </a:xfrm>
            <a:custGeom>
              <a:avLst/>
              <a:gdLst/>
              <a:ahLst/>
              <a:cxnLst/>
              <a:rect l="l" t="t" r="r" b="b"/>
              <a:pathLst>
                <a:path w="373379" h="757554">
                  <a:moveTo>
                    <a:pt x="373379" y="0"/>
                  </a:moveTo>
                  <a:lnTo>
                    <a:pt x="0" y="0"/>
                  </a:lnTo>
                  <a:lnTo>
                    <a:pt x="0" y="757427"/>
                  </a:lnTo>
                  <a:lnTo>
                    <a:pt x="373379" y="757427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16924" y="656844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9120885" y="2775585"/>
            <a:ext cx="4885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solidFill>
                  <a:srgbClr val="404040"/>
                </a:solidFill>
                <a:latin typeface="Calibri"/>
                <a:cs typeface="Calibri"/>
              </a:rPr>
              <a:t>417,4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750043" y="2903677"/>
            <a:ext cx="418767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10" dirty="0">
                <a:solidFill>
                  <a:srgbClr val="404040"/>
                </a:solidFill>
                <a:latin typeface="Calibri"/>
                <a:cs typeface="Calibri"/>
              </a:rPr>
              <a:t>528,6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80654" y="1731340"/>
            <a:ext cx="3343275" cy="852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004D99"/>
                </a:solidFill>
                <a:latin typeface="Calibri"/>
                <a:cs typeface="Calibri"/>
              </a:rPr>
              <a:t>СТРУКТУРА</a:t>
            </a:r>
            <a:endParaRPr sz="18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004D99"/>
                </a:solidFill>
                <a:latin typeface="Calibri"/>
                <a:cs typeface="Calibri"/>
              </a:rPr>
              <a:t>БЕЗВОЗМЕЗДНЫХ</a:t>
            </a:r>
            <a:r>
              <a:rPr sz="1800" b="1" spc="-50" dirty="0">
                <a:solidFill>
                  <a:srgbClr val="004D9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4D99"/>
                </a:solidFill>
                <a:latin typeface="Calibri"/>
                <a:cs typeface="Calibri"/>
              </a:rPr>
              <a:t>ПОСТУПЛЕНИЙ</a:t>
            </a:r>
            <a:endParaRPr sz="1800" dirty="0">
              <a:latin typeface="Calibri"/>
              <a:cs typeface="Calibri"/>
            </a:endParaRPr>
          </a:p>
          <a:p>
            <a:pPr marL="2094230">
              <a:lnSpc>
                <a:spcPct val="100000"/>
              </a:lnSpc>
              <a:spcBef>
                <a:spcPts val="745"/>
              </a:spcBef>
            </a:pPr>
            <a:r>
              <a:rPr lang="ru-RU" sz="1200" dirty="0">
                <a:solidFill>
                  <a:srgbClr val="A6A6A6"/>
                </a:solidFill>
                <a:latin typeface="Calibri"/>
                <a:cs typeface="Calibri"/>
              </a:rPr>
              <a:t>1567,0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06916" y="4323715"/>
            <a:ext cx="50253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404040"/>
                </a:solidFill>
                <a:latin typeface="Calibri"/>
                <a:cs typeface="Calibri"/>
              </a:rPr>
              <a:t>236,8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736073" y="4431538"/>
            <a:ext cx="43273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404040"/>
                </a:solidFill>
                <a:latin typeface="Calibri"/>
                <a:cs typeface="Calibri"/>
              </a:rPr>
              <a:t>674,3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348341" y="3868673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A6A6A6"/>
                </a:solidFill>
                <a:latin typeface="Calibri"/>
                <a:cs typeface="Calibri"/>
              </a:rPr>
              <a:t>798,8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06916" y="5799226"/>
            <a:ext cx="43273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>
                <a:solidFill>
                  <a:srgbClr val="404040"/>
                </a:solidFill>
                <a:latin typeface="Calibri"/>
                <a:cs typeface="Calibri"/>
              </a:rPr>
              <a:t>161,7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736073" y="5714491"/>
            <a:ext cx="43273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-10" dirty="0">
                <a:solidFill>
                  <a:srgbClr val="404040"/>
                </a:solidFill>
                <a:latin typeface="Calibri"/>
                <a:cs typeface="Calibri"/>
              </a:rPr>
              <a:t>162,7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348341" y="5194172"/>
            <a:ext cx="373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A6A6A6"/>
                </a:solidFill>
                <a:latin typeface="Calibri"/>
                <a:cs typeface="Calibri"/>
              </a:rPr>
              <a:t>679,5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025890" y="6489903"/>
            <a:ext cx="583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Дотации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741407" y="65684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849993" y="6489903"/>
            <a:ext cx="652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С</a:t>
            </a:r>
            <a:r>
              <a:rPr sz="1200" dirty="0">
                <a:latin typeface="Calibri"/>
                <a:cs typeface="Calibri"/>
              </a:rPr>
              <a:t>у</a:t>
            </a:r>
            <a:r>
              <a:rPr sz="1200" spc="-10" dirty="0">
                <a:latin typeface="Calibri"/>
                <a:cs typeface="Calibri"/>
              </a:rPr>
              <a:t>б</a:t>
            </a:r>
            <a:r>
              <a:rPr sz="1200" spc="-5" dirty="0">
                <a:latin typeface="Calibri"/>
                <a:cs typeface="Calibri"/>
              </a:rPr>
              <a:t>с</a:t>
            </a:r>
            <a:r>
              <a:rPr sz="1200" dirty="0">
                <a:latin typeface="Calibri"/>
                <a:cs typeface="Calibri"/>
              </a:rPr>
              <a:t>идии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635995" y="6568440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82296" y="0"/>
                </a:moveTo>
                <a:lnTo>
                  <a:pt x="0" y="0"/>
                </a:lnTo>
                <a:lnTo>
                  <a:pt x="0" y="83819"/>
                </a:lnTo>
                <a:lnTo>
                  <a:pt x="82296" y="83819"/>
                </a:lnTo>
                <a:lnTo>
                  <a:pt x="8229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744581" y="6489903"/>
            <a:ext cx="360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И</a:t>
            </a:r>
            <a:r>
              <a:rPr sz="1200" spc="-10" dirty="0">
                <a:latin typeface="Calibri"/>
                <a:cs typeface="Calibri"/>
              </a:rPr>
              <a:t>н</a:t>
            </a:r>
            <a:r>
              <a:rPr sz="1200" spc="-5" dirty="0">
                <a:latin typeface="Calibri"/>
                <a:cs typeface="Calibri"/>
              </a:rPr>
              <a:t>ое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0" name="object 28">
            <a:extLst>
              <a:ext uri="{FF2B5EF4-FFF2-40B4-BE49-F238E27FC236}">
                <a16:creationId xmlns:a16="http://schemas.microsoft.com/office/drawing/2014/main" id="{5C4D83FD-CEE0-61A7-B827-B6EC357D57E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35680" y="1133603"/>
            <a:ext cx="1138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58220"/>
                </a:solidFill>
              </a:rPr>
              <a:t>6</a:t>
            </a:r>
            <a:r>
              <a:rPr lang="ru-RU" dirty="0"/>
              <a:t> из </a:t>
            </a:r>
            <a:r>
              <a:rPr lang="ru-RU" sz="3000" b="1" dirty="0">
                <a:solidFill>
                  <a:srgbClr val="004D99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4783" y="1143228"/>
            <a:ext cx="1763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58220"/>
                </a:solidFill>
              </a:rPr>
              <a:t>32</a:t>
            </a:r>
            <a:r>
              <a:rPr lang="ru-RU" dirty="0"/>
              <a:t> из </a:t>
            </a:r>
            <a:r>
              <a:rPr lang="ru-RU" sz="3000" b="1" dirty="0">
                <a:solidFill>
                  <a:srgbClr val="004D99"/>
                </a:solidFill>
              </a:rPr>
              <a:t>32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247907" y="2359050"/>
            <a:ext cx="1938705" cy="198778"/>
            <a:chOff x="1105164" y="4849459"/>
            <a:chExt cx="2880000" cy="187028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09156" y="4849459"/>
              <a:ext cx="2876008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</a:rPr>
                <a:t>100 %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54579" y="2332754"/>
            <a:ext cx="1938705" cy="191309"/>
            <a:chOff x="1105164" y="4856487"/>
            <a:chExt cx="2880000" cy="18000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105164" y="4856488"/>
              <a:ext cx="2876007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100 </a:t>
              </a:r>
              <a:r>
                <a:rPr lang="en-US" sz="1200" dirty="0">
                  <a:solidFill>
                    <a:schemeClr val="bg1"/>
                  </a:solidFill>
                </a:rPr>
                <a:t>%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Шестиугольник 38"/>
          <p:cNvSpPr/>
          <p:nvPr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437797" y="4239356"/>
            <a:ext cx="7754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 проекты и задачи выполнены в полном объеме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07858" y="4339582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3AF73-C1E8-493E-BF56-6195347B7409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1C7961E1-6328-7B89-73C7-DC150544CE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8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35680" y="1133603"/>
            <a:ext cx="1138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4783" y="1143228"/>
            <a:ext cx="1763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247907" y="2366499"/>
            <a:ext cx="1938705" cy="205947"/>
            <a:chOff x="1105164" y="4856487"/>
            <a:chExt cx="2880000" cy="19377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09156" y="4870261"/>
              <a:ext cx="2876008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54579" y="2332756"/>
            <a:ext cx="1938705" cy="191308"/>
            <a:chOff x="1105164" y="4856487"/>
            <a:chExt cx="2880000" cy="18000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105165" y="4867572"/>
              <a:ext cx="2879999" cy="168915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Шестиугольник 38"/>
          <p:cNvSpPr/>
          <p:nvPr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07858" y="4218095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979025-1050-17D9-9298-889A8BABBFA1}"/>
              </a:ext>
            </a:extLst>
          </p:cNvPr>
          <p:cNvSpPr/>
          <p:nvPr/>
        </p:nvSpPr>
        <p:spPr>
          <a:xfrm>
            <a:off x="4163627" y="3639845"/>
            <a:ext cx="3568823" cy="473791"/>
          </a:xfrm>
          <a:prstGeom prst="rect">
            <a:avLst/>
          </a:prstGeom>
          <a:solidFill>
            <a:srgbClr val="004D9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1CE1A-AC59-ECF7-3283-273243B0EA71}"/>
              </a:ext>
            </a:extLst>
          </p:cNvPr>
          <p:cNvSpPr txBox="1"/>
          <p:nvPr/>
        </p:nvSpPr>
        <p:spPr>
          <a:xfrm>
            <a:off x="4276400" y="3744304"/>
            <a:ext cx="36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ПРОЕКТЫ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DD98F-2C16-8E44-F42F-6774AB8ED22E}"/>
              </a:ext>
            </a:extLst>
          </p:cNvPr>
          <p:cNvSpPr txBox="1"/>
          <p:nvPr/>
        </p:nvSpPr>
        <p:spPr>
          <a:xfrm>
            <a:off x="4437797" y="4113636"/>
            <a:ext cx="7014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Строительство школы на 800 мест в </a:t>
            </a:r>
            <a:r>
              <a:rPr lang="ru-RU" sz="1200" dirty="0" err="1">
                <a:solidFill>
                  <a:schemeClr val="bg1"/>
                </a:solidFill>
              </a:rPr>
              <a:t>г.Грязи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Реконструкция мостового перехода через </a:t>
            </a:r>
            <a:r>
              <a:rPr lang="ru-RU" sz="1200" dirty="0" err="1">
                <a:solidFill>
                  <a:schemeClr val="bg1"/>
                </a:solidFill>
              </a:rPr>
              <a:t>р.Матыра</a:t>
            </a:r>
            <a:r>
              <a:rPr lang="ru-RU" sz="1200" dirty="0">
                <a:solidFill>
                  <a:schemeClr val="bg1"/>
                </a:solidFill>
              </a:rPr>
              <a:t> (1 этап)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Строительство дома в </a:t>
            </a:r>
            <a:r>
              <a:rPr lang="ru-RU" sz="1200" dirty="0" err="1">
                <a:solidFill>
                  <a:schemeClr val="bg1"/>
                </a:solidFill>
              </a:rPr>
              <a:t>г.Грязи</a:t>
            </a:r>
            <a:r>
              <a:rPr lang="ru-RU" sz="1200" dirty="0">
                <a:solidFill>
                  <a:schemeClr val="bg1"/>
                </a:solidFill>
              </a:rPr>
              <a:t> по улице Коммунальная д.14а в рамках переселения граждан из аварийного фонда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Рекультивация свалки в </a:t>
            </a:r>
            <a:r>
              <a:rPr lang="ru-RU" sz="1200" dirty="0" err="1">
                <a:solidFill>
                  <a:schemeClr val="bg1"/>
                </a:solidFill>
              </a:rPr>
              <a:t>с.Ярлуково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Благоустройство скверов по ул. Тамбовская, ул. Гагарина, им. 50 лет Победы </a:t>
            </a:r>
            <a:r>
              <a:rPr lang="ru-RU" sz="1200" dirty="0" err="1">
                <a:solidFill>
                  <a:schemeClr val="bg1"/>
                </a:solidFill>
              </a:rPr>
              <a:t>г.Грязи</a:t>
            </a:r>
            <a:r>
              <a:rPr lang="ru-RU" sz="1200" dirty="0">
                <a:solidFill>
                  <a:schemeClr val="bg1"/>
                </a:solidFill>
              </a:rPr>
              <a:t> в рамках Национального проекта «Формирование комфортной городской среды»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Ремонт автомобильной дороги по ул. Гагарина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46">
            <a:extLst>
              <a:ext uri="{FF2B5EF4-FFF2-40B4-BE49-F238E27FC236}">
                <a16:creationId xmlns:a16="http://schemas.microsoft.com/office/drawing/2014/main" id="{2BB1BB53-317C-7919-80BD-E670A1C05900}"/>
              </a:ext>
            </a:extLst>
          </p:cNvPr>
          <p:cNvSpPr/>
          <p:nvPr/>
        </p:nvSpPr>
        <p:spPr>
          <a:xfrm>
            <a:off x="4307858" y="4587427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46">
            <a:extLst>
              <a:ext uri="{FF2B5EF4-FFF2-40B4-BE49-F238E27FC236}">
                <a16:creationId xmlns:a16="http://schemas.microsoft.com/office/drawing/2014/main" id="{B73C9AC0-FC09-0B34-7307-3BC85BB6D142}"/>
              </a:ext>
            </a:extLst>
          </p:cNvPr>
          <p:cNvSpPr/>
          <p:nvPr/>
        </p:nvSpPr>
        <p:spPr>
          <a:xfrm>
            <a:off x="4307858" y="495675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46">
            <a:extLst>
              <a:ext uri="{FF2B5EF4-FFF2-40B4-BE49-F238E27FC236}">
                <a16:creationId xmlns:a16="http://schemas.microsoft.com/office/drawing/2014/main" id="{EC4C779F-B390-7EF1-8252-0606A3B619FB}"/>
              </a:ext>
            </a:extLst>
          </p:cNvPr>
          <p:cNvSpPr/>
          <p:nvPr/>
        </p:nvSpPr>
        <p:spPr>
          <a:xfrm>
            <a:off x="4307858" y="548280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46">
            <a:extLst>
              <a:ext uri="{FF2B5EF4-FFF2-40B4-BE49-F238E27FC236}">
                <a16:creationId xmlns:a16="http://schemas.microsoft.com/office/drawing/2014/main" id="{F560387B-4C90-A6FA-D9BA-686D580F5E12}"/>
              </a:ext>
            </a:extLst>
          </p:cNvPr>
          <p:cNvSpPr/>
          <p:nvPr/>
        </p:nvSpPr>
        <p:spPr>
          <a:xfrm>
            <a:off x="4307858" y="5839060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46">
            <a:extLst>
              <a:ext uri="{FF2B5EF4-FFF2-40B4-BE49-F238E27FC236}">
                <a16:creationId xmlns:a16="http://schemas.microsoft.com/office/drawing/2014/main" id="{413208A5-3609-66E4-4D94-C63D377008BA}"/>
              </a:ext>
            </a:extLst>
          </p:cNvPr>
          <p:cNvSpPr/>
          <p:nvPr/>
        </p:nvSpPr>
        <p:spPr>
          <a:xfrm>
            <a:off x="4307858" y="6396357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950E7613-6EDD-C216-90DD-23A23B7E2A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35680" y="1133603"/>
            <a:ext cx="1138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4783" y="1143228"/>
            <a:ext cx="1763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247907" y="2366499"/>
            <a:ext cx="1938705" cy="205947"/>
            <a:chOff x="1105164" y="4856487"/>
            <a:chExt cx="2880000" cy="19377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09156" y="4870261"/>
              <a:ext cx="2876008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54579" y="2332756"/>
            <a:ext cx="1938705" cy="191308"/>
            <a:chOff x="1105164" y="4856487"/>
            <a:chExt cx="2880000" cy="18000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105165" y="4867572"/>
              <a:ext cx="2879999" cy="168915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Шестиугольник 38"/>
          <p:cNvSpPr/>
          <p:nvPr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07858" y="419078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979025-1050-17D9-9298-889A8BABBFA1}"/>
              </a:ext>
            </a:extLst>
          </p:cNvPr>
          <p:cNvSpPr/>
          <p:nvPr/>
        </p:nvSpPr>
        <p:spPr>
          <a:xfrm>
            <a:off x="4163627" y="3639845"/>
            <a:ext cx="3568823" cy="473791"/>
          </a:xfrm>
          <a:prstGeom prst="rect">
            <a:avLst/>
          </a:prstGeom>
          <a:solidFill>
            <a:srgbClr val="004D9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1CE1A-AC59-ECF7-3283-273243B0EA71}"/>
              </a:ext>
            </a:extLst>
          </p:cNvPr>
          <p:cNvSpPr txBox="1"/>
          <p:nvPr/>
        </p:nvSpPr>
        <p:spPr>
          <a:xfrm>
            <a:off x="4276400" y="3744304"/>
            <a:ext cx="36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DD98F-2C16-8E44-F42F-6774AB8ED22E}"/>
              </a:ext>
            </a:extLst>
          </p:cNvPr>
          <p:cNvSpPr txBox="1"/>
          <p:nvPr/>
        </p:nvSpPr>
        <p:spPr>
          <a:xfrm>
            <a:off x="4437797" y="4113636"/>
            <a:ext cx="7014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Привлечение инвестиций в экономику района не менее плановых назначений – 11,76 млрд. </a:t>
            </a:r>
            <a:r>
              <a:rPr lang="ru-RU" sz="1200" dirty="0" err="1">
                <a:solidFill>
                  <a:schemeClr val="bg1"/>
                </a:solidFill>
              </a:rPr>
              <a:t>руб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Создание не менее 676 новых рабочих мест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Увеличение количества субъектов малого предпринимательства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Обеспечение темпов роста заработной платы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Снижение уровня бедности посредством оказания поддержки на основании социального контракта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46">
            <a:extLst>
              <a:ext uri="{FF2B5EF4-FFF2-40B4-BE49-F238E27FC236}">
                <a16:creationId xmlns:a16="http://schemas.microsoft.com/office/drawing/2014/main" id="{2BB1BB53-317C-7919-80BD-E670A1C05900}"/>
              </a:ext>
            </a:extLst>
          </p:cNvPr>
          <p:cNvSpPr/>
          <p:nvPr/>
        </p:nvSpPr>
        <p:spPr>
          <a:xfrm>
            <a:off x="4307858" y="4540994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46">
            <a:extLst>
              <a:ext uri="{FF2B5EF4-FFF2-40B4-BE49-F238E27FC236}">
                <a16:creationId xmlns:a16="http://schemas.microsoft.com/office/drawing/2014/main" id="{B73C9AC0-FC09-0B34-7307-3BC85BB6D142}"/>
              </a:ext>
            </a:extLst>
          </p:cNvPr>
          <p:cNvSpPr/>
          <p:nvPr/>
        </p:nvSpPr>
        <p:spPr>
          <a:xfrm>
            <a:off x="4307858" y="492232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46">
            <a:extLst>
              <a:ext uri="{FF2B5EF4-FFF2-40B4-BE49-F238E27FC236}">
                <a16:creationId xmlns:a16="http://schemas.microsoft.com/office/drawing/2014/main" id="{EC4C779F-B390-7EF1-8252-0606A3B619FB}"/>
              </a:ext>
            </a:extLst>
          </p:cNvPr>
          <p:cNvSpPr/>
          <p:nvPr/>
        </p:nvSpPr>
        <p:spPr>
          <a:xfrm>
            <a:off x="4307857" y="5295612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46">
            <a:extLst>
              <a:ext uri="{FF2B5EF4-FFF2-40B4-BE49-F238E27FC236}">
                <a16:creationId xmlns:a16="http://schemas.microsoft.com/office/drawing/2014/main" id="{F560387B-4C90-A6FA-D9BA-686D580F5E12}"/>
              </a:ext>
            </a:extLst>
          </p:cNvPr>
          <p:cNvSpPr/>
          <p:nvPr/>
        </p:nvSpPr>
        <p:spPr>
          <a:xfrm>
            <a:off x="4307857" y="5660396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ject 28">
            <a:extLst>
              <a:ext uri="{FF2B5EF4-FFF2-40B4-BE49-F238E27FC236}">
                <a16:creationId xmlns:a16="http://schemas.microsoft.com/office/drawing/2014/main" id="{5C6C7C76-2FFD-4195-65D7-FC5A6F7718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35680" y="1133603"/>
            <a:ext cx="11384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4783" y="1143228"/>
            <a:ext cx="17636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из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4D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247907" y="2366499"/>
            <a:ext cx="1938705" cy="205947"/>
            <a:chOff x="1105164" y="4856487"/>
            <a:chExt cx="2880000" cy="19377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109156" y="4870261"/>
              <a:ext cx="2876008" cy="180000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054579" y="2332756"/>
            <a:ext cx="1938705" cy="191308"/>
            <a:chOff x="1105164" y="4856487"/>
            <a:chExt cx="2880000" cy="18000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105164" y="4856487"/>
              <a:ext cx="2880000" cy="180000"/>
            </a:xfrm>
            <a:prstGeom prst="roundRect">
              <a:avLst/>
            </a:prstGeom>
            <a:solidFill>
              <a:srgbClr val="004D99"/>
            </a:solidFill>
            <a:ln w="19050">
              <a:solidFill>
                <a:schemeClr val="bg1">
                  <a:lumMod val="85000"/>
                </a:schemeClr>
              </a:solidFill>
            </a:ln>
            <a:effectLst>
              <a:innerShdw blurRad="63500" dist="254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105165" y="4867572"/>
              <a:ext cx="2879999" cy="168915"/>
            </a:xfrm>
            <a:prstGeom prst="roundRect">
              <a:avLst>
                <a:gd name="adj" fmla="val 17769"/>
              </a:avLst>
            </a:prstGeom>
            <a:solidFill>
              <a:srgbClr val="F58220"/>
            </a:solidFill>
            <a:ln w="22225">
              <a:noFill/>
            </a:ln>
            <a:effectLst>
              <a:innerShdw blurRad="76200" dist="38100" dir="16200000">
                <a:prstClr val="black">
                  <a:alpha val="3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Шестиугольник 38"/>
          <p:cNvSpPr/>
          <p:nvPr/>
        </p:nvSpPr>
        <p:spPr>
          <a:xfrm rot="5400000">
            <a:off x="4582290" y="-77137"/>
            <a:ext cx="402569" cy="371898"/>
          </a:xfrm>
          <a:prstGeom prst="hexagon">
            <a:avLst/>
          </a:prstGeom>
          <a:solidFill>
            <a:srgbClr val="004D99"/>
          </a:solidFill>
          <a:ln w="190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1875900" y="3028951"/>
            <a:ext cx="164760" cy="16476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07858" y="419078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Номер слайда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3AF73-C1E8-493E-BF56-6195347B7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979025-1050-17D9-9298-889A8BABBFA1}"/>
              </a:ext>
            </a:extLst>
          </p:cNvPr>
          <p:cNvSpPr/>
          <p:nvPr/>
        </p:nvSpPr>
        <p:spPr>
          <a:xfrm>
            <a:off x="4163627" y="3639845"/>
            <a:ext cx="3568823" cy="473791"/>
          </a:xfrm>
          <a:prstGeom prst="rect">
            <a:avLst/>
          </a:prstGeom>
          <a:solidFill>
            <a:srgbClr val="004D9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1CE1A-AC59-ECF7-3283-273243B0EA71}"/>
              </a:ext>
            </a:extLst>
          </p:cNvPr>
          <p:cNvSpPr txBox="1"/>
          <p:nvPr/>
        </p:nvSpPr>
        <p:spPr>
          <a:xfrm>
            <a:off x="4276400" y="3744304"/>
            <a:ext cx="36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DD98F-2C16-8E44-F42F-6774AB8ED22E}"/>
              </a:ext>
            </a:extLst>
          </p:cNvPr>
          <p:cNvSpPr txBox="1"/>
          <p:nvPr/>
        </p:nvSpPr>
        <p:spPr>
          <a:xfrm>
            <a:off x="4437797" y="4113636"/>
            <a:ext cx="70143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Капитальный ремонт кровли МБОУ СОШ </a:t>
            </a:r>
            <a:r>
              <a:rPr lang="ru-RU" sz="1200" dirty="0" err="1">
                <a:solidFill>
                  <a:schemeClr val="bg1"/>
                </a:solidFill>
              </a:rPr>
              <a:t>с.Бутырки</a:t>
            </a:r>
            <a:r>
              <a:rPr lang="ru-RU" sz="1200" dirty="0">
                <a:solidFill>
                  <a:schemeClr val="bg1"/>
                </a:solidFill>
              </a:rPr>
              <a:t>, МБДОУ Д/С № 11 «Рябинка»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Ремонт кровли МБОУ СОШ </a:t>
            </a:r>
            <a:r>
              <a:rPr lang="ru-RU" sz="1200" dirty="0" err="1">
                <a:solidFill>
                  <a:schemeClr val="bg1"/>
                </a:solidFill>
              </a:rPr>
              <a:t>с.Большой</a:t>
            </a:r>
            <a:r>
              <a:rPr lang="ru-RU" sz="1200" dirty="0">
                <a:solidFill>
                  <a:schemeClr val="bg1"/>
                </a:solidFill>
              </a:rPr>
              <a:t> Самовец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Капитальный ремонт фасада и благоустройство пришкольной территории МБОУ СОШ №4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Строительство площадки для сдачи норм ГТО в </a:t>
            </a:r>
            <a:r>
              <a:rPr lang="ru-RU" sz="1200" dirty="0" err="1">
                <a:solidFill>
                  <a:schemeClr val="bg1"/>
                </a:solidFill>
              </a:rPr>
              <a:t>с.Казинка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Создание 6 центров образования «Точки роста» в школах Грязинского района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Установка ограждения в 5 образовательных учреждениях Грязинского района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Модернизация энергоснабжения МБДОУ Д/С №9 «Василёк»</a:t>
            </a:r>
          </a:p>
          <a:p>
            <a:r>
              <a:rPr lang="ru-RU" sz="1200" dirty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46">
            <a:extLst>
              <a:ext uri="{FF2B5EF4-FFF2-40B4-BE49-F238E27FC236}">
                <a16:creationId xmlns:a16="http://schemas.microsoft.com/office/drawing/2014/main" id="{2BB1BB53-317C-7919-80BD-E670A1C05900}"/>
              </a:ext>
            </a:extLst>
          </p:cNvPr>
          <p:cNvSpPr/>
          <p:nvPr/>
        </p:nvSpPr>
        <p:spPr>
          <a:xfrm>
            <a:off x="4307858" y="4540994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46">
            <a:extLst>
              <a:ext uri="{FF2B5EF4-FFF2-40B4-BE49-F238E27FC236}">
                <a16:creationId xmlns:a16="http://schemas.microsoft.com/office/drawing/2014/main" id="{B73C9AC0-FC09-0B34-7307-3BC85BB6D142}"/>
              </a:ext>
            </a:extLst>
          </p:cNvPr>
          <p:cNvSpPr/>
          <p:nvPr/>
        </p:nvSpPr>
        <p:spPr>
          <a:xfrm>
            <a:off x="4307858" y="4922329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46">
            <a:extLst>
              <a:ext uri="{FF2B5EF4-FFF2-40B4-BE49-F238E27FC236}">
                <a16:creationId xmlns:a16="http://schemas.microsoft.com/office/drawing/2014/main" id="{EC4C779F-B390-7EF1-8252-0606A3B619FB}"/>
              </a:ext>
            </a:extLst>
          </p:cNvPr>
          <p:cNvSpPr/>
          <p:nvPr/>
        </p:nvSpPr>
        <p:spPr>
          <a:xfrm>
            <a:off x="4307857" y="5295612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46">
            <a:extLst>
              <a:ext uri="{FF2B5EF4-FFF2-40B4-BE49-F238E27FC236}">
                <a16:creationId xmlns:a16="http://schemas.microsoft.com/office/drawing/2014/main" id="{F560387B-4C90-A6FA-D9BA-686D580F5E12}"/>
              </a:ext>
            </a:extLst>
          </p:cNvPr>
          <p:cNvSpPr/>
          <p:nvPr/>
        </p:nvSpPr>
        <p:spPr>
          <a:xfrm>
            <a:off x="4307857" y="5660396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Скругленный прямоугольник 46">
            <a:extLst>
              <a:ext uri="{FF2B5EF4-FFF2-40B4-BE49-F238E27FC236}">
                <a16:creationId xmlns:a16="http://schemas.microsoft.com/office/drawing/2014/main" id="{71AECB85-AB72-F5EB-481D-D6C35FDE6590}"/>
              </a:ext>
            </a:extLst>
          </p:cNvPr>
          <p:cNvSpPr/>
          <p:nvPr/>
        </p:nvSpPr>
        <p:spPr>
          <a:xfrm>
            <a:off x="4304023" y="6025180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46">
            <a:extLst>
              <a:ext uri="{FF2B5EF4-FFF2-40B4-BE49-F238E27FC236}">
                <a16:creationId xmlns:a16="http://schemas.microsoft.com/office/drawing/2014/main" id="{086E385C-EC26-C755-84B7-06CA9A339306}"/>
              </a:ext>
            </a:extLst>
          </p:cNvPr>
          <p:cNvSpPr/>
          <p:nvPr/>
        </p:nvSpPr>
        <p:spPr>
          <a:xfrm>
            <a:off x="4304023" y="6375385"/>
            <a:ext cx="129939" cy="129939"/>
          </a:xfrm>
          <a:prstGeom prst="roundRect">
            <a:avLst/>
          </a:prstGeom>
          <a:solidFill>
            <a:srgbClr val="004D9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ject 28">
            <a:extLst>
              <a:ext uri="{FF2B5EF4-FFF2-40B4-BE49-F238E27FC236}">
                <a16:creationId xmlns:a16="http://schemas.microsoft.com/office/drawing/2014/main" id="{33021B07-3670-BFAF-09A3-3454605B504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3226" y="192278"/>
            <a:ext cx="648428" cy="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5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Linear Circles Infographics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2525"/>
      </a:accent1>
      <a:accent2>
        <a:srgbClr val="E28318"/>
      </a:accent2>
      <a:accent3>
        <a:srgbClr val="8DCF21"/>
      </a:accent3>
      <a:accent4>
        <a:srgbClr val="217ADF"/>
      </a:accent4>
      <a:accent5>
        <a:srgbClr val="AD28DD"/>
      </a:accent5>
      <a:accent6>
        <a:srgbClr val="ECBD2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14191</TotalTime>
  <Words>3974</Words>
  <Application>Microsoft Office PowerPoint</Application>
  <PresentationFormat>Широкоэкранный</PresentationFormat>
  <Paragraphs>848</Paragraphs>
  <Slides>37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37</vt:i4>
      </vt:variant>
    </vt:vector>
  </HeadingPairs>
  <TitlesOfParts>
    <vt:vector size="67" baseType="lpstr">
      <vt:lpstr>Yu Gothic UI</vt:lpstr>
      <vt:lpstr>Arial</vt:lpstr>
      <vt:lpstr>Arial Narrow</vt:lpstr>
      <vt:lpstr>Calibri</vt:lpstr>
      <vt:lpstr>Calibri Light</vt:lpstr>
      <vt:lpstr>Fira Sans Extra Condensed</vt:lpstr>
      <vt:lpstr>Fira Sans Extra Condensed SemiBold</vt:lpstr>
      <vt:lpstr>Helvetica</vt:lpstr>
      <vt:lpstr>Roboto</vt:lpstr>
      <vt:lpstr>StarSymbol</vt:lpstr>
      <vt:lpstr>Symbol</vt:lpstr>
      <vt:lpstr>Tahoma</vt:lpstr>
      <vt:lpstr>Times New Roman</vt:lpstr>
      <vt:lpstr>Verdana</vt:lpstr>
      <vt:lpstr>Wingdings</vt:lpstr>
      <vt:lpstr>XO Oriel</vt:lpstr>
      <vt:lpstr>Тема Office</vt:lpstr>
      <vt:lpstr>3_Office Theme</vt:lpstr>
      <vt:lpstr>1_Office Theme</vt:lpstr>
      <vt:lpstr>1_Тема Office</vt:lpstr>
      <vt:lpstr>2_Тема Office</vt:lpstr>
      <vt:lpstr>4_Тема Office</vt:lpstr>
      <vt:lpstr>5_Тема Office</vt:lpstr>
      <vt:lpstr>6_Тема Office</vt:lpstr>
      <vt:lpstr>8_Тема Office</vt:lpstr>
      <vt:lpstr>12_Тема Office</vt:lpstr>
      <vt:lpstr>Linear Circles Infographics by Slidesgo</vt:lpstr>
      <vt:lpstr>4_Office Theme</vt:lpstr>
      <vt:lpstr>10_Тема Office</vt:lpstr>
      <vt:lpstr>9_Тема Office</vt:lpstr>
      <vt:lpstr>Презентация PowerPoint</vt:lpstr>
      <vt:lpstr>УПРАВЛЕНЧЕСКИЙ СОСТАВ Грязинский муниципальный район</vt:lpstr>
      <vt:lpstr>Презентация PowerPoint</vt:lpstr>
      <vt:lpstr>Презентация PowerPoint</vt:lpstr>
      <vt:lpstr>КОНСОЛИДИРОВАННЫЙ БЮДЖЕТ В 2020 - 2022 ГГ., В МЛН.РУБ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ОБРАЩЕНИЙ ПОСТУПИВШИХ В ПРАВИТЕЛЬСТВО ЛИПЕЦКОЙ ОБЛАСТИ (в разрезе вопросов МО/ГО)</vt:lpstr>
      <vt:lpstr>АНАЛИЗ ОБРАЩЕНИЙ И ЗАПРОСОВ ПОСТУПИВШИХ ИЗ АДМИНИСТРАЦИИ ПРЕЗИДЕНТА (в разрезе вопросов МО/ГО)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Авилкина Анна Сергеевна</dc:creator>
  <cp:lastModifiedBy>Матюшкина Валентина Николаевна</cp:lastModifiedBy>
  <cp:revision>627</cp:revision>
  <cp:lastPrinted>2023-01-08T04:29:17Z</cp:lastPrinted>
  <dcterms:created xsi:type="dcterms:W3CDTF">2021-12-01T12:03:58Z</dcterms:created>
  <dcterms:modified xsi:type="dcterms:W3CDTF">2023-01-09T07:05:03Z</dcterms:modified>
</cp:coreProperties>
</file>