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61" r:id="rId2"/>
    <p:sldId id="728" r:id="rId3"/>
    <p:sldId id="731" r:id="rId4"/>
    <p:sldId id="710" r:id="rId5"/>
    <p:sldId id="735" r:id="rId6"/>
    <p:sldId id="726" r:id="rId7"/>
    <p:sldId id="392" r:id="rId8"/>
    <p:sldId id="724" r:id="rId9"/>
    <p:sldId id="713" r:id="rId10"/>
    <p:sldId id="725" r:id="rId11"/>
    <p:sldId id="714" r:id="rId12"/>
    <p:sldId id="715" r:id="rId13"/>
    <p:sldId id="716" r:id="rId14"/>
    <p:sldId id="717" r:id="rId15"/>
    <p:sldId id="727" r:id="rId16"/>
    <p:sldId id="723" r:id="rId17"/>
    <p:sldId id="732" r:id="rId18"/>
    <p:sldId id="733" r:id="rId19"/>
    <p:sldId id="390" r:id="rId20"/>
    <p:sldId id="718" r:id="rId21"/>
    <p:sldId id="719" r:id="rId22"/>
    <p:sldId id="729" r:id="rId2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6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469900" dist="50800" dir="5400000" algn="ctr" rotWithShape="0">
                <a:srgbClr val="000000">
                  <a:alpha val="77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AC-47ED-9623-AA01102D0C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AC-47ED-9623-AA01102D0C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AC-47ED-9623-AA01102D0C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AC-47ED-9623-AA01102D0C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CAC-47ED-9623-AA01102D0C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CAC-47ED-9623-AA01102D0CC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CAC-47ED-9623-AA01102D0C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CAC-47ED-9623-AA01102D0CC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CAC-47ED-9623-AA01102D0CC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CAC-47ED-9623-AA01102D0CC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CAC-47ED-9623-AA01102D0CC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CAC-47ED-9623-AA01102D0CC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CAC-47ED-9623-AA01102D0CC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CAC-47ED-9623-AA01102D0CC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469900" dist="50800" dir="5400000" algn="ctr" rotWithShape="0">
                  <a:srgbClr val="000000">
                    <a:alpha val="77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CAC-47ED-9623-AA01102D0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Торговля</c:v>
                </c:pt>
                <c:pt idx="1">
                  <c:v>Гостиницы и рестораны</c:v>
                </c:pt>
                <c:pt idx="2">
                  <c:v>Транспорт и связь</c:v>
                </c:pt>
                <c:pt idx="3">
                  <c:v>Образование, научные и технические разработки</c:v>
                </c:pt>
                <c:pt idx="4">
                  <c:v>Операции с недвижимым имуществом</c:v>
                </c:pt>
                <c:pt idx="5">
                  <c:v>Физкультура, спорт, развлечения и туризм</c:v>
                </c:pt>
                <c:pt idx="6">
                  <c:v>СМИ</c:v>
                </c:pt>
                <c:pt idx="7">
                  <c:v>Финансовые услуги</c:v>
                </c:pt>
                <c:pt idx="8">
                  <c:v>Сельское хозяйство</c:v>
                </c:pt>
                <c:pt idx="9">
                  <c:v>Прочие </c:v>
                </c:pt>
                <c:pt idx="10">
                  <c:v>Добыча полезных ископаемых</c:v>
                </c:pt>
                <c:pt idx="11">
                  <c:v>Обрабатывающие производства</c:v>
                </c:pt>
                <c:pt idx="12">
                  <c:v>Обеспечение электроэнергией, газом и водой</c:v>
                </c:pt>
                <c:pt idx="13">
                  <c:v>Строительство </c:v>
                </c:pt>
                <c:pt idx="14">
                  <c:v>Здравоохранение, социальные услуги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41.3</c:v>
                </c:pt>
                <c:pt idx="1">
                  <c:v>2.5</c:v>
                </c:pt>
                <c:pt idx="2">
                  <c:v>13.8</c:v>
                </c:pt>
                <c:pt idx="3">
                  <c:v>0.9</c:v>
                </c:pt>
                <c:pt idx="4">
                  <c:v>4.5</c:v>
                </c:pt>
                <c:pt idx="5">
                  <c:v>1.1000000000000001</c:v>
                </c:pt>
                <c:pt idx="6">
                  <c:v>1.8</c:v>
                </c:pt>
                <c:pt idx="7">
                  <c:v>1.5</c:v>
                </c:pt>
                <c:pt idx="8">
                  <c:v>4.5</c:v>
                </c:pt>
                <c:pt idx="9">
                  <c:v>4.5</c:v>
                </c:pt>
                <c:pt idx="10">
                  <c:v>0.1</c:v>
                </c:pt>
                <c:pt idx="11">
                  <c:v>6.2</c:v>
                </c:pt>
                <c:pt idx="12">
                  <c:v>0.5</c:v>
                </c:pt>
                <c:pt idx="13">
                  <c:v>7.6</c:v>
                </c:pt>
                <c:pt idx="14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EF-48DB-A263-0BA4C3E32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B864E-CAB1-443D-816E-CD5A6EB0D2F7}" type="doc">
      <dgm:prSet loTypeId="urn:microsoft.com/office/officeart/2005/8/layout/hierarchy3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536F12B-7E22-4EAD-ACA8-24C3E0A75B23}">
      <dgm:prSet phldrT="[Текст]"/>
      <dgm:spPr/>
      <dgm:t>
        <a:bodyPr/>
        <a:lstStyle/>
        <a:p>
          <a:r>
            <a:rPr lang="ru-RU" b="1" cap="none" spc="0" dirty="0">
              <a:ln w="0"/>
              <a:solidFill>
                <a:schemeClr val="accent6"/>
              </a:solidFill>
              <a:effectLst/>
            </a:rPr>
            <a:t>Информационно-консультационная поддержка</a:t>
          </a:r>
        </a:p>
      </dgm:t>
    </dgm:pt>
    <dgm:pt modelId="{59F38F28-5969-4107-BEFB-2FBDDC53C234}" type="parTrans" cxnId="{C3535C1B-7407-400C-865A-B1AB6AD0D42E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C19B99-D2C7-46D1-990E-C78BAB8694A8}" type="sibTrans" cxnId="{C3535C1B-7407-400C-865A-B1AB6AD0D42E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D0C6243-1235-4A98-B829-2EF328569499}">
      <dgm:prSet phldrT="[Текст]" custT="1"/>
      <dgm:spPr/>
      <dgm:t>
        <a:bodyPr/>
        <a:lstStyle/>
        <a:p>
          <a:r>
            <a:rPr lang="ru-RU" sz="1200" b="0" cap="none" spc="0" dirty="0">
              <a:ln w="0"/>
              <a:effectLst/>
            </a:rPr>
            <a:t>ЦПЭ (Центр поддержки экспорта)</a:t>
          </a:r>
        </a:p>
      </dgm:t>
    </dgm:pt>
    <dgm:pt modelId="{5B12EC3F-1D7E-4A75-BC0C-6F4C2198261F}" type="parTrans" cxnId="{8BD88BB4-5263-4B2F-A195-33834E327B3C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31424EC-3DF0-4271-B861-91C4AB04B68F}" type="sibTrans" cxnId="{8BD88BB4-5263-4B2F-A195-33834E327B3C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BEAC67-1227-49F0-970B-EC717F6A338A}">
      <dgm:prSet phldrT="[Текст]" custT="1"/>
      <dgm:spPr/>
      <dgm:t>
        <a:bodyPr/>
        <a:lstStyle/>
        <a:p>
          <a:r>
            <a:rPr lang="ru-RU" sz="1200" b="0" cap="none" spc="0" dirty="0">
              <a:ln w="0"/>
              <a:effectLst/>
            </a:rPr>
            <a:t>ЦПП (Центр поддержки предпринимательства)</a:t>
          </a:r>
        </a:p>
      </dgm:t>
    </dgm:pt>
    <dgm:pt modelId="{E60033C3-9519-4402-8F0D-88D963295320}" type="parTrans" cxnId="{FE2E7A5E-666F-49D3-9282-EF273A1E6B49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C170AED-B366-46DC-A507-6373723D440E}" type="sibTrans" cxnId="{FE2E7A5E-666F-49D3-9282-EF273A1E6B49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3EE589-4E07-40EA-BF25-314259FBB28A}">
      <dgm:prSet custT="1"/>
      <dgm:spPr/>
      <dgm:t>
        <a:bodyPr/>
        <a:lstStyle/>
        <a:p>
          <a:r>
            <a:rPr lang="ru-RU" sz="1200" b="0" cap="none" spc="0" dirty="0">
              <a:ln w="0"/>
              <a:effectLst/>
            </a:rPr>
            <a:t>МФЦ (21)</a:t>
          </a:r>
        </a:p>
      </dgm:t>
    </dgm:pt>
    <dgm:pt modelId="{174A3A50-CCFC-426E-9CF1-9E37A69192BF}" type="parTrans" cxnId="{A32B40BA-B889-430B-A473-2F308A5AA457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5F7A32-99BB-4C0D-A5EE-44486383A346}" type="sibTrans" cxnId="{A32B40BA-B889-430B-A473-2F308A5AA457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060A401-CA74-4145-ADA2-F662690425EE}">
      <dgm:prSet custT="1"/>
      <dgm:spPr/>
      <dgm:t>
        <a:bodyPr/>
        <a:lstStyle/>
        <a:p>
          <a:r>
            <a:rPr lang="ru-RU" sz="1200" b="0" cap="none" spc="0" dirty="0">
              <a:ln w="0"/>
              <a:effectLst/>
            </a:rPr>
            <a:t>ЦОУ (Центр оказания услуг)</a:t>
          </a:r>
        </a:p>
      </dgm:t>
    </dgm:pt>
    <dgm:pt modelId="{CAF87E30-0AC6-49BB-AEE7-BFD415B15B83}" type="parTrans" cxnId="{3F7C90EE-FD20-4CE5-98D5-BC6C4A430E44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E3BA8FE-D0BF-4E39-B8BA-925D0CB582A3}" type="sibTrans" cxnId="{3F7C90EE-FD20-4CE5-98D5-BC6C4A430E44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674E4C4-BCA6-4657-8778-8DE37AAB4459}">
      <dgm:prSet custT="1"/>
      <dgm:spPr/>
      <dgm:t>
        <a:bodyPr/>
        <a:lstStyle/>
        <a:p>
          <a:r>
            <a:rPr lang="ru-RU" sz="1200" b="0" cap="none" spc="0" dirty="0">
              <a:ln w="0"/>
              <a:effectLst/>
            </a:rPr>
            <a:t>ЦРК (Центр развития кооперативов)</a:t>
          </a:r>
        </a:p>
      </dgm:t>
    </dgm:pt>
    <dgm:pt modelId="{AC92463E-37B8-4860-8C11-65D6F04C54B7}" type="parTrans" cxnId="{57F29BBD-0937-4E02-B76E-4D389193CA9D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DE96B0F-2C32-4CCD-9D76-8F84D553B7B7}" type="sibTrans" cxnId="{57F29BBD-0937-4E02-B76E-4D389193CA9D}">
      <dgm:prSet/>
      <dgm:spPr/>
      <dgm:t>
        <a:bodyPr/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B515AF-5EA0-4AC2-91AA-C520FFFB1729}" type="pres">
      <dgm:prSet presAssocID="{98BB864E-CAB1-443D-816E-CD5A6EB0D2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78F986-D03C-4626-AD67-E513DEF2ACF8}" type="pres">
      <dgm:prSet presAssocID="{B536F12B-7E22-4EAD-ACA8-24C3E0A75B23}" presName="root" presStyleCnt="0"/>
      <dgm:spPr/>
    </dgm:pt>
    <dgm:pt modelId="{0558450F-F8A6-45E2-9BEC-C1D7A385DD33}" type="pres">
      <dgm:prSet presAssocID="{B536F12B-7E22-4EAD-ACA8-24C3E0A75B23}" presName="rootComposite" presStyleCnt="0"/>
      <dgm:spPr/>
    </dgm:pt>
    <dgm:pt modelId="{BA31A5EE-3F0C-4EAD-B240-E1F98CA99147}" type="pres">
      <dgm:prSet presAssocID="{B536F12B-7E22-4EAD-ACA8-24C3E0A75B23}" presName="rootText" presStyleLbl="node1" presStyleIdx="0" presStyleCnt="1" custScaleX="236766" custScaleY="75555"/>
      <dgm:spPr/>
      <dgm:t>
        <a:bodyPr/>
        <a:lstStyle/>
        <a:p>
          <a:endParaRPr lang="ru-RU"/>
        </a:p>
      </dgm:t>
    </dgm:pt>
    <dgm:pt modelId="{C6318E16-2134-4EF8-B546-C01C50B769A8}" type="pres">
      <dgm:prSet presAssocID="{B536F12B-7E22-4EAD-ACA8-24C3E0A75B23}" presName="rootConnector" presStyleLbl="node1" presStyleIdx="0" presStyleCnt="1"/>
      <dgm:spPr/>
      <dgm:t>
        <a:bodyPr/>
        <a:lstStyle/>
        <a:p>
          <a:endParaRPr lang="ru-RU"/>
        </a:p>
      </dgm:t>
    </dgm:pt>
    <dgm:pt modelId="{56066BEB-BB5F-456F-B92F-35EA1C1526B1}" type="pres">
      <dgm:prSet presAssocID="{B536F12B-7E22-4EAD-ACA8-24C3E0A75B23}" presName="childShape" presStyleCnt="0"/>
      <dgm:spPr/>
    </dgm:pt>
    <dgm:pt modelId="{351E4CB6-377E-4069-8CD4-217BFB5C4BBF}" type="pres">
      <dgm:prSet presAssocID="{5B12EC3F-1D7E-4A75-BC0C-6F4C2198261F}" presName="Name13" presStyleLbl="parChTrans1D2" presStyleIdx="0" presStyleCnt="5"/>
      <dgm:spPr/>
      <dgm:t>
        <a:bodyPr/>
        <a:lstStyle/>
        <a:p>
          <a:endParaRPr lang="ru-RU"/>
        </a:p>
      </dgm:t>
    </dgm:pt>
    <dgm:pt modelId="{11E60B0D-E68D-4A33-8E59-D6BEAC6ABFF2}" type="pres">
      <dgm:prSet presAssocID="{4D0C6243-1235-4A98-B829-2EF328569499}" presName="childText" presStyleLbl="bgAcc1" presStyleIdx="0" presStyleCnt="5" custLinFactY="55752" custLinFactNeighborX="-18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D537E-7E1F-4ACF-9AD2-382174B24201}" type="pres">
      <dgm:prSet presAssocID="{E60033C3-9519-4402-8F0D-88D963295320}" presName="Name13" presStyleLbl="parChTrans1D2" presStyleIdx="1" presStyleCnt="5"/>
      <dgm:spPr/>
      <dgm:t>
        <a:bodyPr/>
        <a:lstStyle/>
        <a:p>
          <a:endParaRPr lang="ru-RU"/>
        </a:p>
      </dgm:t>
    </dgm:pt>
    <dgm:pt modelId="{60D2040E-CF1E-44C4-A853-70B6CDC096F5}" type="pres">
      <dgm:prSet presAssocID="{55BEAC67-1227-49F0-970B-EC717F6A338A}" presName="childText" presStyleLbl="bgAcc1" presStyleIdx="1" presStyleCnt="5" custScaleX="107406" custLinFactY="-21116" custLinFactNeighborX="-7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FB187-8729-4FE3-8582-97E37E8381B1}" type="pres">
      <dgm:prSet presAssocID="{174A3A50-CCFC-426E-9CF1-9E37A69192B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CDAF2CB8-2CA1-4F20-9200-3CB88570B1A9}" type="pres">
      <dgm:prSet presAssocID="{163EE589-4E07-40EA-BF25-314259FBB28A}" presName="childText" presStyleLbl="bgAcc1" presStyleIdx="2" presStyleCnt="5" custLinFactX="9810" custLinFactY="-72111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82C8C-64B6-4996-BDE0-E69E7EED68E9}" type="pres">
      <dgm:prSet presAssocID="{CAF87E30-0AC6-49BB-AEE7-BFD415B15B83}" presName="Name13" presStyleLbl="parChTrans1D2" presStyleIdx="3" presStyleCnt="5"/>
      <dgm:spPr/>
      <dgm:t>
        <a:bodyPr/>
        <a:lstStyle/>
        <a:p>
          <a:endParaRPr lang="ru-RU"/>
        </a:p>
      </dgm:t>
    </dgm:pt>
    <dgm:pt modelId="{681175A9-0D3C-4953-916E-A230B6D9E507}" type="pres">
      <dgm:prSet presAssocID="{1060A401-CA74-4145-ADA2-F662690425EE}" presName="childText" presStyleLbl="bgAcc1" presStyleIdx="3" presStyleCnt="5" custLinFactX="9429" custLinFactY="-3684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822C6-CDEA-4552-A41B-C7832B795EC0}" type="pres">
      <dgm:prSet presAssocID="{AC92463E-37B8-4860-8C11-65D6F04C54B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12F8B621-8883-4740-B3D9-81329EE9FAAF}" type="pres">
      <dgm:prSet presAssocID="{8674E4C4-BCA6-4657-8778-8DE37AAB4459}" presName="childText" presStyleLbl="bgAcc1" presStyleIdx="4" presStyleCnt="5" custLinFactY="-69137" custLinFactNeighborX="2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8036C-9840-4612-A568-58D662B25B0C}" type="presOf" srcId="{1060A401-CA74-4145-ADA2-F662690425EE}" destId="{681175A9-0D3C-4953-916E-A230B6D9E507}" srcOrd="0" destOrd="0" presId="urn:microsoft.com/office/officeart/2005/8/layout/hierarchy3"/>
    <dgm:cxn modelId="{3F7C90EE-FD20-4CE5-98D5-BC6C4A430E44}" srcId="{B536F12B-7E22-4EAD-ACA8-24C3E0A75B23}" destId="{1060A401-CA74-4145-ADA2-F662690425EE}" srcOrd="3" destOrd="0" parTransId="{CAF87E30-0AC6-49BB-AEE7-BFD415B15B83}" sibTransId="{5E3BA8FE-D0BF-4E39-B8BA-925D0CB582A3}"/>
    <dgm:cxn modelId="{8BD88BB4-5263-4B2F-A195-33834E327B3C}" srcId="{B536F12B-7E22-4EAD-ACA8-24C3E0A75B23}" destId="{4D0C6243-1235-4A98-B829-2EF328569499}" srcOrd="0" destOrd="0" parTransId="{5B12EC3F-1D7E-4A75-BC0C-6F4C2198261F}" sibTransId="{A31424EC-3DF0-4271-B861-91C4AB04B68F}"/>
    <dgm:cxn modelId="{382F3869-3255-4435-9374-88C7D1AAF7B9}" type="presOf" srcId="{55BEAC67-1227-49F0-970B-EC717F6A338A}" destId="{60D2040E-CF1E-44C4-A853-70B6CDC096F5}" srcOrd="0" destOrd="0" presId="urn:microsoft.com/office/officeart/2005/8/layout/hierarchy3"/>
    <dgm:cxn modelId="{16B4E946-655A-426C-B048-FF53140D5ADF}" type="presOf" srcId="{5B12EC3F-1D7E-4A75-BC0C-6F4C2198261F}" destId="{351E4CB6-377E-4069-8CD4-217BFB5C4BBF}" srcOrd="0" destOrd="0" presId="urn:microsoft.com/office/officeart/2005/8/layout/hierarchy3"/>
    <dgm:cxn modelId="{192EC39B-542E-42FB-BBD5-613F5E05C01A}" type="presOf" srcId="{4D0C6243-1235-4A98-B829-2EF328569499}" destId="{11E60B0D-E68D-4A33-8E59-D6BEAC6ABFF2}" srcOrd="0" destOrd="0" presId="urn:microsoft.com/office/officeart/2005/8/layout/hierarchy3"/>
    <dgm:cxn modelId="{E3350A79-5052-459F-9602-69E4A9F3AEA6}" type="presOf" srcId="{AC92463E-37B8-4860-8C11-65D6F04C54B7}" destId="{B79822C6-CDEA-4552-A41B-C7832B795EC0}" srcOrd="0" destOrd="0" presId="urn:microsoft.com/office/officeart/2005/8/layout/hierarchy3"/>
    <dgm:cxn modelId="{72BEBF16-E7B7-4381-A9D0-32001292B9F3}" type="presOf" srcId="{163EE589-4E07-40EA-BF25-314259FBB28A}" destId="{CDAF2CB8-2CA1-4F20-9200-3CB88570B1A9}" srcOrd="0" destOrd="0" presId="urn:microsoft.com/office/officeart/2005/8/layout/hierarchy3"/>
    <dgm:cxn modelId="{316866C3-48E1-43D7-A5A5-3F94BD7418FF}" type="presOf" srcId="{174A3A50-CCFC-426E-9CF1-9E37A69192BF}" destId="{038FB187-8729-4FE3-8582-97E37E8381B1}" srcOrd="0" destOrd="0" presId="urn:microsoft.com/office/officeart/2005/8/layout/hierarchy3"/>
    <dgm:cxn modelId="{A32B40BA-B889-430B-A473-2F308A5AA457}" srcId="{B536F12B-7E22-4EAD-ACA8-24C3E0A75B23}" destId="{163EE589-4E07-40EA-BF25-314259FBB28A}" srcOrd="2" destOrd="0" parTransId="{174A3A50-CCFC-426E-9CF1-9E37A69192BF}" sibTransId="{295F7A32-99BB-4C0D-A5EE-44486383A346}"/>
    <dgm:cxn modelId="{57F29BBD-0937-4E02-B76E-4D389193CA9D}" srcId="{B536F12B-7E22-4EAD-ACA8-24C3E0A75B23}" destId="{8674E4C4-BCA6-4657-8778-8DE37AAB4459}" srcOrd="4" destOrd="0" parTransId="{AC92463E-37B8-4860-8C11-65D6F04C54B7}" sibTransId="{BDE96B0F-2C32-4CCD-9D76-8F84D553B7B7}"/>
    <dgm:cxn modelId="{C3535C1B-7407-400C-865A-B1AB6AD0D42E}" srcId="{98BB864E-CAB1-443D-816E-CD5A6EB0D2F7}" destId="{B536F12B-7E22-4EAD-ACA8-24C3E0A75B23}" srcOrd="0" destOrd="0" parTransId="{59F38F28-5969-4107-BEFB-2FBDDC53C234}" sibTransId="{0CC19B99-D2C7-46D1-990E-C78BAB8694A8}"/>
    <dgm:cxn modelId="{E2F82DFD-3EB8-4567-AC40-B76A465B50CE}" type="presOf" srcId="{E60033C3-9519-4402-8F0D-88D963295320}" destId="{B9AD537E-7E1F-4ACF-9AD2-382174B24201}" srcOrd="0" destOrd="0" presId="urn:microsoft.com/office/officeart/2005/8/layout/hierarchy3"/>
    <dgm:cxn modelId="{56619CCA-721F-48DE-8C61-8F637CFD459D}" type="presOf" srcId="{98BB864E-CAB1-443D-816E-CD5A6EB0D2F7}" destId="{F3B515AF-5EA0-4AC2-91AA-C520FFFB1729}" srcOrd="0" destOrd="0" presId="urn:microsoft.com/office/officeart/2005/8/layout/hierarchy3"/>
    <dgm:cxn modelId="{FE2E7A5E-666F-49D3-9282-EF273A1E6B49}" srcId="{B536F12B-7E22-4EAD-ACA8-24C3E0A75B23}" destId="{55BEAC67-1227-49F0-970B-EC717F6A338A}" srcOrd="1" destOrd="0" parTransId="{E60033C3-9519-4402-8F0D-88D963295320}" sibTransId="{AC170AED-B366-46DC-A507-6373723D440E}"/>
    <dgm:cxn modelId="{BE78F5AF-AA12-4185-B8C1-C1CEB156FA26}" type="presOf" srcId="{B536F12B-7E22-4EAD-ACA8-24C3E0A75B23}" destId="{C6318E16-2134-4EF8-B546-C01C50B769A8}" srcOrd="1" destOrd="0" presId="urn:microsoft.com/office/officeart/2005/8/layout/hierarchy3"/>
    <dgm:cxn modelId="{DEDB3130-B1EA-4EDE-B6DA-89DB4B05844F}" type="presOf" srcId="{B536F12B-7E22-4EAD-ACA8-24C3E0A75B23}" destId="{BA31A5EE-3F0C-4EAD-B240-E1F98CA99147}" srcOrd="0" destOrd="0" presId="urn:microsoft.com/office/officeart/2005/8/layout/hierarchy3"/>
    <dgm:cxn modelId="{1DD7E0A8-1309-46FC-AFC8-451E35B311F3}" type="presOf" srcId="{CAF87E30-0AC6-49BB-AEE7-BFD415B15B83}" destId="{8CC82C8C-64B6-4996-BDE0-E69E7EED68E9}" srcOrd="0" destOrd="0" presId="urn:microsoft.com/office/officeart/2005/8/layout/hierarchy3"/>
    <dgm:cxn modelId="{12030916-01CF-4C1A-93E5-80CF80190E5D}" type="presOf" srcId="{8674E4C4-BCA6-4657-8778-8DE37AAB4459}" destId="{12F8B621-8883-4740-B3D9-81329EE9FAAF}" srcOrd="0" destOrd="0" presId="urn:microsoft.com/office/officeart/2005/8/layout/hierarchy3"/>
    <dgm:cxn modelId="{9B917C89-4FE2-4576-B324-6402207FDDEF}" type="presParOf" srcId="{F3B515AF-5EA0-4AC2-91AA-C520FFFB1729}" destId="{C878F986-D03C-4626-AD67-E513DEF2ACF8}" srcOrd="0" destOrd="0" presId="urn:microsoft.com/office/officeart/2005/8/layout/hierarchy3"/>
    <dgm:cxn modelId="{E1E54F31-9EA9-4E71-9D91-F5231092AF26}" type="presParOf" srcId="{C878F986-D03C-4626-AD67-E513DEF2ACF8}" destId="{0558450F-F8A6-45E2-9BEC-C1D7A385DD33}" srcOrd="0" destOrd="0" presId="urn:microsoft.com/office/officeart/2005/8/layout/hierarchy3"/>
    <dgm:cxn modelId="{88F664A8-FF68-4F0B-9193-5A2801173954}" type="presParOf" srcId="{0558450F-F8A6-45E2-9BEC-C1D7A385DD33}" destId="{BA31A5EE-3F0C-4EAD-B240-E1F98CA99147}" srcOrd="0" destOrd="0" presId="urn:microsoft.com/office/officeart/2005/8/layout/hierarchy3"/>
    <dgm:cxn modelId="{81C837CF-2327-4136-967E-37B97313A4E8}" type="presParOf" srcId="{0558450F-F8A6-45E2-9BEC-C1D7A385DD33}" destId="{C6318E16-2134-4EF8-B546-C01C50B769A8}" srcOrd="1" destOrd="0" presId="urn:microsoft.com/office/officeart/2005/8/layout/hierarchy3"/>
    <dgm:cxn modelId="{18863995-9339-4B07-AA81-6656493C77CB}" type="presParOf" srcId="{C878F986-D03C-4626-AD67-E513DEF2ACF8}" destId="{56066BEB-BB5F-456F-B92F-35EA1C1526B1}" srcOrd="1" destOrd="0" presId="urn:microsoft.com/office/officeart/2005/8/layout/hierarchy3"/>
    <dgm:cxn modelId="{06618A1E-DBBC-4DB1-8C9A-A4B1DEFE866D}" type="presParOf" srcId="{56066BEB-BB5F-456F-B92F-35EA1C1526B1}" destId="{351E4CB6-377E-4069-8CD4-217BFB5C4BBF}" srcOrd="0" destOrd="0" presId="urn:microsoft.com/office/officeart/2005/8/layout/hierarchy3"/>
    <dgm:cxn modelId="{292B2D35-E6D9-47F0-8301-D81993C1F675}" type="presParOf" srcId="{56066BEB-BB5F-456F-B92F-35EA1C1526B1}" destId="{11E60B0D-E68D-4A33-8E59-D6BEAC6ABFF2}" srcOrd="1" destOrd="0" presId="urn:microsoft.com/office/officeart/2005/8/layout/hierarchy3"/>
    <dgm:cxn modelId="{D3599023-42D8-43BD-8AD2-8B0D62880E3C}" type="presParOf" srcId="{56066BEB-BB5F-456F-B92F-35EA1C1526B1}" destId="{B9AD537E-7E1F-4ACF-9AD2-382174B24201}" srcOrd="2" destOrd="0" presId="urn:microsoft.com/office/officeart/2005/8/layout/hierarchy3"/>
    <dgm:cxn modelId="{E3664F52-C3BB-4CD1-B6E3-71CFEA86CED7}" type="presParOf" srcId="{56066BEB-BB5F-456F-B92F-35EA1C1526B1}" destId="{60D2040E-CF1E-44C4-A853-70B6CDC096F5}" srcOrd="3" destOrd="0" presId="urn:microsoft.com/office/officeart/2005/8/layout/hierarchy3"/>
    <dgm:cxn modelId="{7369415D-F281-4372-8609-7F2E15369A2D}" type="presParOf" srcId="{56066BEB-BB5F-456F-B92F-35EA1C1526B1}" destId="{038FB187-8729-4FE3-8582-97E37E8381B1}" srcOrd="4" destOrd="0" presId="urn:microsoft.com/office/officeart/2005/8/layout/hierarchy3"/>
    <dgm:cxn modelId="{FEF64595-72DB-4291-9007-EBDD0DC2F2F0}" type="presParOf" srcId="{56066BEB-BB5F-456F-B92F-35EA1C1526B1}" destId="{CDAF2CB8-2CA1-4F20-9200-3CB88570B1A9}" srcOrd="5" destOrd="0" presId="urn:microsoft.com/office/officeart/2005/8/layout/hierarchy3"/>
    <dgm:cxn modelId="{81E5D0BD-11E6-493B-B579-DBE3F6704D02}" type="presParOf" srcId="{56066BEB-BB5F-456F-B92F-35EA1C1526B1}" destId="{8CC82C8C-64B6-4996-BDE0-E69E7EED68E9}" srcOrd="6" destOrd="0" presId="urn:microsoft.com/office/officeart/2005/8/layout/hierarchy3"/>
    <dgm:cxn modelId="{6E34D9FB-9D7B-4EE9-AAB0-69B8D2F55925}" type="presParOf" srcId="{56066BEB-BB5F-456F-B92F-35EA1C1526B1}" destId="{681175A9-0D3C-4953-916E-A230B6D9E507}" srcOrd="7" destOrd="0" presId="urn:microsoft.com/office/officeart/2005/8/layout/hierarchy3"/>
    <dgm:cxn modelId="{30D40E84-3C5D-45F6-9B32-64EEF619BC07}" type="presParOf" srcId="{56066BEB-BB5F-456F-B92F-35EA1C1526B1}" destId="{B79822C6-CDEA-4552-A41B-C7832B795EC0}" srcOrd="8" destOrd="0" presId="urn:microsoft.com/office/officeart/2005/8/layout/hierarchy3"/>
    <dgm:cxn modelId="{49764516-5291-4CA9-B76C-346B040A026B}" type="presParOf" srcId="{56066BEB-BB5F-456F-B92F-35EA1C1526B1}" destId="{12F8B621-8883-4740-B3D9-81329EE9FAA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B864E-CAB1-443D-816E-CD5A6EB0D2F7}" type="doc">
      <dgm:prSet loTypeId="urn:microsoft.com/office/officeart/2005/8/layout/hierarchy3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536F12B-7E22-4EAD-ACA8-24C3E0A75B23}">
      <dgm:prSet phldrT="[Текст]" custT="1"/>
      <dgm:spPr/>
      <dgm:t>
        <a:bodyPr/>
        <a:lstStyle/>
        <a:p>
          <a:r>
            <a:rPr lang="ru-RU" sz="2000" b="1" cap="none" spc="0" dirty="0">
              <a:ln w="0"/>
              <a:solidFill>
                <a:schemeClr val="accent6"/>
              </a:solidFill>
              <a:effectLst/>
            </a:rPr>
            <a:t>Финансовая поддержка</a:t>
          </a:r>
        </a:p>
      </dgm:t>
    </dgm:pt>
    <dgm:pt modelId="{59F38F28-5969-4107-BEFB-2FBDDC53C234}" type="parTrans" cxnId="{C3535C1B-7407-400C-865A-B1AB6AD0D42E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C19B99-D2C7-46D1-990E-C78BAB8694A8}" type="sibTrans" cxnId="{C3535C1B-7407-400C-865A-B1AB6AD0D42E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D0C6243-1235-4A98-B829-2EF328569499}">
      <dgm:prSet phldrT="[Текст]" custT="1"/>
      <dgm:spPr/>
      <dgm:t>
        <a:bodyPr/>
        <a:lstStyle/>
        <a:p>
          <a:r>
            <a:rPr lang="ru-RU" sz="1200" b="0" cap="none" spc="0" dirty="0">
              <a:ln w="0"/>
              <a:effectLst/>
            </a:rPr>
            <a:t>Управление по развитию малого и среднего бизнеса ЛО</a:t>
          </a:r>
        </a:p>
      </dgm:t>
    </dgm:pt>
    <dgm:pt modelId="{5B12EC3F-1D7E-4A75-BC0C-6F4C2198261F}" type="parTrans" cxnId="{8BD88BB4-5263-4B2F-A195-33834E327B3C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31424EC-3DF0-4271-B861-91C4AB04B68F}" type="sibTrans" cxnId="{8BD88BB4-5263-4B2F-A195-33834E327B3C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BEAC67-1227-49F0-970B-EC717F6A338A}">
      <dgm:prSet phldrT="[Текст]" custT="1"/>
      <dgm:spPr/>
      <dgm:t>
        <a:bodyPr/>
        <a:lstStyle/>
        <a:p>
          <a:r>
            <a:rPr lang="ru-RU" sz="1200" b="0" cap="none" spc="0" dirty="0">
              <a:ln w="0"/>
              <a:effectLst/>
            </a:rPr>
            <a:t>Управление сельского хозяйства ЛО</a:t>
          </a:r>
        </a:p>
      </dgm:t>
    </dgm:pt>
    <dgm:pt modelId="{E60033C3-9519-4402-8F0D-88D963295320}" type="parTrans" cxnId="{FE2E7A5E-666F-49D3-9282-EF273A1E6B49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C170AED-B366-46DC-A507-6373723D440E}" type="sibTrans" cxnId="{FE2E7A5E-666F-49D3-9282-EF273A1E6B49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3EE589-4E07-40EA-BF25-314259FBB28A}">
      <dgm:prSet custT="1"/>
      <dgm:spPr/>
      <dgm:t>
        <a:bodyPr/>
        <a:lstStyle/>
        <a:p>
          <a:r>
            <a:rPr lang="ru-RU" sz="1200" b="0" cap="none" spc="0" dirty="0">
              <a:ln w="0"/>
              <a:effectLst/>
            </a:rPr>
            <a:t>Управление потребительского рынка ЛО</a:t>
          </a:r>
        </a:p>
      </dgm:t>
    </dgm:pt>
    <dgm:pt modelId="{174A3A50-CCFC-426E-9CF1-9E37A69192BF}" type="parTrans" cxnId="{A32B40BA-B889-430B-A473-2F308A5AA457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5F7A32-99BB-4C0D-A5EE-44486383A346}" type="sibTrans" cxnId="{A32B40BA-B889-430B-A473-2F308A5AA457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060A401-CA74-4145-ADA2-F662690425EE}">
      <dgm:prSet custT="1"/>
      <dgm:spPr/>
      <dgm:t>
        <a:bodyPr/>
        <a:lstStyle/>
        <a:p>
          <a:r>
            <a:rPr lang="ru-RU" sz="1200" b="0" cap="none" spc="0" dirty="0">
              <a:ln w="0"/>
              <a:effectLst/>
            </a:rPr>
            <a:t>Управление инновационной и промышленной политики ЛО</a:t>
          </a:r>
        </a:p>
      </dgm:t>
    </dgm:pt>
    <dgm:pt modelId="{CAF87E30-0AC6-49BB-AEE7-BFD415B15B83}" type="parTrans" cxnId="{3F7C90EE-FD20-4CE5-98D5-BC6C4A430E44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E3BA8FE-D0BF-4E39-B8BA-925D0CB582A3}" type="sibTrans" cxnId="{3F7C90EE-FD20-4CE5-98D5-BC6C4A430E44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674E4C4-BCA6-4657-8778-8DE37AAB4459}">
      <dgm:prSet custT="1"/>
      <dgm:spPr/>
      <dgm:t>
        <a:bodyPr/>
        <a:lstStyle/>
        <a:p>
          <a:r>
            <a:rPr lang="ru-RU" sz="1200" b="0" cap="none" spc="0" dirty="0">
              <a:ln w="0"/>
              <a:effectLst/>
            </a:rPr>
            <a:t>Липецкий областной фонд поддержки </a:t>
          </a:r>
          <a:r>
            <a:rPr lang="ru-RU" sz="1200" b="0" cap="none" spc="0" dirty="0" err="1">
              <a:ln w="0"/>
              <a:effectLst/>
            </a:rPr>
            <a:t>предприним-ва</a:t>
          </a:r>
          <a:endParaRPr lang="ru-RU" sz="1200" b="0" cap="none" spc="0" dirty="0">
            <a:ln w="0"/>
            <a:effectLst/>
          </a:endParaRPr>
        </a:p>
      </dgm:t>
    </dgm:pt>
    <dgm:pt modelId="{AC92463E-37B8-4860-8C11-65D6F04C54B7}" type="parTrans" cxnId="{57F29BBD-0937-4E02-B76E-4D389193CA9D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DE96B0F-2C32-4CCD-9D76-8F84D553B7B7}" type="sibTrans" cxnId="{57F29BBD-0937-4E02-B76E-4D389193CA9D}">
      <dgm:prSet/>
      <dgm:spPr/>
      <dgm:t>
        <a:bodyPr/>
        <a:lstStyle/>
        <a:p>
          <a:endParaRPr lang="ru-RU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F9DD5C2-B2D5-410A-8AD7-792654FBDF81}">
      <dgm:prSet custT="1"/>
      <dgm:spPr/>
      <dgm:t>
        <a:bodyPr/>
        <a:lstStyle/>
        <a:p>
          <a:r>
            <a:rPr lang="ru-RU" sz="1200" b="0" dirty="0"/>
            <a:t>Управление труда и занятости ЛО</a:t>
          </a:r>
        </a:p>
      </dgm:t>
    </dgm:pt>
    <dgm:pt modelId="{DC07EDEA-EC0A-4CC4-A80A-A931F076698A}" type="parTrans" cxnId="{22D88EE4-58FD-4A6B-82CD-156EA04035C1}">
      <dgm:prSet/>
      <dgm:spPr/>
      <dgm:t>
        <a:bodyPr/>
        <a:lstStyle/>
        <a:p>
          <a:endParaRPr lang="ru-RU" sz="1200" b="1"/>
        </a:p>
      </dgm:t>
    </dgm:pt>
    <dgm:pt modelId="{16CCEDE0-8682-4CCA-9A56-3D26AC4BE1CF}" type="sibTrans" cxnId="{22D88EE4-58FD-4A6B-82CD-156EA04035C1}">
      <dgm:prSet/>
      <dgm:spPr/>
      <dgm:t>
        <a:bodyPr/>
        <a:lstStyle/>
        <a:p>
          <a:endParaRPr lang="ru-RU" sz="1200" b="1"/>
        </a:p>
      </dgm:t>
    </dgm:pt>
    <dgm:pt modelId="{5F0F66B0-B7AB-49FC-9BE6-EF22F2C8E878}">
      <dgm:prSet custT="1"/>
      <dgm:spPr/>
      <dgm:t>
        <a:bodyPr/>
        <a:lstStyle/>
        <a:p>
          <a:r>
            <a:rPr lang="ru-RU" sz="1200" b="0" dirty="0"/>
            <a:t>Корпорация МСП</a:t>
          </a:r>
        </a:p>
      </dgm:t>
    </dgm:pt>
    <dgm:pt modelId="{3EABEE62-7C8F-4352-A5A2-82EF6879BBAA}" type="parTrans" cxnId="{DD8ABEBC-B1A5-4718-858D-13018FD7331D}">
      <dgm:prSet/>
      <dgm:spPr/>
      <dgm:t>
        <a:bodyPr/>
        <a:lstStyle/>
        <a:p>
          <a:endParaRPr lang="ru-RU" sz="1200" b="1"/>
        </a:p>
      </dgm:t>
    </dgm:pt>
    <dgm:pt modelId="{424F6C21-CCCE-405C-ABB0-E68780BF7EF3}" type="sibTrans" cxnId="{DD8ABEBC-B1A5-4718-858D-13018FD7331D}">
      <dgm:prSet/>
      <dgm:spPr/>
      <dgm:t>
        <a:bodyPr/>
        <a:lstStyle/>
        <a:p>
          <a:endParaRPr lang="ru-RU" sz="1200" b="1"/>
        </a:p>
      </dgm:t>
    </dgm:pt>
    <dgm:pt modelId="{E6FC4190-9C15-4C1A-8FD7-A7029FF620CA}">
      <dgm:prSet custT="1"/>
      <dgm:spPr/>
      <dgm:t>
        <a:bodyPr/>
        <a:lstStyle/>
        <a:p>
          <a:r>
            <a:rPr lang="ru-RU" sz="1200" dirty="0"/>
            <a:t>Сельскохозяйственная кредитная кооперация</a:t>
          </a:r>
        </a:p>
      </dgm:t>
    </dgm:pt>
    <dgm:pt modelId="{FA773DC7-4ACA-4528-A6BB-6BC6B89DB065}" type="parTrans" cxnId="{983DD23B-510B-4CEC-97A3-B8F7B285E3A3}">
      <dgm:prSet/>
      <dgm:spPr/>
      <dgm:t>
        <a:bodyPr/>
        <a:lstStyle/>
        <a:p>
          <a:endParaRPr lang="ru-RU"/>
        </a:p>
      </dgm:t>
    </dgm:pt>
    <dgm:pt modelId="{E7597F55-B598-448B-A1D6-935F5BC36161}" type="sibTrans" cxnId="{983DD23B-510B-4CEC-97A3-B8F7B285E3A3}">
      <dgm:prSet/>
      <dgm:spPr/>
      <dgm:t>
        <a:bodyPr/>
        <a:lstStyle/>
        <a:p>
          <a:endParaRPr lang="ru-RU"/>
        </a:p>
      </dgm:t>
    </dgm:pt>
    <dgm:pt modelId="{613D4D36-F958-4FAF-9264-85A644EB9076}" type="pres">
      <dgm:prSet presAssocID="{98BB864E-CAB1-443D-816E-CD5A6EB0D2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765701-ABD3-443B-B051-1AC3AA7CC79F}" type="pres">
      <dgm:prSet presAssocID="{B536F12B-7E22-4EAD-ACA8-24C3E0A75B23}" presName="root" presStyleCnt="0"/>
      <dgm:spPr/>
    </dgm:pt>
    <dgm:pt modelId="{37463F55-3E41-4DC1-B1E6-24191B968AD8}" type="pres">
      <dgm:prSet presAssocID="{B536F12B-7E22-4EAD-ACA8-24C3E0A75B23}" presName="rootComposite" presStyleCnt="0"/>
      <dgm:spPr/>
    </dgm:pt>
    <dgm:pt modelId="{CF5FA274-5235-47E2-8188-C5442585FAE8}" type="pres">
      <dgm:prSet presAssocID="{B536F12B-7E22-4EAD-ACA8-24C3E0A75B23}" presName="rootText" presStyleLbl="node1" presStyleIdx="0" presStyleCnt="1" custScaleX="267959" custScaleY="106235"/>
      <dgm:spPr/>
      <dgm:t>
        <a:bodyPr/>
        <a:lstStyle/>
        <a:p>
          <a:endParaRPr lang="ru-RU"/>
        </a:p>
      </dgm:t>
    </dgm:pt>
    <dgm:pt modelId="{B33F8E7C-9257-472B-A3BC-A3A805E4BD5B}" type="pres">
      <dgm:prSet presAssocID="{B536F12B-7E22-4EAD-ACA8-24C3E0A75B23}" presName="rootConnector" presStyleLbl="node1" presStyleIdx="0" presStyleCnt="1"/>
      <dgm:spPr/>
      <dgm:t>
        <a:bodyPr/>
        <a:lstStyle/>
        <a:p>
          <a:endParaRPr lang="ru-RU"/>
        </a:p>
      </dgm:t>
    </dgm:pt>
    <dgm:pt modelId="{AA5031B1-4758-40CC-AF0F-CE93EF3A4343}" type="pres">
      <dgm:prSet presAssocID="{B536F12B-7E22-4EAD-ACA8-24C3E0A75B23}" presName="childShape" presStyleCnt="0"/>
      <dgm:spPr/>
    </dgm:pt>
    <dgm:pt modelId="{394EBED8-AE0C-46A1-BB8D-7BD5F1128A0B}" type="pres">
      <dgm:prSet presAssocID="{5B12EC3F-1D7E-4A75-BC0C-6F4C2198261F}" presName="Name13" presStyleLbl="parChTrans1D2" presStyleIdx="0" presStyleCnt="8"/>
      <dgm:spPr/>
      <dgm:t>
        <a:bodyPr/>
        <a:lstStyle/>
        <a:p>
          <a:endParaRPr lang="ru-RU"/>
        </a:p>
      </dgm:t>
    </dgm:pt>
    <dgm:pt modelId="{7CB2CD04-3A99-4131-A3AF-0E110396B243}" type="pres">
      <dgm:prSet presAssocID="{4D0C6243-1235-4A98-B829-2EF328569499}" presName="childText" presStyleLbl="bgAcc1" presStyleIdx="0" presStyleCnt="8" custScaleX="125908" custScaleY="116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85B98-90C5-4BBF-BD7C-59FB78E44F1A}" type="pres">
      <dgm:prSet presAssocID="{E60033C3-9519-4402-8F0D-88D963295320}" presName="Name13" presStyleLbl="parChTrans1D2" presStyleIdx="1" presStyleCnt="8"/>
      <dgm:spPr/>
      <dgm:t>
        <a:bodyPr/>
        <a:lstStyle/>
        <a:p>
          <a:endParaRPr lang="ru-RU"/>
        </a:p>
      </dgm:t>
    </dgm:pt>
    <dgm:pt modelId="{3ED5ED1F-8623-46F9-946F-9403BBE596F6}" type="pres">
      <dgm:prSet presAssocID="{55BEAC67-1227-49F0-970B-EC717F6A338A}" presName="childText" presStyleLbl="bgAcc1" presStyleIdx="1" presStyleCnt="8" custLinFactX="15538" custLinFactNeighborX="100000" custLinFactNeighborY="-56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D8019-7E9C-4F37-9D82-C72E34DF8277}" type="pres">
      <dgm:prSet presAssocID="{174A3A50-CCFC-426E-9CF1-9E37A69192BF}" presName="Name13" presStyleLbl="parChTrans1D2" presStyleIdx="2" presStyleCnt="8"/>
      <dgm:spPr/>
      <dgm:t>
        <a:bodyPr/>
        <a:lstStyle/>
        <a:p>
          <a:endParaRPr lang="ru-RU"/>
        </a:p>
      </dgm:t>
    </dgm:pt>
    <dgm:pt modelId="{93C5B1FD-7820-4CFD-A3C5-59B147CF1655}" type="pres">
      <dgm:prSet presAssocID="{163EE589-4E07-40EA-BF25-314259FBB28A}" presName="childText" presStyleLbl="bgAcc1" presStyleIdx="2" presStyleCnt="8" custScaleX="107229" custLinFactY="-147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E0E28-5813-44EA-BC71-6E25E581A2FE}" type="pres">
      <dgm:prSet presAssocID="{CAF87E30-0AC6-49BB-AEE7-BFD415B15B83}" presName="Name13" presStyleLbl="parChTrans1D2" presStyleIdx="3" presStyleCnt="8"/>
      <dgm:spPr/>
      <dgm:t>
        <a:bodyPr/>
        <a:lstStyle/>
        <a:p>
          <a:endParaRPr lang="ru-RU"/>
        </a:p>
      </dgm:t>
    </dgm:pt>
    <dgm:pt modelId="{C00F1F9A-2864-4E35-A130-E10F6C8CFE09}" type="pres">
      <dgm:prSet presAssocID="{1060A401-CA74-4145-ADA2-F662690425EE}" presName="childText" presStyleLbl="bgAcc1" presStyleIdx="3" presStyleCnt="8" custScaleX="141122" custScaleY="127443" custLinFactX="15139" custLinFactY="-6191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8CFFF-F3DA-4044-9BC1-292B77FBE1A8}" type="pres">
      <dgm:prSet presAssocID="{AC92463E-37B8-4860-8C11-65D6F04C54B7}" presName="Name13" presStyleLbl="parChTrans1D2" presStyleIdx="4" presStyleCnt="8"/>
      <dgm:spPr/>
      <dgm:t>
        <a:bodyPr/>
        <a:lstStyle/>
        <a:p>
          <a:endParaRPr lang="ru-RU"/>
        </a:p>
      </dgm:t>
    </dgm:pt>
    <dgm:pt modelId="{384523D2-9BA4-4B85-A21D-6DCA631FF7A6}" type="pres">
      <dgm:prSet presAssocID="{8674E4C4-BCA6-4657-8778-8DE37AAB4459}" presName="childText" presStyleLbl="bgAcc1" presStyleIdx="4" presStyleCnt="8" custScaleX="114948" custScaleY="132092" custLinFactY="-100000" custLinFactNeighborY="-122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C9FD5-276A-47D8-A7C9-26806F7558F2}" type="pres">
      <dgm:prSet presAssocID="{DC07EDEA-EC0A-4CC4-A80A-A931F076698A}" presName="Name13" presStyleLbl="parChTrans1D2" presStyleIdx="5" presStyleCnt="8"/>
      <dgm:spPr/>
      <dgm:t>
        <a:bodyPr/>
        <a:lstStyle/>
        <a:p>
          <a:endParaRPr lang="ru-RU"/>
        </a:p>
      </dgm:t>
    </dgm:pt>
    <dgm:pt modelId="{ADBF6D72-7FCB-456E-B00C-B514D829ADC6}" type="pres">
      <dgm:prSet presAssocID="{4F9DD5C2-B2D5-410A-8AD7-792654FBDF81}" presName="childText" presStyleLbl="bgAcc1" presStyleIdx="5" presStyleCnt="8" custLinFactX="13949" custLinFactY="-100000" custLinFactNeighborX="100000" custLinFactNeighborY="-174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0464D-0EC1-455F-B891-A7E7DE261F47}" type="pres">
      <dgm:prSet presAssocID="{3EABEE62-7C8F-4352-A5A2-82EF6879BBAA}" presName="Name13" presStyleLbl="parChTrans1D2" presStyleIdx="6" presStyleCnt="8"/>
      <dgm:spPr/>
      <dgm:t>
        <a:bodyPr/>
        <a:lstStyle/>
        <a:p>
          <a:endParaRPr lang="ru-RU"/>
        </a:p>
      </dgm:t>
    </dgm:pt>
    <dgm:pt modelId="{3256D8F7-4E9A-4130-A01D-1FA31A4D0D48}" type="pres">
      <dgm:prSet presAssocID="{5F0F66B0-B7AB-49FC-9BE6-EF22F2C8E878}" presName="childText" presStyleLbl="bgAcc1" presStyleIdx="6" presStyleCnt="8" custLinFactY="-104275" custLinFactNeighborX="203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7D740-D781-4AC7-BF49-F4B8509AE0E4}" type="pres">
      <dgm:prSet presAssocID="{FA773DC7-4ACA-4528-A6BB-6BC6B89DB065}" presName="Name13" presStyleLbl="parChTrans1D2" presStyleIdx="7" presStyleCnt="8"/>
      <dgm:spPr/>
      <dgm:t>
        <a:bodyPr/>
        <a:lstStyle/>
        <a:p>
          <a:endParaRPr lang="ru-RU"/>
        </a:p>
      </dgm:t>
    </dgm:pt>
    <dgm:pt modelId="{BA845790-67FD-4B08-8D91-62627D424BC2}" type="pres">
      <dgm:prSet presAssocID="{E6FC4190-9C15-4C1A-8FD7-A7029FF620CA}" presName="childText" presStyleLbl="bgAcc1" presStyleIdx="7" presStyleCnt="8" custScaleX="133226" custScaleY="127154" custLinFactX="18494" custLinFactY="-133420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E1346-1CAF-45E0-AE6C-EDECE43FE3CA}" type="presOf" srcId="{174A3A50-CCFC-426E-9CF1-9E37A69192BF}" destId="{F4AD8019-7E9C-4F37-9D82-C72E34DF8277}" srcOrd="0" destOrd="0" presId="urn:microsoft.com/office/officeart/2005/8/layout/hierarchy3"/>
    <dgm:cxn modelId="{383E67EA-724C-4600-879E-E261496BDDB2}" type="presOf" srcId="{B536F12B-7E22-4EAD-ACA8-24C3E0A75B23}" destId="{CF5FA274-5235-47E2-8188-C5442585FAE8}" srcOrd="0" destOrd="0" presId="urn:microsoft.com/office/officeart/2005/8/layout/hierarchy3"/>
    <dgm:cxn modelId="{DD8ABEBC-B1A5-4718-858D-13018FD7331D}" srcId="{B536F12B-7E22-4EAD-ACA8-24C3E0A75B23}" destId="{5F0F66B0-B7AB-49FC-9BE6-EF22F2C8E878}" srcOrd="6" destOrd="0" parTransId="{3EABEE62-7C8F-4352-A5A2-82EF6879BBAA}" sibTransId="{424F6C21-CCCE-405C-ABB0-E68780BF7EF3}"/>
    <dgm:cxn modelId="{06B21BA5-6F22-49B5-B4F0-D4A7B4A4BBA5}" type="presOf" srcId="{E60033C3-9519-4402-8F0D-88D963295320}" destId="{F5C85B98-90C5-4BBF-BD7C-59FB78E44F1A}" srcOrd="0" destOrd="0" presId="urn:microsoft.com/office/officeart/2005/8/layout/hierarchy3"/>
    <dgm:cxn modelId="{22D88EE4-58FD-4A6B-82CD-156EA04035C1}" srcId="{B536F12B-7E22-4EAD-ACA8-24C3E0A75B23}" destId="{4F9DD5C2-B2D5-410A-8AD7-792654FBDF81}" srcOrd="5" destOrd="0" parTransId="{DC07EDEA-EC0A-4CC4-A80A-A931F076698A}" sibTransId="{16CCEDE0-8682-4CCA-9A56-3D26AC4BE1CF}"/>
    <dgm:cxn modelId="{3F7C90EE-FD20-4CE5-98D5-BC6C4A430E44}" srcId="{B536F12B-7E22-4EAD-ACA8-24C3E0A75B23}" destId="{1060A401-CA74-4145-ADA2-F662690425EE}" srcOrd="3" destOrd="0" parTransId="{CAF87E30-0AC6-49BB-AEE7-BFD415B15B83}" sibTransId="{5E3BA8FE-D0BF-4E39-B8BA-925D0CB582A3}"/>
    <dgm:cxn modelId="{A7102B0C-B2B5-4CC1-8C29-B31E1631B406}" type="presOf" srcId="{AC92463E-37B8-4860-8C11-65D6F04C54B7}" destId="{F378CFFF-F3DA-4044-9BC1-292B77FBE1A8}" srcOrd="0" destOrd="0" presId="urn:microsoft.com/office/officeart/2005/8/layout/hierarchy3"/>
    <dgm:cxn modelId="{E55122E7-4128-4B27-A235-DF14E27267F1}" type="presOf" srcId="{163EE589-4E07-40EA-BF25-314259FBB28A}" destId="{93C5B1FD-7820-4CFD-A3C5-59B147CF1655}" srcOrd="0" destOrd="0" presId="urn:microsoft.com/office/officeart/2005/8/layout/hierarchy3"/>
    <dgm:cxn modelId="{A32B40BA-B889-430B-A473-2F308A5AA457}" srcId="{B536F12B-7E22-4EAD-ACA8-24C3E0A75B23}" destId="{163EE589-4E07-40EA-BF25-314259FBB28A}" srcOrd="2" destOrd="0" parTransId="{174A3A50-CCFC-426E-9CF1-9E37A69192BF}" sibTransId="{295F7A32-99BB-4C0D-A5EE-44486383A346}"/>
    <dgm:cxn modelId="{FCB57549-20C0-4BE3-9762-C93BD5841664}" type="presOf" srcId="{55BEAC67-1227-49F0-970B-EC717F6A338A}" destId="{3ED5ED1F-8623-46F9-946F-9403BBE596F6}" srcOrd="0" destOrd="0" presId="urn:microsoft.com/office/officeart/2005/8/layout/hierarchy3"/>
    <dgm:cxn modelId="{8BD88BB4-5263-4B2F-A195-33834E327B3C}" srcId="{B536F12B-7E22-4EAD-ACA8-24C3E0A75B23}" destId="{4D0C6243-1235-4A98-B829-2EF328569499}" srcOrd="0" destOrd="0" parTransId="{5B12EC3F-1D7E-4A75-BC0C-6F4C2198261F}" sibTransId="{A31424EC-3DF0-4271-B861-91C4AB04B68F}"/>
    <dgm:cxn modelId="{BFF650B5-3DEE-4CB9-8E74-31A4C454785A}" type="presOf" srcId="{CAF87E30-0AC6-49BB-AEE7-BFD415B15B83}" destId="{A65E0E28-5813-44EA-BC71-6E25E581A2FE}" srcOrd="0" destOrd="0" presId="urn:microsoft.com/office/officeart/2005/8/layout/hierarchy3"/>
    <dgm:cxn modelId="{6DE2F685-9B30-4AE9-8544-2E9C767222AC}" type="presOf" srcId="{B536F12B-7E22-4EAD-ACA8-24C3E0A75B23}" destId="{B33F8E7C-9257-472B-A3BC-A3A805E4BD5B}" srcOrd="1" destOrd="0" presId="urn:microsoft.com/office/officeart/2005/8/layout/hierarchy3"/>
    <dgm:cxn modelId="{70E2013B-1380-4761-A597-B17ADDF17E32}" type="presOf" srcId="{1060A401-CA74-4145-ADA2-F662690425EE}" destId="{C00F1F9A-2864-4E35-A130-E10F6C8CFE09}" srcOrd="0" destOrd="0" presId="urn:microsoft.com/office/officeart/2005/8/layout/hierarchy3"/>
    <dgm:cxn modelId="{782EF59C-B9AF-46B5-9000-7BF3DA03A118}" type="presOf" srcId="{FA773DC7-4ACA-4528-A6BB-6BC6B89DB065}" destId="{6B57D740-D781-4AC7-BF49-F4B8509AE0E4}" srcOrd="0" destOrd="0" presId="urn:microsoft.com/office/officeart/2005/8/layout/hierarchy3"/>
    <dgm:cxn modelId="{D3DE97A7-D7BB-4840-9009-699061A09EB8}" type="presOf" srcId="{4D0C6243-1235-4A98-B829-2EF328569499}" destId="{7CB2CD04-3A99-4131-A3AF-0E110396B243}" srcOrd="0" destOrd="0" presId="urn:microsoft.com/office/officeart/2005/8/layout/hierarchy3"/>
    <dgm:cxn modelId="{C2AEE783-E1B2-4A0C-8954-B85E920107FE}" type="presOf" srcId="{DC07EDEA-EC0A-4CC4-A80A-A931F076698A}" destId="{F54C9FD5-276A-47D8-A7C9-26806F7558F2}" srcOrd="0" destOrd="0" presId="urn:microsoft.com/office/officeart/2005/8/layout/hierarchy3"/>
    <dgm:cxn modelId="{57387F9E-10EA-4FD9-81A5-BBD31A982D5F}" type="presOf" srcId="{98BB864E-CAB1-443D-816E-CD5A6EB0D2F7}" destId="{613D4D36-F958-4FAF-9264-85A644EB9076}" srcOrd="0" destOrd="0" presId="urn:microsoft.com/office/officeart/2005/8/layout/hierarchy3"/>
    <dgm:cxn modelId="{243A699A-293F-40D0-A798-719F5D9F2568}" type="presOf" srcId="{5B12EC3F-1D7E-4A75-BC0C-6F4C2198261F}" destId="{394EBED8-AE0C-46A1-BB8D-7BD5F1128A0B}" srcOrd="0" destOrd="0" presId="urn:microsoft.com/office/officeart/2005/8/layout/hierarchy3"/>
    <dgm:cxn modelId="{E2826518-B6FC-4F8D-9BD9-67AD284335AF}" type="presOf" srcId="{5F0F66B0-B7AB-49FC-9BE6-EF22F2C8E878}" destId="{3256D8F7-4E9A-4130-A01D-1FA31A4D0D48}" srcOrd="0" destOrd="0" presId="urn:microsoft.com/office/officeart/2005/8/layout/hierarchy3"/>
    <dgm:cxn modelId="{FE2E7A5E-666F-49D3-9282-EF273A1E6B49}" srcId="{B536F12B-7E22-4EAD-ACA8-24C3E0A75B23}" destId="{55BEAC67-1227-49F0-970B-EC717F6A338A}" srcOrd="1" destOrd="0" parTransId="{E60033C3-9519-4402-8F0D-88D963295320}" sibTransId="{AC170AED-B366-46DC-A507-6373723D440E}"/>
    <dgm:cxn modelId="{983DD23B-510B-4CEC-97A3-B8F7B285E3A3}" srcId="{B536F12B-7E22-4EAD-ACA8-24C3E0A75B23}" destId="{E6FC4190-9C15-4C1A-8FD7-A7029FF620CA}" srcOrd="7" destOrd="0" parTransId="{FA773DC7-4ACA-4528-A6BB-6BC6B89DB065}" sibTransId="{E7597F55-B598-448B-A1D6-935F5BC36161}"/>
    <dgm:cxn modelId="{1BE0CD98-0A68-43B1-8B61-8AA852EB4595}" type="presOf" srcId="{E6FC4190-9C15-4C1A-8FD7-A7029FF620CA}" destId="{BA845790-67FD-4B08-8D91-62627D424BC2}" srcOrd="0" destOrd="0" presId="urn:microsoft.com/office/officeart/2005/8/layout/hierarchy3"/>
    <dgm:cxn modelId="{CF1F3FE8-1CB5-4CFA-A1E7-86FB27AE9FAD}" type="presOf" srcId="{3EABEE62-7C8F-4352-A5A2-82EF6879BBAA}" destId="{DB40464D-0EC1-455F-B891-A7E7DE261F47}" srcOrd="0" destOrd="0" presId="urn:microsoft.com/office/officeart/2005/8/layout/hierarchy3"/>
    <dgm:cxn modelId="{57F29BBD-0937-4E02-B76E-4D389193CA9D}" srcId="{B536F12B-7E22-4EAD-ACA8-24C3E0A75B23}" destId="{8674E4C4-BCA6-4657-8778-8DE37AAB4459}" srcOrd="4" destOrd="0" parTransId="{AC92463E-37B8-4860-8C11-65D6F04C54B7}" sibTransId="{BDE96B0F-2C32-4CCD-9D76-8F84D553B7B7}"/>
    <dgm:cxn modelId="{77A50881-E3F6-433A-A779-11AD92B9A790}" type="presOf" srcId="{4F9DD5C2-B2D5-410A-8AD7-792654FBDF81}" destId="{ADBF6D72-7FCB-456E-B00C-B514D829ADC6}" srcOrd="0" destOrd="0" presId="urn:microsoft.com/office/officeart/2005/8/layout/hierarchy3"/>
    <dgm:cxn modelId="{C3535C1B-7407-400C-865A-B1AB6AD0D42E}" srcId="{98BB864E-CAB1-443D-816E-CD5A6EB0D2F7}" destId="{B536F12B-7E22-4EAD-ACA8-24C3E0A75B23}" srcOrd="0" destOrd="0" parTransId="{59F38F28-5969-4107-BEFB-2FBDDC53C234}" sibTransId="{0CC19B99-D2C7-46D1-990E-C78BAB8694A8}"/>
    <dgm:cxn modelId="{90940A01-D90D-4BD8-8325-1E2883C9C6B7}" type="presOf" srcId="{8674E4C4-BCA6-4657-8778-8DE37AAB4459}" destId="{384523D2-9BA4-4B85-A21D-6DCA631FF7A6}" srcOrd="0" destOrd="0" presId="urn:microsoft.com/office/officeart/2005/8/layout/hierarchy3"/>
    <dgm:cxn modelId="{76490442-4248-4B2E-BB4F-BA18FC220CC0}" type="presParOf" srcId="{613D4D36-F958-4FAF-9264-85A644EB9076}" destId="{E5765701-ABD3-443B-B051-1AC3AA7CC79F}" srcOrd="0" destOrd="0" presId="urn:microsoft.com/office/officeart/2005/8/layout/hierarchy3"/>
    <dgm:cxn modelId="{96C00732-BB2E-4BC2-AFE7-80664FDB9CFA}" type="presParOf" srcId="{E5765701-ABD3-443B-B051-1AC3AA7CC79F}" destId="{37463F55-3E41-4DC1-B1E6-24191B968AD8}" srcOrd="0" destOrd="0" presId="urn:microsoft.com/office/officeart/2005/8/layout/hierarchy3"/>
    <dgm:cxn modelId="{B68B8EDC-2B04-4361-AC81-98901CFF078A}" type="presParOf" srcId="{37463F55-3E41-4DC1-B1E6-24191B968AD8}" destId="{CF5FA274-5235-47E2-8188-C5442585FAE8}" srcOrd="0" destOrd="0" presId="urn:microsoft.com/office/officeart/2005/8/layout/hierarchy3"/>
    <dgm:cxn modelId="{FF8AC996-8665-4351-899E-5BB9D3E65761}" type="presParOf" srcId="{37463F55-3E41-4DC1-B1E6-24191B968AD8}" destId="{B33F8E7C-9257-472B-A3BC-A3A805E4BD5B}" srcOrd="1" destOrd="0" presId="urn:microsoft.com/office/officeart/2005/8/layout/hierarchy3"/>
    <dgm:cxn modelId="{14127CDE-27A5-47BC-99A3-9000B8BE9045}" type="presParOf" srcId="{E5765701-ABD3-443B-B051-1AC3AA7CC79F}" destId="{AA5031B1-4758-40CC-AF0F-CE93EF3A4343}" srcOrd="1" destOrd="0" presId="urn:microsoft.com/office/officeart/2005/8/layout/hierarchy3"/>
    <dgm:cxn modelId="{8AB2C1D9-5E02-4E4F-BDB1-A98A86D8B980}" type="presParOf" srcId="{AA5031B1-4758-40CC-AF0F-CE93EF3A4343}" destId="{394EBED8-AE0C-46A1-BB8D-7BD5F1128A0B}" srcOrd="0" destOrd="0" presId="urn:microsoft.com/office/officeart/2005/8/layout/hierarchy3"/>
    <dgm:cxn modelId="{2EE9AAB0-16C1-4F84-B13B-DACF103E094B}" type="presParOf" srcId="{AA5031B1-4758-40CC-AF0F-CE93EF3A4343}" destId="{7CB2CD04-3A99-4131-A3AF-0E110396B243}" srcOrd="1" destOrd="0" presId="urn:microsoft.com/office/officeart/2005/8/layout/hierarchy3"/>
    <dgm:cxn modelId="{69497D08-8F2F-4112-8F6A-776EE9945B5F}" type="presParOf" srcId="{AA5031B1-4758-40CC-AF0F-CE93EF3A4343}" destId="{F5C85B98-90C5-4BBF-BD7C-59FB78E44F1A}" srcOrd="2" destOrd="0" presId="urn:microsoft.com/office/officeart/2005/8/layout/hierarchy3"/>
    <dgm:cxn modelId="{DB8B8BEC-46D6-4884-AB38-80D3AA32A8CB}" type="presParOf" srcId="{AA5031B1-4758-40CC-AF0F-CE93EF3A4343}" destId="{3ED5ED1F-8623-46F9-946F-9403BBE596F6}" srcOrd="3" destOrd="0" presId="urn:microsoft.com/office/officeart/2005/8/layout/hierarchy3"/>
    <dgm:cxn modelId="{BC21104F-A5DD-429F-8BAE-8A985908AAA8}" type="presParOf" srcId="{AA5031B1-4758-40CC-AF0F-CE93EF3A4343}" destId="{F4AD8019-7E9C-4F37-9D82-C72E34DF8277}" srcOrd="4" destOrd="0" presId="urn:microsoft.com/office/officeart/2005/8/layout/hierarchy3"/>
    <dgm:cxn modelId="{52A2D2F5-C46D-4DD5-8757-E71B3A1971D4}" type="presParOf" srcId="{AA5031B1-4758-40CC-AF0F-CE93EF3A4343}" destId="{93C5B1FD-7820-4CFD-A3C5-59B147CF1655}" srcOrd="5" destOrd="0" presId="urn:microsoft.com/office/officeart/2005/8/layout/hierarchy3"/>
    <dgm:cxn modelId="{8846675D-2B95-4F5B-83EC-9CDDE6D3F9EE}" type="presParOf" srcId="{AA5031B1-4758-40CC-AF0F-CE93EF3A4343}" destId="{A65E0E28-5813-44EA-BC71-6E25E581A2FE}" srcOrd="6" destOrd="0" presId="urn:microsoft.com/office/officeart/2005/8/layout/hierarchy3"/>
    <dgm:cxn modelId="{527DD34B-C1AE-4734-AF00-4E782DC78386}" type="presParOf" srcId="{AA5031B1-4758-40CC-AF0F-CE93EF3A4343}" destId="{C00F1F9A-2864-4E35-A130-E10F6C8CFE09}" srcOrd="7" destOrd="0" presId="urn:microsoft.com/office/officeart/2005/8/layout/hierarchy3"/>
    <dgm:cxn modelId="{904CB471-EDF4-4EBA-B4F2-5444F27D3CC3}" type="presParOf" srcId="{AA5031B1-4758-40CC-AF0F-CE93EF3A4343}" destId="{F378CFFF-F3DA-4044-9BC1-292B77FBE1A8}" srcOrd="8" destOrd="0" presId="urn:microsoft.com/office/officeart/2005/8/layout/hierarchy3"/>
    <dgm:cxn modelId="{55B549EF-2881-4EAF-BB70-E0A7B9B83FB6}" type="presParOf" srcId="{AA5031B1-4758-40CC-AF0F-CE93EF3A4343}" destId="{384523D2-9BA4-4B85-A21D-6DCA631FF7A6}" srcOrd="9" destOrd="0" presId="urn:microsoft.com/office/officeart/2005/8/layout/hierarchy3"/>
    <dgm:cxn modelId="{98096CD1-4D75-4636-8EA5-4EB2E5B511F2}" type="presParOf" srcId="{AA5031B1-4758-40CC-AF0F-CE93EF3A4343}" destId="{F54C9FD5-276A-47D8-A7C9-26806F7558F2}" srcOrd="10" destOrd="0" presId="urn:microsoft.com/office/officeart/2005/8/layout/hierarchy3"/>
    <dgm:cxn modelId="{28838F75-CC3B-4B00-955A-D5AE5D71E246}" type="presParOf" srcId="{AA5031B1-4758-40CC-AF0F-CE93EF3A4343}" destId="{ADBF6D72-7FCB-456E-B00C-B514D829ADC6}" srcOrd="11" destOrd="0" presId="urn:microsoft.com/office/officeart/2005/8/layout/hierarchy3"/>
    <dgm:cxn modelId="{1DA45ECD-1A2A-4F0D-8F1C-5C6C6A77D4CD}" type="presParOf" srcId="{AA5031B1-4758-40CC-AF0F-CE93EF3A4343}" destId="{DB40464D-0EC1-455F-B891-A7E7DE261F47}" srcOrd="12" destOrd="0" presId="urn:microsoft.com/office/officeart/2005/8/layout/hierarchy3"/>
    <dgm:cxn modelId="{0CE9DC64-C746-4056-8CBD-14AA7C9A5900}" type="presParOf" srcId="{AA5031B1-4758-40CC-AF0F-CE93EF3A4343}" destId="{3256D8F7-4E9A-4130-A01D-1FA31A4D0D48}" srcOrd="13" destOrd="0" presId="urn:microsoft.com/office/officeart/2005/8/layout/hierarchy3"/>
    <dgm:cxn modelId="{D40262C2-12D3-46F0-A133-0B47D8D51491}" type="presParOf" srcId="{AA5031B1-4758-40CC-AF0F-CE93EF3A4343}" destId="{6B57D740-D781-4AC7-BF49-F4B8509AE0E4}" srcOrd="14" destOrd="0" presId="urn:microsoft.com/office/officeart/2005/8/layout/hierarchy3"/>
    <dgm:cxn modelId="{3B16E185-6A07-4973-B4F5-B2CF55219E72}" type="presParOf" srcId="{AA5031B1-4758-40CC-AF0F-CE93EF3A4343}" destId="{BA845790-67FD-4B08-8D91-62627D424BC2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DC5533-0213-470F-A33D-EDD07E74E9FF}" type="doc">
      <dgm:prSet loTypeId="urn:microsoft.com/office/officeart/2005/8/layout/hierarchy3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3659C34-56C6-4E6B-BFBB-D741138A4616}">
      <dgm:prSet phldrT="[Текст]"/>
      <dgm:spPr/>
      <dgm:t>
        <a:bodyPr/>
        <a:lstStyle/>
        <a:p>
          <a:r>
            <a:rPr lang="ru-RU" b="1" dirty="0">
              <a:solidFill>
                <a:schemeClr val="accent6"/>
              </a:solidFill>
              <a:effectLst/>
            </a:rPr>
            <a:t>Инновационно производственная поддержка</a:t>
          </a:r>
        </a:p>
      </dgm:t>
    </dgm:pt>
    <dgm:pt modelId="{1C9AFE1E-C91B-43A4-9B3E-296937F1FA61}" type="parTrans" cxnId="{C32C1464-8B2C-4D92-98C6-9713A62CAE9B}">
      <dgm:prSet/>
      <dgm:spPr/>
      <dgm:t>
        <a:bodyPr/>
        <a:lstStyle/>
        <a:p>
          <a:endParaRPr lang="ru-RU"/>
        </a:p>
      </dgm:t>
    </dgm:pt>
    <dgm:pt modelId="{11B60AA7-F996-4E48-98C0-8677146269AF}" type="sibTrans" cxnId="{C32C1464-8B2C-4D92-98C6-9713A62CAE9B}">
      <dgm:prSet/>
      <dgm:spPr/>
      <dgm:t>
        <a:bodyPr/>
        <a:lstStyle/>
        <a:p>
          <a:endParaRPr lang="ru-RU"/>
        </a:p>
      </dgm:t>
    </dgm:pt>
    <dgm:pt modelId="{B0A57E6D-EACB-497A-BFFD-F38EB9FAD57D}">
      <dgm:prSet phldrT="[Текст]" custT="1"/>
      <dgm:spPr/>
      <dgm:t>
        <a:bodyPr/>
        <a:lstStyle/>
        <a:p>
          <a:r>
            <a:rPr lang="ru-RU" sz="1200" dirty="0">
              <a:effectLst/>
            </a:rPr>
            <a:t>ЦКР (Центр кластерного развития)</a:t>
          </a:r>
        </a:p>
      </dgm:t>
    </dgm:pt>
    <dgm:pt modelId="{EEF79151-0D49-4C2D-B778-3FECAB578A91}" type="parTrans" cxnId="{6E663839-FDD6-4E35-AD60-94D211531A1B}">
      <dgm:prSet/>
      <dgm:spPr/>
      <dgm:t>
        <a:bodyPr/>
        <a:lstStyle/>
        <a:p>
          <a:endParaRPr lang="ru-RU"/>
        </a:p>
      </dgm:t>
    </dgm:pt>
    <dgm:pt modelId="{A857AB38-0BAE-4812-A348-92FDEA9543FB}" type="sibTrans" cxnId="{6E663839-FDD6-4E35-AD60-94D211531A1B}">
      <dgm:prSet/>
      <dgm:spPr/>
      <dgm:t>
        <a:bodyPr/>
        <a:lstStyle/>
        <a:p>
          <a:endParaRPr lang="ru-RU"/>
        </a:p>
      </dgm:t>
    </dgm:pt>
    <dgm:pt modelId="{A64AA31F-15F5-44BD-98BA-C4AB615879F6}">
      <dgm:prSet phldrT="[Текст]" custT="1"/>
      <dgm:spPr/>
      <dgm:t>
        <a:bodyPr/>
        <a:lstStyle/>
        <a:p>
          <a:r>
            <a:rPr lang="ru-RU" sz="1200" dirty="0">
              <a:effectLst/>
            </a:rPr>
            <a:t>РЦИ (Региональный центр инжиниринга)</a:t>
          </a:r>
        </a:p>
      </dgm:t>
    </dgm:pt>
    <dgm:pt modelId="{E7725ED6-7676-4B53-957D-4E1B155E2D53}" type="parTrans" cxnId="{DA20ABFA-1569-4750-A0B6-BFC9380FECED}">
      <dgm:prSet/>
      <dgm:spPr/>
      <dgm:t>
        <a:bodyPr/>
        <a:lstStyle/>
        <a:p>
          <a:endParaRPr lang="ru-RU"/>
        </a:p>
      </dgm:t>
    </dgm:pt>
    <dgm:pt modelId="{FFDB9988-E419-4557-9B33-7AB0C266D6DB}" type="sibTrans" cxnId="{DA20ABFA-1569-4750-A0B6-BFC9380FECED}">
      <dgm:prSet/>
      <dgm:spPr/>
      <dgm:t>
        <a:bodyPr/>
        <a:lstStyle/>
        <a:p>
          <a:endParaRPr lang="ru-RU"/>
        </a:p>
      </dgm:t>
    </dgm:pt>
    <dgm:pt modelId="{EC977F0B-62C2-476C-A712-BBA032E2F978}" type="pres">
      <dgm:prSet presAssocID="{0ADC5533-0213-470F-A33D-EDD07E74E9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6EA923-CE32-4F66-9490-0A76AC5D6B26}" type="pres">
      <dgm:prSet presAssocID="{73659C34-56C6-4E6B-BFBB-D741138A4616}" presName="root" presStyleCnt="0"/>
      <dgm:spPr/>
    </dgm:pt>
    <dgm:pt modelId="{824EF3CE-7F01-4047-AEC3-A66A277F8F5C}" type="pres">
      <dgm:prSet presAssocID="{73659C34-56C6-4E6B-BFBB-D741138A4616}" presName="rootComposite" presStyleCnt="0"/>
      <dgm:spPr/>
    </dgm:pt>
    <dgm:pt modelId="{55BE965C-BA8E-4030-AAE2-BEFDE3E7BEC3}" type="pres">
      <dgm:prSet presAssocID="{73659C34-56C6-4E6B-BFBB-D741138A4616}" presName="rootText" presStyleLbl="node1" presStyleIdx="0" presStyleCnt="1"/>
      <dgm:spPr/>
      <dgm:t>
        <a:bodyPr/>
        <a:lstStyle/>
        <a:p>
          <a:endParaRPr lang="ru-RU"/>
        </a:p>
      </dgm:t>
    </dgm:pt>
    <dgm:pt modelId="{F2D4FCBC-E380-4E8D-95E4-ABF1BAE2574B}" type="pres">
      <dgm:prSet presAssocID="{73659C34-56C6-4E6B-BFBB-D741138A46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3DE056C5-A6DE-4870-A88B-A96477A246D0}" type="pres">
      <dgm:prSet presAssocID="{73659C34-56C6-4E6B-BFBB-D741138A4616}" presName="childShape" presStyleCnt="0"/>
      <dgm:spPr/>
    </dgm:pt>
    <dgm:pt modelId="{56344CE1-BC62-48E1-BFFD-6CC44EC8197C}" type="pres">
      <dgm:prSet presAssocID="{EEF79151-0D49-4C2D-B778-3FECAB578A9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0C553A60-B809-4032-8F6D-AD8F214369E7}" type="pres">
      <dgm:prSet presAssocID="{B0A57E6D-EACB-497A-BFFD-F38EB9FAD57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30B6B-99F9-4E4D-8B70-741B0CEAC44A}" type="pres">
      <dgm:prSet presAssocID="{E7725ED6-7676-4B53-957D-4E1B155E2D5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84E6EDF5-3A01-4541-B252-9EC93B4ECAE2}" type="pres">
      <dgm:prSet presAssocID="{A64AA31F-15F5-44BD-98BA-C4AB615879F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20ABFA-1569-4750-A0B6-BFC9380FECED}" srcId="{73659C34-56C6-4E6B-BFBB-D741138A4616}" destId="{A64AA31F-15F5-44BD-98BA-C4AB615879F6}" srcOrd="1" destOrd="0" parTransId="{E7725ED6-7676-4B53-957D-4E1B155E2D53}" sibTransId="{FFDB9988-E419-4557-9B33-7AB0C266D6DB}"/>
    <dgm:cxn modelId="{6E663839-FDD6-4E35-AD60-94D211531A1B}" srcId="{73659C34-56C6-4E6B-BFBB-D741138A4616}" destId="{B0A57E6D-EACB-497A-BFFD-F38EB9FAD57D}" srcOrd="0" destOrd="0" parTransId="{EEF79151-0D49-4C2D-B778-3FECAB578A91}" sibTransId="{A857AB38-0BAE-4812-A348-92FDEA9543FB}"/>
    <dgm:cxn modelId="{47D92EEE-61B4-4D72-BC71-530D55DCFB85}" type="presOf" srcId="{B0A57E6D-EACB-497A-BFFD-F38EB9FAD57D}" destId="{0C553A60-B809-4032-8F6D-AD8F214369E7}" srcOrd="0" destOrd="0" presId="urn:microsoft.com/office/officeart/2005/8/layout/hierarchy3"/>
    <dgm:cxn modelId="{C32C1464-8B2C-4D92-98C6-9713A62CAE9B}" srcId="{0ADC5533-0213-470F-A33D-EDD07E74E9FF}" destId="{73659C34-56C6-4E6B-BFBB-D741138A4616}" srcOrd="0" destOrd="0" parTransId="{1C9AFE1E-C91B-43A4-9B3E-296937F1FA61}" sibTransId="{11B60AA7-F996-4E48-98C0-8677146269AF}"/>
    <dgm:cxn modelId="{EA7BA1E4-3C0F-4477-9A62-B61D1A94C0AD}" type="presOf" srcId="{E7725ED6-7676-4B53-957D-4E1B155E2D53}" destId="{3D130B6B-99F9-4E4D-8B70-741B0CEAC44A}" srcOrd="0" destOrd="0" presId="urn:microsoft.com/office/officeart/2005/8/layout/hierarchy3"/>
    <dgm:cxn modelId="{D2A66A19-A79C-4165-8826-457CE06C258E}" type="presOf" srcId="{EEF79151-0D49-4C2D-B778-3FECAB578A91}" destId="{56344CE1-BC62-48E1-BFFD-6CC44EC8197C}" srcOrd="0" destOrd="0" presId="urn:microsoft.com/office/officeart/2005/8/layout/hierarchy3"/>
    <dgm:cxn modelId="{78BBA7D6-5091-4735-AD53-B101571D6FDF}" type="presOf" srcId="{0ADC5533-0213-470F-A33D-EDD07E74E9FF}" destId="{EC977F0B-62C2-476C-A712-BBA032E2F978}" srcOrd="0" destOrd="0" presId="urn:microsoft.com/office/officeart/2005/8/layout/hierarchy3"/>
    <dgm:cxn modelId="{9EB266E0-F525-4D33-87CD-D6F1EED52997}" type="presOf" srcId="{A64AA31F-15F5-44BD-98BA-C4AB615879F6}" destId="{84E6EDF5-3A01-4541-B252-9EC93B4ECAE2}" srcOrd="0" destOrd="0" presId="urn:microsoft.com/office/officeart/2005/8/layout/hierarchy3"/>
    <dgm:cxn modelId="{EA89BCDD-9A3A-4F7A-886C-42B4047E75E4}" type="presOf" srcId="{73659C34-56C6-4E6B-BFBB-D741138A4616}" destId="{F2D4FCBC-E380-4E8D-95E4-ABF1BAE2574B}" srcOrd="1" destOrd="0" presId="urn:microsoft.com/office/officeart/2005/8/layout/hierarchy3"/>
    <dgm:cxn modelId="{FFD5419E-2010-4759-BE5A-55D8AC8FA0DC}" type="presOf" srcId="{73659C34-56C6-4E6B-BFBB-D741138A4616}" destId="{55BE965C-BA8E-4030-AAE2-BEFDE3E7BEC3}" srcOrd="0" destOrd="0" presId="urn:microsoft.com/office/officeart/2005/8/layout/hierarchy3"/>
    <dgm:cxn modelId="{3575D8D4-3EE1-4575-9CAE-304263F0447D}" type="presParOf" srcId="{EC977F0B-62C2-476C-A712-BBA032E2F978}" destId="{7C6EA923-CE32-4F66-9490-0A76AC5D6B26}" srcOrd="0" destOrd="0" presId="urn:microsoft.com/office/officeart/2005/8/layout/hierarchy3"/>
    <dgm:cxn modelId="{D52847AC-877D-431F-87D9-6D589554C979}" type="presParOf" srcId="{7C6EA923-CE32-4F66-9490-0A76AC5D6B26}" destId="{824EF3CE-7F01-4047-AEC3-A66A277F8F5C}" srcOrd="0" destOrd="0" presId="urn:microsoft.com/office/officeart/2005/8/layout/hierarchy3"/>
    <dgm:cxn modelId="{59AC2763-3EF4-4460-A854-FC87F62426E8}" type="presParOf" srcId="{824EF3CE-7F01-4047-AEC3-A66A277F8F5C}" destId="{55BE965C-BA8E-4030-AAE2-BEFDE3E7BEC3}" srcOrd="0" destOrd="0" presId="urn:microsoft.com/office/officeart/2005/8/layout/hierarchy3"/>
    <dgm:cxn modelId="{F667644F-53AF-4312-94FD-A79F077C2341}" type="presParOf" srcId="{824EF3CE-7F01-4047-AEC3-A66A277F8F5C}" destId="{F2D4FCBC-E380-4E8D-95E4-ABF1BAE2574B}" srcOrd="1" destOrd="0" presId="urn:microsoft.com/office/officeart/2005/8/layout/hierarchy3"/>
    <dgm:cxn modelId="{680A2D30-E2A5-48E8-B01B-657F272EF576}" type="presParOf" srcId="{7C6EA923-CE32-4F66-9490-0A76AC5D6B26}" destId="{3DE056C5-A6DE-4870-A88B-A96477A246D0}" srcOrd="1" destOrd="0" presId="urn:microsoft.com/office/officeart/2005/8/layout/hierarchy3"/>
    <dgm:cxn modelId="{F890D581-7E00-4350-ABF2-0F5AFE047418}" type="presParOf" srcId="{3DE056C5-A6DE-4870-A88B-A96477A246D0}" destId="{56344CE1-BC62-48E1-BFFD-6CC44EC8197C}" srcOrd="0" destOrd="0" presId="urn:microsoft.com/office/officeart/2005/8/layout/hierarchy3"/>
    <dgm:cxn modelId="{AC5EE89A-B8C7-4036-A23E-16289DB953E4}" type="presParOf" srcId="{3DE056C5-A6DE-4870-A88B-A96477A246D0}" destId="{0C553A60-B809-4032-8F6D-AD8F214369E7}" srcOrd="1" destOrd="0" presId="urn:microsoft.com/office/officeart/2005/8/layout/hierarchy3"/>
    <dgm:cxn modelId="{A88881D4-1477-454D-8ECE-81C1CAA17DFC}" type="presParOf" srcId="{3DE056C5-A6DE-4870-A88B-A96477A246D0}" destId="{3D130B6B-99F9-4E4D-8B70-741B0CEAC44A}" srcOrd="2" destOrd="0" presId="urn:microsoft.com/office/officeart/2005/8/layout/hierarchy3"/>
    <dgm:cxn modelId="{CC140385-B6DE-45F0-86FA-823BCE40C8C3}" type="presParOf" srcId="{3DE056C5-A6DE-4870-A88B-A96477A246D0}" destId="{84E6EDF5-3A01-4541-B252-9EC93B4ECAE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1A5EE-3F0C-4EAD-B240-E1F98CA99147}">
      <dsp:nvSpPr>
        <dsp:cNvPr id="0" name=""/>
        <dsp:cNvSpPr/>
      </dsp:nvSpPr>
      <dsp:spPr>
        <a:xfrm>
          <a:off x="2830899" y="2520"/>
          <a:ext cx="4637900" cy="740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cap="none" spc="0" dirty="0">
              <a:ln w="0"/>
              <a:solidFill>
                <a:schemeClr val="accent6"/>
              </a:solidFill>
              <a:effectLst/>
            </a:rPr>
            <a:t>Информационно-консультационная поддержка</a:t>
          </a:r>
        </a:p>
      </dsp:txBody>
      <dsp:txXfrm>
        <a:off x="2852573" y="24194"/>
        <a:ext cx="4594552" cy="696658"/>
      </dsp:txXfrm>
    </dsp:sp>
    <dsp:sp modelId="{351E4CB6-377E-4069-8CD4-217BFB5C4BBF}">
      <dsp:nvSpPr>
        <dsp:cNvPr id="0" name=""/>
        <dsp:cNvSpPr/>
      </dsp:nvSpPr>
      <dsp:spPr>
        <a:xfrm>
          <a:off x="3294689" y="742527"/>
          <a:ext cx="434642" cy="226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0047"/>
              </a:lnTo>
              <a:lnTo>
                <a:pt x="434642" y="226004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60B0D-E68D-4A33-8E59-D6BEAC6ABFF2}">
      <dsp:nvSpPr>
        <dsp:cNvPr id="0" name=""/>
        <dsp:cNvSpPr/>
      </dsp:nvSpPr>
      <dsp:spPr>
        <a:xfrm>
          <a:off x="3729332" y="2512861"/>
          <a:ext cx="1567083" cy="97942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dirty="0">
              <a:ln w="0"/>
              <a:effectLst/>
            </a:rPr>
            <a:t>ЦПЭ (Центр поддержки экспорта)</a:t>
          </a:r>
        </a:p>
      </dsp:txBody>
      <dsp:txXfrm>
        <a:off x="3758018" y="2541547"/>
        <a:ext cx="1509711" cy="922055"/>
      </dsp:txXfrm>
    </dsp:sp>
    <dsp:sp modelId="{B9AD537E-7E1F-4ACF-9AD2-382174B24201}">
      <dsp:nvSpPr>
        <dsp:cNvPr id="0" name=""/>
        <dsp:cNvSpPr/>
      </dsp:nvSpPr>
      <dsp:spPr>
        <a:xfrm>
          <a:off x="3294689" y="742527"/>
          <a:ext cx="451300" cy="772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611"/>
              </a:lnTo>
              <a:lnTo>
                <a:pt x="451300" y="77261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2040E-CF1E-44C4-A853-70B6CDC096F5}">
      <dsp:nvSpPr>
        <dsp:cNvPr id="0" name=""/>
        <dsp:cNvSpPr/>
      </dsp:nvSpPr>
      <dsp:spPr>
        <a:xfrm>
          <a:off x="3745990" y="1025424"/>
          <a:ext cx="1683141" cy="97942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dirty="0">
              <a:ln w="0"/>
              <a:effectLst/>
            </a:rPr>
            <a:t>ЦПП (Центр поддержки предпринимательства)</a:t>
          </a:r>
        </a:p>
      </dsp:txBody>
      <dsp:txXfrm>
        <a:off x="3774676" y="1054110"/>
        <a:ext cx="1625769" cy="922055"/>
      </dsp:txXfrm>
    </dsp:sp>
    <dsp:sp modelId="{038FB187-8729-4FE3-8582-97E37E8381B1}">
      <dsp:nvSpPr>
        <dsp:cNvPr id="0" name=""/>
        <dsp:cNvSpPr/>
      </dsp:nvSpPr>
      <dsp:spPr>
        <a:xfrm>
          <a:off x="3294689" y="742527"/>
          <a:ext cx="2184604" cy="149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436"/>
              </a:lnTo>
              <a:lnTo>
                <a:pt x="2184604" y="149743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F2CB8-2CA1-4F20-9200-3CB88570B1A9}">
      <dsp:nvSpPr>
        <dsp:cNvPr id="0" name=""/>
        <dsp:cNvSpPr/>
      </dsp:nvSpPr>
      <dsp:spPr>
        <a:xfrm>
          <a:off x="5479293" y="1750249"/>
          <a:ext cx="1567083" cy="97942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dirty="0">
              <a:ln w="0"/>
              <a:effectLst/>
            </a:rPr>
            <a:t>МФЦ (21)</a:t>
          </a:r>
        </a:p>
      </dsp:txBody>
      <dsp:txXfrm>
        <a:off x="5507979" y="1778935"/>
        <a:ext cx="1509711" cy="922055"/>
      </dsp:txXfrm>
    </dsp:sp>
    <dsp:sp modelId="{8CC82C8C-64B6-4996-BDE0-E69E7EED68E9}">
      <dsp:nvSpPr>
        <dsp:cNvPr id="0" name=""/>
        <dsp:cNvSpPr/>
      </dsp:nvSpPr>
      <dsp:spPr>
        <a:xfrm>
          <a:off x="3294689" y="742527"/>
          <a:ext cx="2178633" cy="3067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7173"/>
              </a:lnTo>
              <a:lnTo>
                <a:pt x="2178633" y="306717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175A9-0D3C-4953-916E-A230B6D9E507}">
      <dsp:nvSpPr>
        <dsp:cNvPr id="0" name=""/>
        <dsp:cNvSpPr/>
      </dsp:nvSpPr>
      <dsp:spPr>
        <a:xfrm>
          <a:off x="5473323" y="3319987"/>
          <a:ext cx="1567083" cy="97942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dirty="0">
              <a:ln w="0"/>
              <a:effectLst/>
            </a:rPr>
            <a:t>ЦОУ (Центр оказания услуг)</a:t>
          </a:r>
        </a:p>
      </dsp:txBody>
      <dsp:txXfrm>
        <a:off x="5502009" y="3348673"/>
        <a:ext cx="1509711" cy="922055"/>
      </dsp:txXfrm>
    </dsp:sp>
    <dsp:sp modelId="{B79822C6-CDEA-4552-A41B-C7832B795EC0}">
      <dsp:nvSpPr>
        <dsp:cNvPr id="0" name=""/>
        <dsp:cNvSpPr/>
      </dsp:nvSpPr>
      <dsp:spPr>
        <a:xfrm>
          <a:off x="3294689" y="742527"/>
          <a:ext cx="467174" cy="3975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5131"/>
              </a:lnTo>
              <a:lnTo>
                <a:pt x="467174" y="39751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8B621-8883-4740-B3D9-81329EE9FAAF}">
      <dsp:nvSpPr>
        <dsp:cNvPr id="0" name=""/>
        <dsp:cNvSpPr/>
      </dsp:nvSpPr>
      <dsp:spPr>
        <a:xfrm>
          <a:off x="3761864" y="4227945"/>
          <a:ext cx="1567083" cy="97942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dirty="0">
              <a:ln w="0"/>
              <a:effectLst/>
            </a:rPr>
            <a:t>ЦРК (Центр развития кооперативов)</a:t>
          </a:r>
        </a:p>
      </dsp:txBody>
      <dsp:txXfrm>
        <a:off x="3790550" y="4256631"/>
        <a:ext cx="1509711" cy="922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FA274-5235-47E2-8188-C5442585FAE8}">
      <dsp:nvSpPr>
        <dsp:cNvPr id="0" name=""/>
        <dsp:cNvSpPr/>
      </dsp:nvSpPr>
      <dsp:spPr>
        <a:xfrm>
          <a:off x="4093817" y="81"/>
          <a:ext cx="3272528" cy="648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>
              <a:ln w="0"/>
              <a:solidFill>
                <a:schemeClr val="accent6"/>
              </a:solidFill>
              <a:effectLst/>
            </a:rPr>
            <a:t>Финансовая поддержка</a:t>
          </a:r>
        </a:p>
      </dsp:txBody>
      <dsp:txXfrm>
        <a:off x="4112817" y="19081"/>
        <a:ext cx="3234528" cy="610713"/>
      </dsp:txXfrm>
    </dsp:sp>
    <dsp:sp modelId="{394EBED8-AE0C-46A1-BB8D-7BD5F1128A0B}">
      <dsp:nvSpPr>
        <dsp:cNvPr id="0" name=""/>
        <dsp:cNvSpPr/>
      </dsp:nvSpPr>
      <dsp:spPr>
        <a:xfrm>
          <a:off x="4421070" y="648794"/>
          <a:ext cx="327252" cy="50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717"/>
              </a:lnTo>
              <a:lnTo>
                <a:pt x="327252" y="50871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2CD04-3A99-4131-A3AF-0E110396B243}">
      <dsp:nvSpPr>
        <dsp:cNvPr id="0" name=""/>
        <dsp:cNvSpPr/>
      </dsp:nvSpPr>
      <dsp:spPr>
        <a:xfrm>
          <a:off x="4748322" y="801454"/>
          <a:ext cx="1230150" cy="71211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dirty="0">
              <a:ln w="0"/>
              <a:effectLst/>
            </a:rPr>
            <a:t>Управление по развитию малого и среднего бизнеса ЛО</a:t>
          </a:r>
        </a:p>
      </dsp:txBody>
      <dsp:txXfrm>
        <a:off x="4769179" y="822311"/>
        <a:ext cx="1188436" cy="670401"/>
      </dsp:txXfrm>
    </dsp:sp>
    <dsp:sp modelId="{F5C85B98-90C5-4BBF-BD7C-59FB78E44F1A}">
      <dsp:nvSpPr>
        <dsp:cNvPr id="0" name=""/>
        <dsp:cNvSpPr/>
      </dsp:nvSpPr>
      <dsp:spPr>
        <a:xfrm>
          <a:off x="4421070" y="648794"/>
          <a:ext cx="1456086" cy="980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217"/>
              </a:lnTo>
              <a:lnTo>
                <a:pt x="1456086" y="98021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5ED1F-8623-46F9-946F-9403BBE596F6}">
      <dsp:nvSpPr>
        <dsp:cNvPr id="0" name=""/>
        <dsp:cNvSpPr/>
      </dsp:nvSpPr>
      <dsp:spPr>
        <a:xfrm>
          <a:off x="5877156" y="1323692"/>
          <a:ext cx="977023" cy="61063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dirty="0">
              <a:ln w="0"/>
              <a:effectLst/>
            </a:rPr>
            <a:t>Управление сельского хозяйства ЛО</a:t>
          </a:r>
        </a:p>
      </dsp:txBody>
      <dsp:txXfrm>
        <a:off x="5895041" y="1341577"/>
        <a:ext cx="941253" cy="574869"/>
      </dsp:txXfrm>
    </dsp:sp>
    <dsp:sp modelId="{F4AD8019-7E9C-4F37-9D82-C72E34DF8277}">
      <dsp:nvSpPr>
        <dsp:cNvPr id="0" name=""/>
        <dsp:cNvSpPr/>
      </dsp:nvSpPr>
      <dsp:spPr>
        <a:xfrm>
          <a:off x="4421070" y="648794"/>
          <a:ext cx="327252" cy="1385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401"/>
              </a:lnTo>
              <a:lnTo>
                <a:pt x="327252" y="138540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5B1FD-7820-4CFD-A3C5-59B147CF1655}">
      <dsp:nvSpPr>
        <dsp:cNvPr id="0" name=""/>
        <dsp:cNvSpPr/>
      </dsp:nvSpPr>
      <dsp:spPr>
        <a:xfrm>
          <a:off x="4748322" y="1728876"/>
          <a:ext cx="1047652" cy="61063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dirty="0">
              <a:ln w="0"/>
              <a:effectLst/>
            </a:rPr>
            <a:t>Управление потребительского рынка ЛО</a:t>
          </a:r>
        </a:p>
      </dsp:txBody>
      <dsp:txXfrm>
        <a:off x="4766207" y="1746761"/>
        <a:ext cx="1011882" cy="574869"/>
      </dsp:txXfrm>
    </dsp:sp>
    <dsp:sp modelId="{A65E0E28-5813-44EA-BC71-6E25E581A2FE}">
      <dsp:nvSpPr>
        <dsp:cNvPr id="0" name=""/>
        <dsp:cNvSpPr/>
      </dsp:nvSpPr>
      <dsp:spPr>
        <a:xfrm>
          <a:off x="4421070" y="648794"/>
          <a:ext cx="1452188" cy="194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445"/>
              </a:lnTo>
              <a:lnTo>
                <a:pt x="1452188" y="1944445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F1F9A-2864-4E35-A130-E10F6C8CFE09}">
      <dsp:nvSpPr>
        <dsp:cNvPr id="0" name=""/>
        <dsp:cNvSpPr/>
      </dsp:nvSpPr>
      <dsp:spPr>
        <a:xfrm>
          <a:off x="5873258" y="2204131"/>
          <a:ext cx="1378795" cy="77821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dirty="0">
              <a:ln w="0"/>
              <a:effectLst/>
            </a:rPr>
            <a:t>Управление инновационной и промышленной политики ЛО</a:t>
          </a:r>
        </a:p>
      </dsp:txBody>
      <dsp:txXfrm>
        <a:off x="5896051" y="2226924"/>
        <a:ext cx="1333209" cy="732631"/>
      </dsp:txXfrm>
    </dsp:sp>
    <dsp:sp modelId="{F378CFFF-F3DA-4044-9BC1-292B77FBE1A8}">
      <dsp:nvSpPr>
        <dsp:cNvPr id="0" name=""/>
        <dsp:cNvSpPr/>
      </dsp:nvSpPr>
      <dsp:spPr>
        <a:xfrm>
          <a:off x="4421070" y="648794"/>
          <a:ext cx="327252" cy="251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420"/>
              </a:lnTo>
              <a:lnTo>
                <a:pt x="327252" y="251942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523D2-9BA4-4B85-A21D-6DCA631FF7A6}">
      <dsp:nvSpPr>
        <dsp:cNvPr id="0" name=""/>
        <dsp:cNvSpPr/>
      </dsp:nvSpPr>
      <dsp:spPr>
        <a:xfrm>
          <a:off x="4748322" y="2764912"/>
          <a:ext cx="1123069" cy="80660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dirty="0">
              <a:ln w="0"/>
              <a:effectLst/>
            </a:rPr>
            <a:t>Липецкий областной фонд поддержки </a:t>
          </a:r>
          <a:r>
            <a:rPr lang="ru-RU" sz="1200" b="0" kern="1200" cap="none" spc="0" dirty="0" err="1">
              <a:ln w="0"/>
              <a:effectLst/>
            </a:rPr>
            <a:t>предприним-ва</a:t>
          </a:r>
          <a:endParaRPr lang="ru-RU" sz="1200" b="0" kern="1200" cap="none" spc="0" dirty="0">
            <a:ln w="0"/>
            <a:effectLst/>
          </a:endParaRPr>
        </a:p>
      </dsp:txBody>
      <dsp:txXfrm>
        <a:off x="4771947" y="2788537"/>
        <a:ext cx="1075819" cy="759356"/>
      </dsp:txXfrm>
    </dsp:sp>
    <dsp:sp modelId="{F54C9FD5-276A-47D8-A7C9-26806F7558F2}">
      <dsp:nvSpPr>
        <dsp:cNvPr id="0" name=""/>
        <dsp:cNvSpPr/>
      </dsp:nvSpPr>
      <dsp:spPr>
        <a:xfrm>
          <a:off x="4421070" y="648794"/>
          <a:ext cx="1440561" cy="3060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0929"/>
              </a:lnTo>
              <a:lnTo>
                <a:pt x="1440561" y="306092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F6D72-7FCB-456E-B00C-B514D829ADC6}">
      <dsp:nvSpPr>
        <dsp:cNvPr id="0" name=""/>
        <dsp:cNvSpPr/>
      </dsp:nvSpPr>
      <dsp:spPr>
        <a:xfrm>
          <a:off x="5861631" y="3404404"/>
          <a:ext cx="977023" cy="61063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/>
            <a:t>Управление труда и занятости ЛО</a:t>
          </a:r>
        </a:p>
      </dsp:txBody>
      <dsp:txXfrm>
        <a:off x="5879516" y="3422289"/>
        <a:ext cx="941253" cy="574869"/>
      </dsp:txXfrm>
    </dsp:sp>
    <dsp:sp modelId="{DB40464D-0EC1-455F-B891-A7E7DE261F47}">
      <dsp:nvSpPr>
        <dsp:cNvPr id="0" name=""/>
        <dsp:cNvSpPr/>
      </dsp:nvSpPr>
      <dsp:spPr>
        <a:xfrm>
          <a:off x="4421070" y="648794"/>
          <a:ext cx="347125" cy="3644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774"/>
              </a:lnTo>
              <a:lnTo>
                <a:pt x="347125" y="3644774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6D8F7-4E9A-4130-A01D-1FA31A4D0D48}">
      <dsp:nvSpPr>
        <dsp:cNvPr id="0" name=""/>
        <dsp:cNvSpPr/>
      </dsp:nvSpPr>
      <dsp:spPr>
        <a:xfrm>
          <a:off x="4768195" y="3988249"/>
          <a:ext cx="977023" cy="61063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/>
            <a:t>Корпорация МСП</a:t>
          </a:r>
        </a:p>
      </dsp:txBody>
      <dsp:txXfrm>
        <a:off x="4786080" y="4006134"/>
        <a:ext cx="941253" cy="574869"/>
      </dsp:txXfrm>
    </dsp:sp>
    <dsp:sp modelId="{6B57D740-D781-4AC7-BF49-F4B8509AE0E4}">
      <dsp:nvSpPr>
        <dsp:cNvPr id="0" name=""/>
        <dsp:cNvSpPr/>
      </dsp:nvSpPr>
      <dsp:spPr>
        <a:xfrm>
          <a:off x="4421070" y="648794"/>
          <a:ext cx="1484967" cy="431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3009"/>
              </a:lnTo>
              <a:lnTo>
                <a:pt x="1484967" y="431300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45790-67FD-4B08-8D91-62627D424BC2}">
      <dsp:nvSpPr>
        <dsp:cNvPr id="0" name=""/>
        <dsp:cNvSpPr/>
      </dsp:nvSpPr>
      <dsp:spPr>
        <a:xfrm>
          <a:off x="5906037" y="4573578"/>
          <a:ext cx="1301649" cy="77645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Сельскохозяйственная кредитная кооперация</a:t>
          </a:r>
        </a:p>
      </dsp:txBody>
      <dsp:txXfrm>
        <a:off x="5928779" y="4596320"/>
        <a:ext cx="1256165" cy="730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E965C-BA8E-4030-AAE2-BEFDE3E7BEC3}">
      <dsp:nvSpPr>
        <dsp:cNvPr id="0" name=""/>
        <dsp:cNvSpPr/>
      </dsp:nvSpPr>
      <dsp:spPr>
        <a:xfrm>
          <a:off x="1973880" y="518"/>
          <a:ext cx="2428432" cy="12142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/>
              </a:solidFill>
              <a:effectLst/>
            </a:rPr>
            <a:t>Инновационно производственная поддержка</a:t>
          </a:r>
        </a:p>
      </dsp:txBody>
      <dsp:txXfrm>
        <a:off x="2009443" y="36081"/>
        <a:ext cx="2357306" cy="1143090"/>
      </dsp:txXfrm>
    </dsp:sp>
    <dsp:sp modelId="{56344CE1-BC62-48E1-BFFD-6CC44EC8197C}">
      <dsp:nvSpPr>
        <dsp:cNvPr id="0" name=""/>
        <dsp:cNvSpPr/>
      </dsp:nvSpPr>
      <dsp:spPr>
        <a:xfrm>
          <a:off x="2216723" y="1214735"/>
          <a:ext cx="242843" cy="910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662"/>
              </a:lnTo>
              <a:lnTo>
                <a:pt x="242843" y="91066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53A60-B809-4032-8F6D-AD8F214369E7}">
      <dsp:nvSpPr>
        <dsp:cNvPr id="0" name=""/>
        <dsp:cNvSpPr/>
      </dsp:nvSpPr>
      <dsp:spPr>
        <a:xfrm>
          <a:off x="2459566" y="1518289"/>
          <a:ext cx="1942746" cy="121421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effectLst/>
            </a:rPr>
            <a:t>ЦКР (Центр кластерного развития)</a:t>
          </a:r>
        </a:p>
      </dsp:txBody>
      <dsp:txXfrm>
        <a:off x="2495129" y="1553852"/>
        <a:ext cx="1871620" cy="1143090"/>
      </dsp:txXfrm>
    </dsp:sp>
    <dsp:sp modelId="{3D130B6B-99F9-4E4D-8B70-741B0CEAC44A}">
      <dsp:nvSpPr>
        <dsp:cNvPr id="0" name=""/>
        <dsp:cNvSpPr/>
      </dsp:nvSpPr>
      <dsp:spPr>
        <a:xfrm>
          <a:off x="2216723" y="1214735"/>
          <a:ext cx="242843" cy="2428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432"/>
              </a:lnTo>
              <a:lnTo>
                <a:pt x="242843" y="242843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6EDF5-3A01-4541-B252-9EC93B4ECAE2}">
      <dsp:nvSpPr>
        <dsp:cNvPr id="0" name=""/>
        <dsp:cNvSpPr/>
      </dsp:nvSpPr>
      <dsp:spPr>
        <a:xfrm>
          <a:off x="2459566" y="3036059"/>
          <a:ext cx="1942746" cy="121421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effectLst/>
            </a:rPr>
            <a:t>РЦИ (Региональный центр инжиниринга)</a:t>
          </a:r>
        </a:p>
      </dsp:txBody>
      <dsp:txXfrm>
        <a:off x="2495129" y="3071622"/>
        <a:ext cx="1871620" cy="1143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797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1A1146E-9952-463A-9C84-1111831B3D12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2"/>
            <a:ext cx="5438140" cy="390798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79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749EBC2-2506-4EA8-8329-89C3C615E0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57" indent="-28571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1" indent="-2285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44" indent="-2285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87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30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7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1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677AE-7681-4B2A-8CE2-27A936BFE8D6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57" indent="-28571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1" indent="-2285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44" indent="-2285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87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30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7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1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677AE-7681-4B2A-8CE2-27A936BFE8D6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278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57" indent="-28571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1" indent="-2285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44" indent="-2285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87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30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7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1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677AE-7681-4B2A-8CE2-27A936BFE8D6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278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57" indent="-28571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1" indent="-2285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44" indent="-2285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87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30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7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1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677AE-7681-4B2A-8CE2-27A936BFE8D6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699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57" indent="-28571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1" indent="-2285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44" indent="-2285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87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30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7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1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677AE-7681-4B2A-8CE2-27A936BFE8D6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688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57" indent="-28571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1" indent="-2285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44" indent="-2285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87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30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7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1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677AE-7681-4B2A-8CE2-27A936BFE8D6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047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57" indent="-28571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1" indent="-2285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44" indent="-2285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87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30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7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1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677AE-7681-4B2A-8CE2-27A936BFE8D6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383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57" indent="-28571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1" indent="-2285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44" indent="-2285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87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30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7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1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8539BB-D6AA-49AE-91CB-41A2128A60A6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57" indent="-28571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1" indent="-2285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44" indent="-2285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87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30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7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1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63FF5-FDD3-4A28-8115-4199DFFBD485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F2B420-31AC-490B-BE97-66AC5F502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1B7F115-6E68-4E48-8758-EE9F2863B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F31DDD-55E9-4D47-A96E-5C508360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E9A932-8A98-451D-926D-9BCEF5A7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E4D0C4-8A38-4450-B9FE-A7C24818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6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A10985-CA83-40BC-A416-A1A57CAC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D400D5-ECF9-4C3B-B726-BE4FD8D59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39B805-D458-4F36-854E-0C97B70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55CB01-B211-4F98-AD4E-D8B00692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68AEA3-0D55-4C61-8940-6BD616DB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8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D1EAEFA-0B39-42F1-BB2C-B2536B998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31768F-202A-4F18-9F62-48A4276BB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97C119-B4BF-4077-9CDB-D2A38532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F3CFAA-7A72-44C5-8687-5C6056C80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D7AA14-2167-44DC-BB79-13435D9E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0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/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451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160" y="3207714"/>
            <a:ext cx="3600262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806286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C4421D-A50F-40D9-8738-FE5EE7E958F2}" type="slidenum">
              <a:rPr lang="id-ID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9639" y="2041158"/>
            <a:ext cx="4912233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50127" y="2041158"/>
            <a:ext cx="4912233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117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36363" y="6389688"/>
            <a:ext cx="3921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7993" y="76930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7993" y="353945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28146" y="769301"/>
            <a:ext cx="2624459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28144" y="3539452"/>
            <a:ext cx="2624461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61841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C84685-EFA5-4A6F-A2A8-FDB9A0D0A014}" type="slidenum">
              <a:rPr lang="id-ID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72072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0747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D7219C-FD73-4B9C-B1F1-593DD067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3FE108-B9D6-41D3-822B-9BCE3A9FA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73DEDC-C3D2-4B79-957B-F8380279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EEBB51-4DB2-4032-A6AB-0A3B6B98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ACC8AF-A933-4F8C-8043-6CD0494E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742050-F5F0-4BC3-AC0C-8742FB6E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B1DA57-55D2-4D86-86B8-AC737512C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739C45-FBFC-427A-9DE8-954E2ECD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2728FB-1BF9-4FE1-8F28-FA406AD1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2E88F5-2C55-4DFD-BE72-C18B972C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A30539-C157-4149-90BA-C5D1E228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E34A03-A5CA-4379-BC74-138319A71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4C3AE6-EB0E-40C7-A2D4-10F595171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A6D5C8-095E-4DFF-BB00-99A446C4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386A6B-964F-4E7A-9EA4-FABF3EEC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A6737F-8205-489E-B8BF-14D5162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8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C77575-B4A2-4EA7-A31D-4AA5DC6F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4C1CA8-FDA0-4F16-B23B-B8302B40A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634063-A5A6-400C-926D-1EC2BAC3E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54DFC23-02F6-4B5D-96E8-C8B14DA05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6585A45-9EC0-460F-A55B-850939266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ED9DAB0-4194-4B4D-B4D6-B377B753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010A38C-FC77-42EB-8C69-A6BEE18C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AD3C830-B57D-4E4D-8915-5132068F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D2D3C9-1DF9-48F6-B689-2E03B202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E528B41-85CE-422F-BCC5-6FC4B617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8287A-56DB-415B-BA6E-9A865B3F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CE09D53-8A13-4120-89E1-C071D6CB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2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8398A2D-217B-4D39-964A-5E9E5628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66CFFE-AF77-45BF-9D63-95A937C9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9FC7F3-BC33-42F2-BCD2-7B6C5D3E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0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094099-9275-40FD-B9CC-9B2DADCB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4F5E26-8EC6-4EE1-827D-117E37641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94A854-5DD8-4D15-86FB-7127DBFBF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A9E559-EED4-4901-B37D-B6DECAAA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23204B-242C-4D86-B59C-863033D9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8E63E9-0A2E-4BAC-A77C-F105A93E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2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CB20D-E526-49D7-B6FD-9CF84857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2FD8D33-F57A-4A2B-BF58-2FE481A7F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072A60-3FD9-4D5D-97BB-7A90E0A9C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80502E-3F5B-4190-A065-6F1F0978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52247A-BA8A-4EC1-8C1E-85770927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7E82B3-1642-40DE-AFFB-130891CF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8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B09F7E-350C-40EB-B1AC-4F1A77F9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8267AB-FC92-43B2-9964-A509923C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7D423E-2467-42C2-A6E8-59FAA4B47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E6BF7-0D34-4F8B-93BE-F70C9F484D25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CCE188-95DF-431D-9C1C-57BE4019C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81B3A7-4DC1-4995-BC0B-9C00962C3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7311-DF9E-43BF-97AA-3B4E0A0E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5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&#1084;&#1086;&#1085;&#1086;&#1075;&#1086;&#1088;&#1086;&#1076;&#1072;.&#1088;&#1092;/upload/iblock/7c2/Monogoroda_v3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berry.ru/registraciya-ip/kak-podobrat-kody-okved-2016-s-rasshifrovkoy-dlya-ip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ervice.nalog.ru/gp2.do;jsessionid=F312DA5A0A8BFBE1A38ED9C259831CA7768C" TargetMode="External"/><Relationship Id="rId5" Type="http://schemas.openxmlformats.org/officeDocument/2006/relationships/hyperlink" Target="https://service.nalog.ru/addrno.do" TargetMode="External"/><Relationship Id="rId4" Type="http://schemas.openxmlformats.org/officeDocument/2006/relationships/hyperlink" Target="https://www.regberry.ru/registraciya-ip/registraciya-ip-instrukciy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13591" y="0"/>
            <a:ext cx="12192000" cy="6858000"/>
          </a:xfrm>
          <a:custGeom>
            <a:avLst/>
            <a:gdLst>
              <a:gd name="connsiteX0" fmla="*/ 2666230 w 10944667"/>
              <a:gd name="connsiteY0" fmla="*/ 0 h 6858001"/>
              <a:gd name="connsiteX1" fmla="*/ 10944667 w 10944667"/>
              <a:gd name="connsiteY1" fmla="*/ 0 h 6858001"/>
              <a:gd name="connsiteX2" fmla="*/ 4086666 w 10944667"/>
              <a:gd name="connsiteY2" fmla="*/ 6858001 h 6858001"/>
              <a:gd name="connsiteX3" fmla="*/ 0 w 10944667"/>
              <a:gd name="connsiteY3" fmla="*/ 6858001 h 6858001"/>
              <a:gd name="connsiteX4" fmla="*/ 0 w 10944667"/>
              <a:gd name="connsiteY4" fmla="*/ 266623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667" h="6858001">
                <a:moveTo>
                  <a:pt x="2666230" y="0"/>
                </a:moveTo>
                <a:lnTo>
                  <a:pt x="10944667" y="0"/>
                </a:lnTo>
                <a:lnTo>
                  <a:pt x="4086666" y="6858001"/>
                </a:lnTo>
                <a:lnTo>
                  <a:pt x="0" y="6858001"/>
                </a:lnTo>
                <a:lnTo>
                  <a:pt x="0" y="266623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4" name="TextBox 14"/>
          <p:cNvSpPr txBox="1">
            <a:spLocks noChangeArrowheads="1"/>
          </p:cNvSpPr>
          <p:nvPr/>
        </p:nvSpPr>
        <p:spPr bwMode="auto">
          <a:xfrm>
            <a:off x="777875" y="2749580"/>
            <a:ext cx="53317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cs typeface="Gotham Pro" pitchFamily="2" charset="0"/>
              </a:rPr>
              <a:t>Развитие малого и среднего </a:t>
            </a:r>
          </a:p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cs typeface="Gotham Pro" pitchFamily="2" charset="0"/>
              </a:rPr>
              <a:t>предпринимательства </a:t>
            </a:r>
          </a:p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cs typeface="Gotham Pro" pitchFamily="2" charset="0"/>
              </a:rPr>
              <a:t>в муниципальном районе</a:t>
            </a:r>
            <a:endParaRPr lang="en-US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8034" y="180975"/>
            <a:ext cx="6048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Хайрединова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Жанна Руслановна – начальник управления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 развитию малого и среднего бизнеса Липецкой области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0726" name="Прямоугольник 1"/>
          <p:cNvSpPr>
            <a:spLocks noChangeArrowheads="1"/>
          </p:cNvSpPr>
          <p:nvPr/>
        </p:nvSpPr>
        <p:spPr bwMode="auto">
          <a:xfrm>
            <a:off x="1014413" y="6342063"/>
            <a:ext cx="7857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г</a:t>
            </a:r>
          </a:p>
        </p:txBody>
      </p:sp>
      <p:sp>
        <p:nvSpPr>
          <p:cNvPr id="30728" name="Прямоугольник 12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99" y="313268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85875" y="5283659"/>
            <a:ext cx="4257675" cy="6864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Экструзионная линия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производства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геосинтетических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материалов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2714" y="4934409"/>
            <a:ext cx="26639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ООО 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Престорусь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»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8450" y="5283659"/>
            <a:ext cx="4257675" cy="9911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Устройство перемотки, продольной резки и инспекции полотна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производства этикеток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0076" y="4934409"/>
            <a:ext cx="25944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ООО 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Оптифлекс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»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E6F03F-6B34-4C83-9A10-2232FA993B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6288"/>
          <a:stretch>
            <a:fillRect/>
          </a:stretch>
        </p:blipFill>
        <p:spPr>
          <a:xfrm>
            <a:off x="930275" y="2041525"/>
            <a:ext cx="4911725" cy="2859088"/>
          </a:xfrm>
          <a:solidFill>
            <a:srgbClr val="E1E9EA">
              <a:alpha val="70195"/>
            </a:srgbClr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E2B7AE-0A11-40B3-8512-0E60479C423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r="2072"/>
          <a:stretch>
            <a:fillRect/>
          </a:stretch>
        </p:blipFill>
        <p:spPr>
          <a:xfrm>
            <a:off x="6350000" y="2041525"/>
            <a:ext cx="4911725" cy="2859088"/>
          </a:xfrm>
          <a:solidFill>
            <a:srgbClr val="E1E9EA">
              <a:alpha val="70195"/>
            </a:srgbClr>
          </a:solidFill>
        </p:spPr>
      </p:pic>
      <p:sp>
        <p:nvSpPr>
          <p:cNvPr id="17" name="TextBox 16">
            <a:extLst/>
          </p:cNvPr>
          <p:cNvSpPr txBox="1"/>
          <p:nvPr/>
        </p:nvSpPr>
        <p:spPr>
          <a:xfrm>
            <a:off x="3546268" y="203984"/>
            <a:ext cx="5099473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Модернизация производства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1165225" y="808315"/>
            <a:ext cx="9861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Субсидирование </a:t>
            </a:r>
            <a:r>
              <a:rPr 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50% затрат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нового оборудования для создания, развития или модернизации производства: </a:t>
            </a:r>
            <a:r>
              <a:rPr 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не более 3-х млн. рублей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на одного получателя поддержки </a:t>
            </a:r>
          </a:p>
          <a:p>
            <a:pPr algn="just">
              <a:spcBef>
                <a:spcPct val="0"/>
              </a:spcBef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6" name="Circle: Hollow 13">
            <a:extLst/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arallelogram 16">
            <a:extLst/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2E438E-B3E8-46E8-8318-86E4842C5193}"/>
              </a:ext>
            </a:extLst>
          </p:cNvPr>
          <p:cNvSpPr txBox="1"/>
          <p:nvPr/>
        </p:nvSpPr>
        <p:spPr>
          <a:xfrm>
            <a:off x="2114317" y="1521350"/>
            <a:ext cx="25436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Грязинский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район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B7B5C2-6009-40D3-9610-50A4B315F14F}"/>
              </a:ext>
            </a:extLst>
          </p:cNvPr>
          <p:cNvSpPr txBox="1"/>
          <p:nvPr/>
        </p:nvSpPr>
        <p:spPr>
          <a:xfrm>
            <a:off x="8096819" y="1521350"/>
            <a:ext cx="14188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г. Липецк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8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85875" y="5249863"/>
            <a:ext cx="4257675" cy="9911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Оборудование для диагностики и хирургического лечения глазных заболеваний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1124" y="4900613"/>
            <a:ext cx="470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Центр глазной хирургии 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Окулюс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»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8450" y="5249863"/>
            <a:ext cx="4257675" cy="1599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Ковшевой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минипогрузчик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электроштабелер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Warun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механизации производства керамических изоляторов для низковольтных и высоковольтных предохранителей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9116" y="4900613"/>
            <a:ext cx="23363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ООО 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Энерком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»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198A8A-BE41-4A3B-8135-7E8A922F49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" b="328"/>
          <a:stretch>
            <a:fillRect/>
          </a:stretch>
        </p:blipFill>
        <p:spPr>
          <a:xfrm>
            <a:off x="930275" y="2041525"/>
            <a:ext cx="4911725" cy="2859088"/>
          </a:xfrm>
          <a:solidFill>
            <a:srgbClr val="E1E9EA">
              <a:alpha val="70195"/>
            </a:srgbClr>
          </a:soli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775780-5672-43EF-99FF-8BABF4F9BB0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r="1683"/>
          <a:stretch>
            <a:fillRect/>
          </a:stretch>
        </p:blipFill>
        <p:spPr>
          <a:xfrm>
            <a:off x="6350000" y="2041525"/>
            <a:ext cx="4911725" cy="2859088"/>
          </a:xfrm>
          <a:solidFill>
            <a:srgbClr val="E1E9EA">
              <a:alpha val="70195"/>
            </a:srgbClr>
          </a:solidFill>
        </p:spPr>
      </p:pic>
      <p:sp>
        <p:nvSpPr>
          <p:cNvPr id="17" name="TextBox 16">
            <a:extLst/>
          </p:cNvPr>
          <p:cNvSpPr txBox="1"/>
          <p:nvPr/>
        </p:nvSpPr>
        <p:spPr>
          <a:xfrm>
            <a:off x="778843" y="202912"/>
            <a:ext cx="1063431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Субсидирование процентной ставки по банковским кредитам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charset="0"/>
              <a:cs typeface="Gotham Pro" panose="02000503040000020004" charset="0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1232189" y="808315"/>
            <a:ext cx="9727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Субсидирование ключевой ставки </a:t>
            </a:r>
            <a:r>
              <a:rPr lang="ru-RU" b="1" dirty="0">
                <a:solidFill>
                  <a:schemeClr val="accent6"/>
                </a:solidFill>
                <a:cs typeface="Arial" pitchFamily="34" charset="0"/>
              </a:rPr>
              <a:t>ЦБ РФ (7,75%):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сумма кредита </a:t>
            </a:r>
            <a:r>
              <a:rPr lang="ru-RU" b="1" dirty="0">
                <a:solidFill>
                  <a:schemeClr val="accent6"/>
                </a:solidFill>
                <a:cs typeface="Arial" pitchFamily="34" charset="0"/>
              </a:rPr>
              <a:t>не более 50 млн. рублей</a:t>
            </a:r>
          </a:p>
        </p:txBody>
      </p:sp>
      <p:sp>
        <p:nvSpPr>
          <p:cNvPr id="26" name="Circle: Hollow 13">
            <a:extLst/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arallelogram 16">
            <a:extLst/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E57F17B-2841-4D05-B3FC-DE32F1850136}"/>
              </a:ext>
            </a:extLst>
          </p:cNvPr>
          <p:cNvSpPr txBox="1"/>
          <p:nvPr/>
        </p:nvSpPr>
        <p:spPr>
          <a:xfrm>
            <a:off x="2676713" y="1521350"/>
            <a:ext cx="14188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Г. Липецк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B02F22-E0F0-4DDB-A00E-91E2A3E45A3A}"/>
              </a:ext>
            </a:extLst>
          </p:cNvPr>
          <p:cNvSpPr txBox="1"/>
          <p:nvPr/>
        </p:nvSpPr>
        <p:spPr>
          <a:xfrm>
            <a:off x="8096819" y="1521350"/>
            <a:ext cx="14188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Г. Липецк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7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64982" y="5094734"/>
            <a:ext cx="5005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ООО «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ЯрСтрой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Приобретение спецтехники для модернизации производства бетона и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жби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3606507" y="206375"/>
            <a:ext cx="495360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/>
                <a:cs typeface="Arial" panose="020B0604020202020204" pitchFamily="34" charset="0"/>
              </a:rPr>
              <a:t>Субсидирование лизинга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190500" y="808315"/>
            <a:ext cx="1212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764" indent="-17776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Компенсация первого платежа по договору лизинга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до 2 млн. руб.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(с 2017 года)  на 1 получателя поддержк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и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177764" indent="-177764"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Субсидирование </a:t>
            </a:r>
            <a:r>
              <a:rPr 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ключевой ставки ЦБ РФ (7,5%)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 договорам лизинга в течение 2-х лет. </a:t>
            </a:r>
          </a:p>
        </p:txBody>
      </p:sp>
      <p:sp>
        <p:nvSpPr>
          <p:cNvPr id="26" name="Circle: Hollow 13">
            <a:extLst/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arallelogram 16">
            <a:extLst/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3FCDD7-EBA4-41E9-B96A-954AD1A02F06}"/>
              </a:ext>
            </a:extLst>
          </p:cNvPr>
          <p:cNvSpPr txBox="1"/>
          <p:nvPr/>
        </p:nvSpPr>
        <p:spPr>
          <a:xfrm>
            <a:off x="2095993" y="1454646"/>
            <a:ext cx="25436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Грязинский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район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BC50D2-AC2C-4B30-A8C8-EEF606B5DDD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r="7052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4CE78D-20B1-4B7A-B066-FAAE73FB11BC}"/>
              </a:ext>
            </a:extLst>
          </p:cNvPr>
          <p:cNvSpPr txBox="1"/>
          <p:nvPr/>
        </p:nvSpPr>
        <p:spPr>
          <a:xfrm>
            <a:off x="6254750" y="5094734"/>
            <a:ext cx="5005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ООО «Автотранспортное предприятие «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Добровское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»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Обновление автотранспорта для организации маршрутной пригородной перевозки пассажиров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8F7C8F-E924-4001-B679-49322F3CC168}"/>
              </a:ext>
            </a:extLst>
          </p:cNvPr>
          <p:cNvSpPr txBox="1"/>
          <p:nvPr/>
        </p:nvSpPr>
        <p:spPr>
          <a:xfrm>
            <a:off x="7478414" y="1521350"/>
            <a:ext cx="26556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Добровский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район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316E35-FDC4-43D6-A862-6EB2866934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6" t="-642" b="642"/>
          <a:stretch/>
        </p:blipFill>
        <p:spPr>
          <a:xfrm>
            <a:off x="1052513" y="2041158"/>
            <a:ext cx="4389499" cy="2860117"/>
          </a:xfrm>
        </p:spPr>
      </p:pic>
    </p:spTree>
    <p:extLst>
      <p:ext uri="{BB962C8B-B14F-4D97-AF65-F5344CB8AC3E}">
        <p14:creationId xmlns:p14="http://schemas.microsoft.com/office/powerpoint/2010/main" val="194629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63116" y="5465723"/>
            <a:ext cx="49032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Открытие частного детского сада-ясли «Мирта»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40391" y="5465723"/>
            <a:ext cx="42737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Открытие детского развивающего центра</a:t>
            </a:r>
          </a:p>
          <a:p>
            <a:pPr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«Выбор гения»</a:t>
            </a: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028352" y="206375"/>
            <a:ext cx="810991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Субсидирование затрат на открытие и развитие </a:t>
            </a:r>
            <a:b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</a:b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детских садов и развивающих центров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charset="0"/>
              <a:cs typeface="Gotham Pro" panose="02000503040000020004" charset="0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327025" y="1084997"/>
            <a:ext cx="1117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Субсидии на компенсацию </a:t>
            </a:r>
            <a:r>
              <a:rPr lang="ru-RU" altLang="ru-RU" b="1" dirty="0">
                <a:solidFill>
                  <a:schemeClr val="accent6"/>
                </a:solidFill>
                <a:cs typeface="Arial" charset="0"/>
              </a:rPr>
              <a:t>85% фактических затрат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по приобретению помещения, оборудования, мебели, материалов, инвентаря, обучению персонала: </a:t>
            </a:r>
            <a:r>
              <a:rPr lang="ru-RU" altLang="ru-RU" b="1" dirty="0">
                <a:solidFill>
                  <a:schemeClr val="accent6"/>
                </a:solidFill>
                <a:cs typeface="Arial" charset="0"/>
              </a:rPr>
              <a:t>не более 600 тыс. рублей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на одного получателя поддержки.</a:t>
            </a:r>
          </a:p>
        </p:txBody>
      </p:sp>
      <p:sp>
        <p:nvSpPr>
          <p:cNvPr id="26" name="Circle: Hollow 13">
            <a:extLst/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arallelogram 16">
            <a:extLst/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52B349-507F-4D28-8072-789F5D38A5BB}"/>
              </a:ext>
            </a:extLst>
          </p:cNvPr>
          <p:cNvSpPr txBox="1"/>
          <p:nvPr/>
        </p:nvSpPr>
        <p:spPr>
          <a:xfrm>
            <a:off x="2676713" y="1804452"/>
            <a:ext cx="14188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Г. Липецк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740B0A-F3DE-44AD-AF69-6DE4B7B676A5}"/>
              </a:ext>
            </a:extLst>
          </p:cNvPr>
          <p:cNvSpPr txBox="1"/>
          <p:nvPr/>
        </p:nvSpPr>
        <p:spPr>
          <a:xfrm>
            <a:off x="8096819" y="1804452"/>
            <a:ext cx="14188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Г. Липецк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F21DD7-E3CA-4D27-8827-B638B082794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4" b="11194"/>
          <a:stretch>
            <a:fillRect/>
          </a:stretch>
        </p:blipFill>
        <p:spPr>
          <a:xfrm>
            <a:off x="929639" y="2378594"/>
            <a:ext cx="4912233" cy="2860117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47526B6-8E43-4226-BFF8-64850E2967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4" b="11194"/>
          <a:stretch>
            <a:fillRect/>
          </a:stretch>
        </p:blipFill>
        <p:spPr>
          <a:xfrm>
            <a:off x="6350127" y="2390976"/>
            <a:ext cx="4912233" cy="2860117"/>
          </a:xfrm>
        </p:spPr>
      </p:pic>
    </p:spTree>
    <p:extLst>
      <p:ext uri="{BB962C8B-B14F-4D97-AF65-F5344CB8AC3E}">
        <p14:creationId xmlns:p14="http://schemas.microsoft.com/office/powerpoint/2010/main" val="84172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04937" y="5126831"/>
            <a:ext cx="3962400" cy="650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Развитие сети фитнес клубов "Прайм Фитнес"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86134" y="5127625"/>
            <a:ext cx="49823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Создание сети физкультурно-спортивных клубов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самбо в Липецкой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9CC142-3767-4CC3-BF4B-373434C2A95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" b="6343"/>
          <a:stretch>
            <a:fillRect/>
          </a:stretch>
        </p:blipFill>
        <p:spPr>
          <a:xfrm>
            <a:off x="930275" y="2041525"/>
            <a:ext cx="4911725" cy="2859088"/>
          </a:xfrm>
          <a:solidFill>
            <a:srgbClr val="E1E9EA">
              <a:alpha val="70195"/>
            </a:srgbClr>
          </a:solidFill>
        </p:spPr>
      </p:pic>
      <p:sp>
        <p:nvSpPr>
          <p:cNvPr id="17" name="TextBox 16">
            <a:extLst/>
          </p:cNvPr>
          <p:cNvSpPr txBox="1"/>
          <p:nvPr/>
        </p:nvSpPr>
        <p:spPr>
          <a:xfrm>
            <a:off x="283120" y="206375"/>
            <a:ext cx="11625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Субсидирование затрат в области физической культуры и спорта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charset="0"/>
              <a:cs typeface="Gotham Pro" panose="02000503040000020004" charset="0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177800" y="830064"/>
            <a:ext cx="1183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Субсидии на компенсацию </a:t>
            </a:r>
            <a:r>
              <a:rPr 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80% фактических затрат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 приобретению оборудования, мебели, материалов, инвентаря, обучению персонала: </a:t>
            </a:r>
            <a:r>
              <a:rPr 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не более 500 тыс. рублей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на одного получателя поддержки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6" name="Circle: Hollow 13">
            <a:extLst/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arallelogram 16">
            <a:extLst/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66EDD5-8B77-4FE6-A78D-54F8B4106853}"/>
              </a:ext>
            </a:extLst>
          </p:cNvPr>
          <p:cNvSpPr txBox="1"/>
          <p:nvPr/>
        </p:nvSpPr>
        <p:spPr>
          <a:xfrm>
            <a:off x="2686042" y="1521350"/>
            <a:ext cx="14001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г. Липецк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81C131-CF52-4731-8B45-62B2E8FC28D2}"/>
              </a:ext>
            </a:extLst>
          </p:cNvPr>
          <p:cNvSpPr txBox="1"/>
          <p:nvPr/>
        </p:nvSpPr>
        <p:spPr>
          <a:xfrm>
            <a:off x="8106148" y="1521350"/>
            <a:ext cx="14001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Липецк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9E981A5-841F-45F0-A16F-5E347CD8DC2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0" b="6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948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84201" y="250825"/>
            <a:ext cx="10469033" cy="47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97" tIns="42049" rIns="84097" bIns="42049">
            <a:spAutoFit/>
          </a:bodyPr>
          <a:lstStyle/>
          <a:p>
            <a:pPr algn="ctr" eaLnBrk="1" hangingPunct="1">
              <a:lnSpc>
                <a:spcPts val="3225"/>
              </a:lnSpc>
            </a:pPr>
            <a:r>
              <a:rPr lang="ru-RU" altLang="ru-RU" sz="2400" b="1" i="0" dirty="0">
                <a:solidFill>
                  <a:schemeClr val="tx1"/>
                </a:solidFill>
              </a:rPr>
              <a:t>Поддержка народных предприятий</a:t>
            </a:r>
          </a:p>
        </p:txBody>
      </p:sp>
      <p:sp>
        <p:nvSpPr>
          <p:cNvPr id="1536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839451" y="5499100"/>
            <a:ext cx="812800" cy="9906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ru-RU" sz="1200" b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8" name="Group 76">
            <a:extLst/>
          </p:cNvPr>
          <p:cNvGraphicFramePr>
            <a:graphicFrameLocks noGrp="1"/>
          </p:cNvGraphicFramePr>
          <p:nvPr/>
        </p:nvGraphicFramePr>
        <p:xfrm>
          <a:off x="1236133" y="1089026"/>
          <a:ext cx="9581392" cy="3788203"/>
        </p:xfrm>
        <a:graphic>
          <a:graphicData uri="http://schemas.openxmlformats.org/drawingml/2006/table">
            <a:tbl>
              <a:tblPr/>
              <a:tblGrid>
                <a:gridCol w="6561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0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Субсидирование затрат на:</a:t>
                      </a:r>
                      <a:endParaRPr kumimoji="0" lang="ru-RU" alt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76" marR="108976" marT="43717" marB="43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08976" marR="108976" marT="43717" marB="43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2856">
                <a:tc>
                  <a:txBody>
                    <a:bodyPr/>
                    <a:lstStyle>
                      <a:lvl1pPr marL="0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497017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994035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491051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988068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485085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82103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79119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976137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 правовую, консультативную, организационную поддержку и обучение работников при </a:t>
                      </a:r>
                      <a:r>
                        <a:rPr kumimoji="0" lang="ru-RU" alt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создании НП</a:t>
                      </a:r>
                    </a:p>
                  </a:txBody>
                  <a:tcPr marL="108976" marR="108976" marT="43717" marB="43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250</a:t>
                      </a:r>
                      <a:r>
                        <a:rPr kumimoji="0" lang="ru-RU" alt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тыс.руб.</a:t>
                      </a:r>
                    </a:p>
                  </a:txBody>
                  <a:tcPr marL="108976" marR="108976" marT="43717" marB="43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3C145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 организационные расходы</a:t>
                      </a:r>
                      <a:endParaRPr kumimoji="0" lang="ru-RU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976" marR="108976" marT="43717" marB="43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976" marR="108976" marT="43717" marB="43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 приобретение основных средств</a:t>
                      </a:r>
                      <a:endParaRPr kumimoji="0" lang="ru-RU" alt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76" marR="108976" marT="43717" marB="43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ru-RU" altLang="ru-R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endParaRPr kumimoji="0" lang="ru-RU" alt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76" marR="108976" marT="43717" marB="43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3C145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авансовый платеж по лизингу</a:t>
                      </a:r>
                    </a:p>
                  </a:txBody>
                  <a:tcPr marL="108976" marR="108976" marT="43717" marB="43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08976" marR="108976" marT="43717" marB="43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017">
                <a:tc>
                  <a:txBody>
                    <a:bodyPr/>
                    <a:lstStyle>
                      <a:lvl1pPr marL="0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497017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994035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491051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988068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485085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82103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79119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976137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% ставку по кредитам и лизингу</a:t>
                      </a:r>
                    </a:p>
                  </a:txBody>
                  <a:tcPr marL="108976" marR="108976" marT="43717" marB="43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ключевая ставка 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976" marR="108976" marT="43717" marB="43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Circle: Hollow 13">
            <a:extLst>
              <a:ext uri="{FF2B5EF4-FFF2-40B4-BE49-F238E27FC236}">
                <a16:creationId xmlns:a16="http://schemas.microsoft.com/office/drawing/2014/main" xmlns="" id="{8564C3CA-6F95-4F10-B74B-BC873F263240}"/>
              </a:ext>
            </a:extLst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>
                <a16:creationId xmlns:a16="http://schemas.microsoft.com/office/drawing/2014/main" xmlns="" id="{49336698-2D69-442A-81D0-2A26BA803C60}"/>
              </a:ext>
            </a:extLst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C:\Users\User\Desktop\logo.png">
            <a:extLst>
              <a:ext uri="{FF2B5EF4-FFF2-40B4-BE49-F238E27FC236}">
                <a16:creationId xmlns:a16="http://schemas.microsoft.com/office/drawing/2014/main" xmlns="" id="{EBA076F0-97DF-4E77-B1BF-D9D92DD26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383">
            <a:extLst>
              <a:ext uri="{FF2B5EF4-FFF2-40B4-BE49-F238E27FC236}">
                <a16:creationId xmlns:a16="http://schemas.microsoft.com/office/drawing/2014/main" xmlns="" id="{396FF749-CE14-4CC5-8450-E0B83AF6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1818E1-4C5A-467B-9E4E-9099635D718E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767751" y="248608"/>
            <a:ext cx="1088857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i="0" dirty="0">
                <a:solidFill>
                  <a:schemeClr val="bg2">
                    <a:lumMod val="10000"/>
                  </a:schemeClr>
                </a:solidFill>
              </a:rPr>
              <a:t>Финансовая поддержка Корпорации МСП</a:t>
            </a:r>
          </a:p>
        </p:txBody>
      </p:sp>
      <p:graphicFrame>
        <p:nvGraphicFramePr>
          <p:cNvPr id="7" name="Таблица 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07308"/>
              </p:ext>
            </p:extLst>
          </p:nvPr>
        </p:nvGraphicFramePr>
        <p:xfrm>
          <a:off x="223524" y="780410"/>
          <a:ext cx="11856640" cy="594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0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Продукты</a:t>
                      </a: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Условия </a:t>
                      </a: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6794">
                <a:tc>
                  <a:txBody>
                    <a:bodyPr/>
                    <a:lstStyle/>
                    <a:p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Программа стимулирования кредитования </a:t>
                      </a:r>
                      <a:endParaRPr lang="ru-RU" sz="20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Процентная ставка – до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10,6%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Срок льготного фондирования до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лет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Размер кредита: от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руб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до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 млрд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руб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56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уполномоченных банков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6006">
                <a:tc>
                  <a:txBody>
                    <a:bodyPr/>
                    <a:lstStyle/>
                    <a:p>
                      <a:pPr marL="0" marR="0" lvl="0" indent="0" algn="l" defTabSz="3444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3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Программа кредитования 8,5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8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Процентная ставка –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8,5 %  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Инвестиционный кредит: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-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от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млн. руб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до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1 млрд.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руб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на срок до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лет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Кредит на пополнение оборотных средств: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 - от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млн. руб. до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100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млн. руб. на срок до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лет</a:t>
                      </a: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Кредитный лимит на заемщика – до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4 млрд.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69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уполномоченных банков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3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Программа льготного лизинга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оборудования 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Реализуется РЛК: г. Казань, Уфа, Ярославль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республика Саха.</a:t>
                      </a: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Процентная ставка –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6 - 8%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Сумма финансирования – от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до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200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млн. руб.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Авансовый платеж  - от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15 %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Срок лизинга – до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60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месяцев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ircle: Hollow 13">
            <a:extLst/>
          </p:cNvPr>
          <p:cNvSpPr/>
          <p:nvPr/>
        </p:nvSpPr>
        <p:spPr>
          <a:xfrm>
            <a:off x="-631345" y="5771012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>
                <a16:creationId xmlns:a16="http://schemas.microsoft.com/office/drawing/2014/main" xmlns="" id="{49336698-2D69-442A-81D0-2A26BA803C60}"/>
              </a:ext>
            </a:extLst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1818E1-4C5A-467B-9E4E-9099635D718E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718496" y="-27337"/>
            <a:ext cx="1088857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i="0" dirty="0">
                <a:solidFill>
                  <a:schemeClr val="bg2">
                    <a:lumMod val="10000"/>
                  </a:schemeClr>
                </a:solidFill>
              </a:rPr>
              <a:t> поддержка моногорода Лебедянь</a:t>
            </a:r>
          </a:p>
        </p:txBody>
      </p:sp>
      <p:graphicFrame>
        <p:nvGraphicFramePr>
          <p:cNvPr id="7" name="Таблица 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38192"/>
              </p:ext>
            </p:extLst>
          </p:nvPr>
        </p:nvGraphicFramePr>
        <p:xfrm>
          <a:off x="230819" y="368169"/>
          <a:ext cx="11856634" cy="876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82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Продукты</a:t>
                      </a: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Виды и Условия </a:t>
                      </a: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8235">
                <a:tc>
                  <a:txBody>
                    <a:bodyPr/>
                    <a:lstStyle/>
                    <a:p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Субсидии из областного бюджета</a:t>
                      </a:r>
                      <a:endParaRPr lang="ru-RU" sz="20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Возмещение первого лизингового платежа 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-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</a:rPr>
                        <a:t>до 3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млн. руб.,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процентов по кредиту и лизингу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</a:rPr>
                        <a:t>до 2 лет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; </a:t>
                      </a: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 Возмещение затрат на развитие:  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        - детских центров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</a:rPr>
                        <a:t>до 500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        - социального предпринимательства  -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</a:rPr>
                        <a:t>до 500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823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Фонд развития моногородов</a:t>
                      </a: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8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Финансирование инвестиционных проектов (займы):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   - от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млн. руб. до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250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млн. руб., </a:t>
                      </a:r>
                      <a:r>
                        <a:rPr kumimoji="0" lang="ru-RU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0 %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до 15 лет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   - от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250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млн. руб. до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млрд. руб., </a:t>
                      </a:r>
                      <a:r>
                        <a:rPr kumimoji="0" lang="ru-RU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5 %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до 15 лет</a:t>
                      </a:r>
                    </a:p>
                    <a:p>
                      <a:pPr marL="342900" marR="0" lvl="8" indent="-34290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Субсидия на создание объектов инфраструктуры инвестпроектов  в моногородах –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до 95 %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затрат 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8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АО «Корпорация МСП»  совместно с АО «МСП Банк»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уполномоченными банками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Программа льготного кредитования моногородов: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Инвестиционный кредит: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-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от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млн. руб. до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млрд.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руб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8,9-9,9%,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до 7 лет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Кредит на пополнение оборотных средств: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 - от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млн. руб. до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100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млн.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руб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9,6-10.6%,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до 3 лет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Микрокредит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  - от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100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тыс. руб. до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млн.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руб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10,1%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, до 1 года</a:t>
                      </a:r>
                      <a:endParaRPr kumimoji="0" lang="ru-RU" sz="20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Программа льготного лизинга оборудования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    - от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200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млн. руб.; 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6 - 8%;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до 60 месяцев</a:t>
                      </a:r>
                    </a:p>
                    <a:p>
                      <a:pPr marL="342900" marR="0" lvl="0" indent="-34290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Гарантийная поддержка Корпорации и РГО: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    - от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25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млн. руб.; 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0,75 %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годовых от суммы гарантии; </a:t>
                      </a:r>
                    </a:p>
                    <a:p>
                      <a:pPr marL="0" marR="0" lvl="0" indent="0" algn="l" defTabSz="344409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      гарантийное покрытие - до 75%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7453"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0024475"/>
                  </a:ext>
                </a:extLst>
              </a:tr>
            </a:tbl>
          </a:graphicData>
        </a:graphic>
      </p:graphicFrame>
      <p:sp>
        <p:nvSpPr>
          <p:cNvPr id="5" name="Circle: Hollow 13">
            <a:extLst/>
          </p:cNvPr>
          <p:cNvSpPr/>
          <p:nvPr/>
        </p:nvSpPr>
        <p:spPr>
          <a:xfrm>
            <a:off x="-631345" y="5771012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>
                <a16:creationId xmlns:a16="http://schemas.microsoft.com/office/drawing/2014/main" xmlns="" id="{49336698-2D69-442A-81D0-2A26BA803C60}"/>
              </a:ext>
            </a:extLst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0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2FA64B8D-B78F-49DC-BDC0-DB8216C6A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52381"/>
              </p:ext>
            </p:extLst>
          </p:nvPr>
        </p:nvGraphicFramePr>
        <p:xfrm>
          <a:off x="2672179" y="213064"/>
          <a:ext cx="7501631" cy="669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027">
                  <a:extLst>
                    <a:ext uri="{9D8B030D-6E8A-4147-A177-3AD203B41FA5}">
                      <a16:colId xmlns:a16="http://schemas.microsoft.com/office/drawing/2014/main" xmlns="" val="3745282165"/>
                    </a:ext>
                  </a:extLst>
                </a:gridCol>
                <a:gridCol w="1849289">
                  <a:extLst>
                    <a:ext uri="{9D8B030D-6E8A-4147-A177-3AD203B41FA5}">
                      <a16:colId xmlns:a16="http://schemas.microsoft.com/office/drawing/2014/main" xmlns="" val="2148899312"/>
                    </a:ext>
                  </a:extLst>
                </a:gridCol>
                <a:gridCol w="2223315">
                  <a:extLst>
                    <a:ext uri="{9D8B030D-6E8A-4147-A177-3AD203B41FA5}">
                      <a16:colId xmlns:a16="http://schemas.microsoft.com/office/drawing/2014/main" xmlns="" val="1775895691"/>
                    </a:ext>
                  </a:extLst>
                </a:gridCol>
              </a:tblGrid>
              <a:tr h="567805">
                <a:tc gridSpan="3">
                  <a:txBody>
                    <a:bodyPr/>
                    <a:lstStyle/>
                    <a:p>
                      <a:pPr algn="ctr" fontAlgn="auto"/>
                      <a:endParaRPr lang="ru-RU" sz="1000" u="none" strike="noStrike" dirty="0">
                        <a:effectLst/>
                      </a:endParaRPr>
                    </a:p>
                    <a:p>
                      <a:pPr algn="ctr" fontAlgn="auto"/>
                      <a:r>
                        <a:rPr lang="ru-RU" sz="1600" b="1" u="none" strike="noStrike" dirty="0">
                          <a:effectLst/>
                        </a:rPr>
                        <a:t>Распределение консолидированного объема финансовой поддержки                             АО "Корпорация МСП" </a:t>
                      </a:r>
                    </a:p>
                    <a:p>
                      <a:pPr algn="ctr" fontAlgn="auto"/>
                      <a:r>
                        <a:rPr lang="ru-RU" sz="1600" b="1" u="none" strike="noStrike" dirty="0">
                          <a:effectLst/>
                        </a:rPr>
                        <a:t>в разрезе муниципальных образований Липецкой области на 2019 год.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847277"/>
                  </a:ext>
                </a:extLst>
              </a:tr>
              <a:tr h="662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Число СМСБ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Объем финансовой поддержки,                                  млн.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389800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г. Липецк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21970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4211,4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0468954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г. Елец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3198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7231010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Воловский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473713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Грязинский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2136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409,5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6032791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Данковский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7339613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Добринский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9814981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Добровский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0617201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Долгоруковский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3739640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Елецкий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9196598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Задонский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1541625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Измалковский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759464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Краснинский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872751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Лебедянский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143957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Лев-Толстовский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0866244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Липецкий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396,0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4521467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Становлянский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945707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Тербунский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670218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Усманский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228,3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779257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Хлевенский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8288844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Чаплыгинский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9598383"/>
                  </a:ext>
                </a:extLst>
              </a:tr>
              <a:tr h="626785">
                <a:tc>
                  <a:txBody>
                    <a:bodyPr/>
                    <a:lstStyle/>
                    <a:p>
                      <a:pPr algn="ctr" fontAlgn="b"/>
                      <a:endParaRPr lang="ru-RU" sz="14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ИТОГО: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40 268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  7 719,00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8" marR="7748" marT="77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465401"/>
                  </a:ext>
                </a:extLst>
              </a:tr>
            </a:tbl>
          </a:graphicData>
        </a:graphic>
      </p:graphicFrame>
      <p:sp>
        <p:nvSpPr>
          <p:cNvPr id="4" name="Circle: Hollow 13">
            <a:extLst>
              <a:ext uri="{FF2B5EF4-FFF2-40B4-BE49-F238E27FC236}">
                <a16:creationId xmlns:a16="http://schemas.microsoft.com/office/drawing/2014/main" xmlns="" id="{A6645AD4-CD53-4416-AADD-30E73ED84659}"/>
              </a:ext>
            </a:extLst>
          </p:cNvPr>
          <p:cNvSpPr/>
          <p:nvPr/>
        </p:nvSpPr>
        <p:spPr>
          <a:xfrm>
            <a:off x="-631345" y="5771012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arallelogram 16">
            <a:extLst>
              <a:ext uri="{FF2B5EF4-FFF2-40B4-BE49-F238E27FC236}">
                <a16:creationId xmlns:a16="http://schemas.microsoft.com/office/drawing/2014/main" xmlns="" id="{0210A5AE-D725-4377-8A7F-1351520949B5}"/>
              </a:ext>
            </a:extLst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7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xmlns="" id="{2DC695A9-9E85-4FFC-95BC-0C1C2F7EB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22B20-FB0D-44F7-A7D0-04502E901233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A33C22F-91FB-4C0C-9B8A-0FFCC6CF2B31}"/>
              </a:ext>
            </a:extLst>
          </p:cNvPr>
          <p:cNvSpPr/>
          <p:nvPr/>
        </p:nvSpPr>
        <p:spPr>
          <a:xfrm>
            <a:off x="5050829" y="5045869"/>
            <a:ext cx="6472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rgbClr val="009999"/>
              </a:solidFill>
              <a:hlinkClick r:id="rId2"/>
            </a:endParaRPr>
          </a:p>
          <a:p>
            <a:pPr>
              <a:defRPr/>
            </a:pPr>
            <a:endParaRPr lang="ru-RU" dirty="0">
              <a:solidFill>
                <a:srgbClr val="009999"/>
              </a:solidFill>
              <a:hlinkClick r:id="rId2"/>
            </a:endParaRPr>
          </a:p>
          <a:p>
            <a:pPr algn="r"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hlinkClick r:id="rId2"/>
            </a:endParaRPr>
          </a:p>
          <a:p>
            <a:pPr algn="r"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hlinkClick r:id="rId2"/>
            </a:endParaRPr>
          </a:p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http://xn--80afd4affbbat.xn</a:t>
            </a:r>
            <a:endParaRPr lang="ru-RU" sz="1200" dirty="0">
              <a:solidFill>
                <a:schemeClr val="bg1">
                  <a:lumMod val="50000"/>
                </a:schemeClr>
              </a:solidFill>
              <a:hlinkClick r:id="rId2"/>
            </a:endParaRPr>
          </a:p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--p1ai/upload/iblock/7c2/</a:t>
            </a:r>
            <a:endParaRPr lang="ru-RU" sz="1200" dirty="0">
              <a:solidFill>
                <a:schemeClr val="bg1">
                  <a:lumMod val="50000"/>
                </a:schemeClr>
              </a:solidFill>
              <a:hlinkClick r:id="rId2"/>
            </a:endParaRPr>
          </a:p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Monogoroda_v3.mp4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dirty="0"/>
          </a:p>
        </p:txBody>
      </p:sp>
      <p:pic>
        <p:nvPicPr>
          <p:cNvPr id="4100" name="Рисунок 5">
            <a:extLst>
              <a:ext uri="{FF2B5EF4-FFF2-40B4-BE49-F238E27FC236}">
                <a16:creationId xmlns:a16="http://schemas.microsoft.com/office/drawing/2014/main" xmlns="" id="{B7538576-661B-4542-8E7E-AADC0C3C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28675"/>
            <a:ext cx="5516564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>
            <a:extLst>
              <a:ext uri="{FF2B5EF4-FFF2-40B4-BE49-F238E27FC236}">
                <a16:creationId xmlns:a16="http://schemas.microsoft.com/office/drawing/2014/main" xmlns="" id="{039D9BF5-6D24-473C-A8E2-5715147E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" y="3889376"/>
            <a:ext cx="5644551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7">
            <a:extLst>
              <a:ext uri="{FF2B5EF4-FFF2-40B4-BE49-F238E27FC236}">
                <a16:creationId xmlns:a16="http://schemas.microsoft.com/office/drawing/2014/main" xmlns="" id="{F6F5D061-C973-40C9-91CB-0057993D2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6938" y="0"/>
            <a:ext cx="258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МОНОГОРОДА.РФ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</a:endParaRPr>
          </a:p>
        </p:txBody>
      </p:sp>
      <p:sp>
        <p:nvSpPr>
          <p:cNvPr id="4103" name="Прямоугольник 8">
            <a:extLst>
              <a:ext uri="{FF2B5EF4-FFF2-40B4-BE49-F238E27FC236}">
                <a16:creationId xmlns:a16="http://schemas.microsoft.com/office/drawing/2014/main" xmlns="" id="{0E5D885D-BD08-4530-8CC0-22189EA3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293" y="299691"/>
            <a:ext cx="4715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009999"/>
                </a:solidFill>
                <a:latin typeface="Times New Roman" panose="02020603050405020304" pitchFamily="18" charset="0"/>
              </a:rPr>
              <a:t>Новые возможности для бизнеса</a:t>
            </a:r>
          </a:p>
        </p:txBody>
      </p:sp>
      <p:pic>
        <p:nvPicPr>
          <p:cNvPr id="4104" name="Рисунок 10">
            <a:extLst>
              <a:ext uri="{FF2B5EF4-FFF2-40B4-BE49-F238E27FC236}">
                <a16:creationId xmlns:a16="http://schemas.microsoft.com/office/drawing/2014/main" xmlns="" id="{B8EDB3E1-D776-4958-ACA5-A37A5993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9526"/>
            <a:ext cx="209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Прямоугольник 12">
            <a:extLst>
              <a:ext uri="{FF2B5EF4-FFF2-40B4-BE49-F238E27FC236}">
                <a16:creationId xmlns:a16="http://schemas.microsoft.com/office/drawing/2014/main" xmlns="" id="{B277901E-63FD-4FAA-9AC5-07CAA22AC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9" y="1862138"/>
            <a:ext cx="387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10-250 млн. руб.</a:t>
            </a:r>
            <a:r>
              <a:rPr lang="ru-RU" altLang="ru-RU" sz="2000" dirty="0">
                <a:latin typeface="Times New Roman" panose="02020603050405020304" pitchFamily="18" charset="0"/>
              </a:rPr>
              <a:t>  = </a:t>
            </a:r>
            <a:r>
              <a:rPr lang="ru-RU" altLang="ru-RU" sz="2800" dirty="0">
                <a:solidFill>
                  <a:srgbClr val="009999"/>
                </a:solidFill>
                <a:latin typeface="Times New Roman" panose="02020603050405020304" pitchFamily="18" charset="0"/>
              </a:rPr>
              <a:t>0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</a:rPr>
              <a:t>% годовых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99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Прямоугольник 19">
            <a:extLst>
              <a:ext uri="{FF2B5EF4-FFF2-40B4-BE49-F238E27FC236}">
                <a16:creationId xmlns:a16="http://schemas.microsoft.com/office/drawing/2014/main" xmlns="" id="{00C1B78F-BEB1-482D-86C0-40CD110DC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41676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9999"/>
                </a:solidFill>
                <a:latin typeface="Times New Roman" panose="02020603050405020304" pitchFamily="18" charset="0"/>
              </a:rPr>
              <a:t>ЛЬГОТНЫЕ ЗАЙМЫ</a:t>
            </a:r>
          </a:p>
        </p:txBody>
      </p:sp>
      <p:sp>
        <p:nvSpPr>
          <p:cNvPr id="4107" name="Прямоугольник 20">
            <a:extLst>
              <a:ext uri="{FF2B5EF4-FFF2-40B4-BE49-F238E27FC236}">
                <a16:creationId xmlns:a16="http://schemas.microsoft.com/office/drawing/2014/main" xmlns="" id="{5E2D126F-1F54-445B-B3E4-88D9EA535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4432300"/>
            <a:ext cx="4070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250-1000 млн. руб.</a:t>
            </a:r>
            <a:r>
              <a:rPr lang="ru-RU" altLang="ru-RU" sz="2000" dirty="0">
                <a:latin typeface="Times New Roman" panose="02020603050405020304" pitchFamily="18" charset="0"/>
              </a:rPr>
              <a:t> = </a:t>
            </a:r>
            <a:r>
              <a:rPr lang="ru-RU" altLang="ru-RU" sz="2800" dirty="0">
                <a:solidFill>
                  <a:srgbClr val="009999"/>
                </a:solidFill>
                <a:latin typeface="Times New Roman" panose="02020603050405020304" pitchFamily="18" charset="0"/>
              </a:rPr>
              <a:t>5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</a:rPr>
              <a:t>% годовых</a:t>
            </a:r>
          </a:p>
        </p:txBody>
      </p:sp>
      <p:sp>
        <p:nvSpPr>
          <p:cNvPr id="13" name="Управляющая кнопка: звук 12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xmlns="" id="{1ECEFB98-68C7-4413-98F7-B678FEA17570}"/>
              </a:ext>
            </a:extLst>
          </p:cNvPr>
          <p:cNvSpPr/>
          <p:nvPr/>
        </p:nvSpPr>
        <p:spPr>
          <a:xfrm>
            <a:off x="8686501" y="6061532"/>
            <a:ext cx="792163" cy="571500"/>
          </a:xfrm>
          <a:prstGeom prst="actionButtonSound">
            <a:avLst/>
          </a:prstGeom>
          <a:noFill/>
          <a:ln w="25400" cap="flat" cmpd="sng" algn="ctr">
            <a:solidFill>
              <a:srgbClr val="00999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 16">
            <a:extLst>
              <a:ext uri="{FF2B5EF4-FFF2-40B4-BE49-F238E27FC236}">
                <a16:creationId xmlns:a16="http://schemas.microsoft.com/office/drawing/2014/main" xmlns="" id="{07B845A4-FDDE-4E23-953F-480BDE9C69F9}"/>
              </a:ext>
            </a:extLst>
          </p:cNvPr>
          <p:cNvSpPr/>
          <p:nvPr/>
        </p:nvSpPr>
        <p:spPr>
          <a:xfrm>
            <a:off x="10773762" y="5680398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ircle: Hollow 13">
            <a:extLst>
              <a:ext uri="{FF2B5EF4-FFF2-40B4-BE49-F238E27FC236}">
                <a16:creationId xmlns:a16="http://schemas.microsoft.com/office/drawing/2014/main" xmlns="" id="{88FFE5D1-70AC-4B43-9C9A-59EB6F62C852}"/>
              </a:ext>
            </a:extLst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D69E4AB9-E9CE-45E2-883A-978F1F430349}"/>
              </a:ext>
            </a:extLst>
          </p:cNvPr>
          <p:cNvGrpSpPr/>
          <p:nvPr/>
        </p:nvGrpSpPr>
        <p:grpSpPr>
          <a:xfrm>
            <a:off x="1269995" y="2261796"/>
            <a:ext cx="2536223" cy="2324100"/>
            <a:chOff x="1332920" y="1648834"/>
            <a:chExt cx="2232003" cy="232410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D9203538-A295-4F55-8BAA-7BBBF4FF9261}"/>
                </a:ext>
              </a:extLst>
            </p:cNvPr>
            <p:cNvSpPr/>
            <p:nvPr/>
          </p:nvSpPr>
          <p:spPr>
            <a:xfrm>
              <a:off x="1333500" y="2379345"/>
              <a:ext cx="2231423" cy="15830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68CB2786-98FD-45AC-9187-A67051B64B50}"/>
                </a:ext>
              </a:extLst>
            </p:cNvPr>
            <p:cNvSpPr/>
            <p:nvPr/>
          </p:nvSpPr>
          <p:spPr>
            <a:xfrm>
              <a:off x="1332920" y="3133213"/>
              <a:ext cx="2231423" cy="839721"/>
            </a:xfrm>
            <a:prstGeom prst="rect">
              <a:avLst/>
            </a:prstGeom>
            <a:solidFill>
              <a:schemeClr val="bg2">
                <a:lumMod val="2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Председатель кооператива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99516818-33AD-413A-B1F1-B89146BB5676}"/>
                </a:ext>
              </a:extLst>
            </p:cNvPr>
            <p:cNvSpPr/>
            <p:nvPr/>
          </p:nvSpPr>
          <p:spPr>
            <a:xfrm>
              <a:off x="1729496" y="1648834"/>
              <a:ext cx="1438275" cy="1438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96F795F6-2E90-4052-8044-9E13543CE082}"/>
                </a:ext>
              </a:extLst>
            </p:cNvPr>
            <p:cNvSpPr/>
            <p:nvPr/>
          </p:nvSpPr>
          <p:spPr>
            <a:xfrm>
              <a:off x="1846148" y="1765486"/>
              <a:ext cx="1204969" cy="120496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2">
            <a:extLst>
              <a:ext uri="{FF2B5EF4-FFF2-40B4-BE49-F238E27FC236}">
                <a16:creationId xmlns:a16="http://schemas.microsoft.com/office/drawing/2014/main" xmlns="" id="{8526F4A3-D5E2-4FA1-BA6C-1D983A73608A}"/>
              </a:ext>
            </a:extLst>
          </p:cNvPr>
          <p:cNvGrpSpPr/>
          <p:nvPr/>
        </p:nvGrpSpPr>
        <p:grpSpPr>
          <a:xfrm>
            <a:off x="4639172" y="2261796"/>
            <a:ext cx="2536223" cy="2324100"/>
            <a:chOff x="1332920" y="1648834"/>
            <a:chExt cx="2232003" cy="2324100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3D7F470E-CDB3-42D8-844D-29E7D04C660B}"/>
                </a:ext>
              </a:extLst>
            </p:cNvPr>
            <p:cNvSpPr/>
            <p:nvPr/>
          </p:nvSpPr>
          <p:spPr>
            <a:xfrm>
              <a:off x="1333500" y="2379345"/>
              <a:ext cx="2231423" cy="15830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055986C7-1B65-416F-881D-D47E392A8E72}"/>
                </a:ext>
              </a:extLst>
            </p:cNvPr>
            <p:cNvSpPr/>
            <p:nvPr/>
          </p:nvSpPr>
          <p:spPr>
            <a:xfrm>
              <a:off x="1332920" y="3133213"/>
              <a:ext cx="2231423" cy="839721"/>
            </a:xfrm>
            <a:prstGeom prst="rect">
              <a:avLst/>
            </a:prstGeom>
            <a:solidFill>
              <a:schemeClr val="bg2">
                <a:lumMod val="2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Предприниматель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(Глава КФХ, ИП, ООО)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18E6395A-4CEB-47C0-ADD1-5BB1B9FC15F9}"/>
                </a:ext>
              </a:extLst>
            </p:cNvPr>
            <p:cNvSpPr/>
            <p:nvPr/>
          </p:nvSpPr>
          <p:spPr>
            <a:xfrm>
              <a:off x="1729496" y="1648834"/>
              <a:ext cx="1438275" cy="1438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C52255E1-07AB-409B-8945-6BB544BF0B6C}"/>
                </a:ext>
              </a:extLst>
            </p:cNvPr>
            <p:cNvSpPr/>
            <p:nvPr/>
          </p:nvSpPr>
          <p:spPr>
            <a:xfrm>
              <a:off x="1846148" y="1765486"/>
              <a:ext cx="1204969" cy="120496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9">
            <a:extLst>
              <a:ext uri="{FF2B5EF4-FFF2-40B4-BE49-F238E27FC236}">
                <a16:creationId xmlns:a16="http://schemas.microsoft.com/office/drawing/2014/main" xmlns="" id="{DDF048FD-FD60-4FEC-8C1D-E7F219E69570}"/>
              </a:ext>
            </a:extLst>
          </p:cNvPr>
          <p:cNvGrpSpPr/>
          <p:nvPr/>
        </p:nvGrpSpPr>
        <p:grpSpPr>
          <a:xfrm>
            <a:off x="8009510" y="2261796"/>
            <a:ext cx="2536223" cy="2324100"/>
            <a:chOff x="1332920" y="1648834"/>
            <a:chExt cx="2232003" cy="2324100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86537BC0-BC64-4C0E-9F7C-D442EA23763F}"/>
                </a:ext>
              </a:extLst>
            </p:cNvPr>
            <p:cNvSpPr/>
            <p:nvPr/>
          </p:nvSpPr>
          <p:spPr>
            <a:xfrm>
              <a:off x="1333500" y="2379345"/>
              <a:ext cx="2231423" cy="15830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30D6C2C8-C251-4F81-94C6-F328A435AC61}"/>
                </a:ext>
              </a:extLst>
            </p:cNvPr>
            <p:cNvSpPr/>
            <p:nvPr/>
          </p:nvSpPr>
          <p:spPr>
            <a:xfrm>
              <a:off x="1332920" y="3133213"/>
              <a:ext cx="2231423" cy="839721"/>
            </a:xfrm>
            <a:prstGeom prst="rect">
              <a:avLst/>
            </a:prstGeom>
            <a:solidFill>
              <a:schemeClr val="bg2">
                <a:lumMod val="2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Наёмный сотрудник</a:t>
              </a:r>
              <a:r>
                <a:rPr lang="en-US" b="1" dirty="0">
                  <a:solidFill>
                    <a:schemeClr val="tx1"/>
                  </a:solidFill>
                </a:rPr>
                <a:t>,</a:t>
              </a:r>
              <a:endParaRPr lang="ru-RU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Член кооператива</a:t>
              </a:r>
            </a:p>
            <a:p>
              <a:pPr algn="ctr"/>
              <a:endParaRPr lang="ru-RU" dirty="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022DC3F3-F5A2-4E8F-8B8B-B684CE3A629C}"/>
                </a:ext>
              </a:extLst>
            </p:cNvPr>
            <p:cNvSpPr/>
            <p:nvPr/>
          </p:nvSpPr>
          <p:spPr>
            <a:xfrm>
              <a:off x="1729496" y="1648834"/>
              <a:ext cx="1438275" cy="1438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CB8F9D8B-1DFE-48F1-A34E-47BD881DA8A8}"/>
                </a:ext>
              </a:extLst>
            </p:cNvPr>
            <p:cNvSpPr/>
            <p:nvPr/>
          </p:nvSpPr>
          <p:spPr>
            <a:xfrm>
              <a:off x="1846148" y="1765486"/>
              <a:ext cx="1204969" cy="120496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Picture 2" descr="C:\Users\User\Desktop\logo.png">
            <a:extLst>
              <a:ext uri="{FF2B5EF4-FFF2-40B4-BE49-F238E27FC236}">
                <a16:creationId xmlns:a16="http://schemas.microsoft.com/office/drawing/2014/main" xmlns="" id="{7734C115-269B-4917-ABAA-090CB747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76">
            <a:extLst>
              <a:ext uri="{FF2B5EF4-FFF2-40B4-BE49-F238E27FC236}">
                <a16:creationId xmlns:a16="http://schemas.microsoft.com/office/drawing/2014/main" xmlns="" id="{DBD315CD-DCF9-4587-91E7-20AC5C625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3812AD4-8D1E-4E65-8C78-997D0EAECC20}"/>
              </a:ext>
            </a:extLst>
          </p:cNvPr>
          <p:cNvSpPr txBox="1"/>
          <p:nvPr/>
        </p:nvSpPr>
        <p:spPr>
          <a:xfrm>
            <a:off x="4275951" y="750331"/>
            <a:ext cx="3738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595959"/>
                </a:solidFill>
                <a:latin typeface="Gotham Pro" pitchFamily="2" charset="0"/>
                <a:ea typeface="Montserrat"/>
                <a:cs typeface="Montserrat"/>
              </a:rPr>
              <a:t>Кем я могу стать?</a:t>
            </a:r>
            <a:endParaRPr lang="en-US" altLang="ru-RU" sz="2800" b="1" dirty="0">
              <a:solidFill>
                <a:srgbClr val="595959"/>
              </a:solidFill>
              <a:latin typeface="Gotham Pro" pitchFamily="2" charset="0"/>
              <a:ea typeface="Montserrat"/>
              <a:cs typeface="Montserrat"/>
            </a:endParaRPr>
          </a:p>
        </p:txBody>
      </p:sp>
      <p:sp>
        <p:nvSpPr>
          <p:cNvPr id="34" name="Circle: Hollow 13">
            <a:extLst>
              <a:ext uri="{FF2B5EF4-FFF2-40B4-BE49-F238E27FC236}">
                <a16:creationId xmlns:a16="http://schemas.microsoft.com/office/drawing/2014/main" xmlns="" id="{2FAE9771-9A28-4773-8A23-7F4FFD6F9244}"/>
              </a:ext>
            </a:extLst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Parallelogram 16">
            <a:extLst>
              <a:ext uri="{FF2B5EF4-FFF2-40B4-BE49-F238E27FC236}">
                <a16:creationId xmlns:a16="http://schemas.microsoft.com/office/drawing/2014/main" xmlns="" id="{5064FC4F-8EC7-486A-9745-8CFEBDF44961}"/>
              </a:ext>
            </a:extLst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A586EB1-EB38-4C9D-9EF9-32A9502FB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77" y="248483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D010E22-C8B2-452F-AB3D-301D313FE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00" y="2530932"/>
            <a:ext cx="900000" cy="90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3023C1C-8F83-43D4-9C36-20D6DAC16D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38" y="2542307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61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7B782B-8CAB-4E47-B3CA-D26845970942}"/>
              </a:ext>
            </a:extLst>
          </p:cNvPr>
          <p:cNvSpPr txBox="1"/>
          <p:nvPr/>
        </p:nvSpPr>
        <p:spPr>
          <a:xfrm>
            <a:off x="3049457" y="206375"/>
            <a:ext cx="6067687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Малый бизнес в Липецкой области</a:t>
            </a:r>
            <a:endParaRPr lang="en-US" sz="25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5" name="Picture 2" descr="C:\Users\User\Desktop\logo.png">
            <a:extLst>
              <a:ext uri="{FF2B5EF4-FFF2-40B4-BE49-F238E27FC236}">
                <a16:creationId xmlns:a16="http://schemas.microsoft.com/office/drawing/2014/main" xmlns="" id="{B7F2B7B3-1ADD-46BE-953E-4776D5FB5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69">
            <a:extLst>
              <a:ext uri="{FF2B5EF4-FFF2-40B4-BE49-F238E27FC236}">
                <a16:creationId xmlns:a16="http://schemas.microsoft.com/office/drawing/2014/main" xmlns="" id="{00C403F7-8C38-4144-ACE5-4515EF1F5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7" name="Circle: Hollow 13">
            <a:extLst>
              <a:ext uri="{FF2B5EF4-FFF2-40B4-BE49-F238E27FC236}">
                <a16:creationId xmlns:a16="http://schemas.microsoft.com/office/drawing/2014/main" xmlns="" id="{290DF25B-656C-4BB5-999B-B294E393AE4E}"/>
              </a:ext>
            </a:extLst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arallelogram 16">
            <a:extLst>
              <a:ext uri="{FF2B5EF4-FFF2-40B4-BE49-F238E27FC236}">
                <a16:creationId xmlns:a16="http://schemas.microsoft.com/office/drawing/2014/main" xmlns="" id="{49336698-2D69-442A-81D0-2A26BA803C60}"/>
              </a:ext>
            </a:extLst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722073E9-DB7C-4980-B6CA-2F1091E9D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441415"/>
              </p:ext>
            </p:extLst>
          </p:nvPr>
        </p:nvGraphicFramePr>
        <p:xfrm>
          <a:off x="466055" y="623146"/>
          <a:ext cx="10402349" cy="619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4299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6407118" y="2115849"/>
            <a:ext cx="2245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Общественное питание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26346" y="1334453"/>
            <a:ext cx="3738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alpha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89410" y="2115849"/>
            <a:ext cx="30105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Обрабатывающие производства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7047" y="1334453"/>
            <a:ext cx="4635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alpha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</a:t>
            </a:r>
            <a:endParaRPr lang="en-US" sz="5400" b="1" dirty="0">
              <a:solidFill>
                <a:schemeClr val="accent2">
                  <a:alpha val="50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962" y="4625686"/>
            <a:ext cx="2169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Торговая деятельность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7000" y="5496953"/>
            <a:ext cx="2574925" cy="79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 сельских населенных пунктах с численностью населения менее 200 человек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0250" y="3827717"/>
            <a:ext cx="4635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alpha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</a:t>
            </a:r>
            <a:endParaRPr lang="en-US" sz="5400" b="1" dirty="0">
              <a:solidFill>
                <a:schemeClr val="accent1">
                  <a:alpha val="50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3452" y="4609811"/>
            <a:ext cx="1509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Оказание услуг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0050" y="5480831"/>
            <a:ext cx="25765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Бытовых, медицинских, в системе дошкольного образования, ЖКХ, транспортных, связи, физической культуры и спорта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51" y="3827717"/>
            <a:ext cx="494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alpha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</a:t>
            </a:r>
            <a:endParaRPr lang="en-US" sz="5400" b="1" dirty="0">
              <a:solidFill>
                <a:schemeClr val="accent2">
                  <a:alpha val="50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3084091" y="206375"/>
            <a:ext cx="5998437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Приоритетные виды деятельности</a:t>
            </a:r>
            <a:endParaRPr lang="en-US" sz="25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3688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7" name="Прямоугольник 25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8" name="Circle: Hollow 13">
            <a:extLst/>
          </p:cNvPr>
          <p:cNvSpPr/>
          <p:nvPr/>
        </p:nvSpPr>
        <p:spPr>
          <a:xfrm>
            <a:off x="-774700" y="5805487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arallelogram 16">
            <a:extLst/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3630425" y="2438400"/>
            <a:ext cx="48153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dirty="0">
                <a:solidFill>
                  <a:srgbClr val="595959"/>
                </a:solidFill>
                <a:ea typeface="Montserrat"/>
                <a:cs typeface="Montserrat"/>
              </a:rPr>
              <a:t>НАШИ КОНТАКТЫ</a:t>
            </a:r>
            <a:endParaRPr lang="en-US" altLang="ru-RU" sz="4800" dirty="0">
              <a:solidFill>
                <a:srgbClr val="595959"/>
              </a:solidFill>
              <a:ea typeface="Montserrat"/>
              <a:cs typeface="Montserrat"/>
            </a:endParaRPr>
          </a:p>
        </p:txBody>
      </p:sp>
      <p:sp>
        <p:nvSpPr>
          <p:cNvPr id="155" name="Text Placeholder 32"/>
          <p:cNvSpPr txBox="1">
            <a:spLocks/>
          </p:cNvSpPr>
          <p:nvPr/>
        </p:nvSpPr>
        <p:spPr>
          <a:xfrm>
            <a:off x="3891342" y="3611109"/>
            <a:ext cx="436286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8(4742) 22-20-30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umb@admlr.lipetsk.ru</a:t>
            </a:r>
          </a:p>
        </p:txBody>
      </p:sp>
      <p:sp>
        <p:nvSpPr>
          <p:cNvPr id="160" name="Parallelogram 16">
            <a:extLst/>
          </p:cNvPr>
          <p:cNvSpPr/>
          <p:nvPr/>
        </p:nvSpPr>
        <p:spPr>
          <a:xfrm>
            <a:off x="6879221" y="1955800"/>
            <a:ext cx="9688093" cy="7228114"/>
          </a:xfrm>
          <a:prstGeom prst="parallelogram">
            <a:avLst>
              <a:gd name="adj" fmla="val 8854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arallelogram 16">
            <a:extLst/>
          </p:cNvPr>
          <p:cNvSpPr/>
          <p:nvPr/>
        </p:nvSpPr>
        <p:spPr>
          <a:xfrm>
            <a:off x="-4517022" y="-2223407"/>
            <a:ext cx="9688093" cy="7228114"/>
          </a:xfrm>
          <a:prstGeom prst="parallelogram">
            <a:avLst>
              <a:gd name="adj" fmla="val 8854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90" name="Прямоугольник 163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</a:t>
            </a:r>
          </a:p>
        </p:txBody>
      </p:sp>
      <p:pic>
        <p:nvPicPr>
          <p:cNvPr id="13" name="Picture 2" descr="C:\Users\User\Desktop\logo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1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69FA23-36FF-4124-8CC8-EDAE87C3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57" y="732009"/>
            <a:ext cx="2627604" cy="2627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33C2A1-DCC8-408A-97E3-017191B0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676" y="3673588"/>
            <a:ext cx="2627604" cy="26276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9617C7-1E7D-4A6E-B305-28C15425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676" y="801396"/>
            <a:ext cx="2914010" cy="2627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503164-10A8-4A6F-8CD0-ACDC800F5CEE}"/>
              </a:ext>
            </a:extLst>
          </p:cNvPr>
          <p:cNvSpPr txBox="1"/>
          <p:nvPr/>
        </p:nvSpPr>
        <p:spPr>
          <a:xfrm>
            <a:off x="2220506" y="43387"/>
            <a:ext cx="9064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595959"/>
                </a:solidFill>
                <a:latin typeface="Gotham Pro" pitchFamily="2" charset="0"/>
                <a:ea typeface="Montserrat"/>
                <a:cs typeface="Montserrat"/>
              </a:rPr>
              <a:t>Как открыть ИП в 2019 году: пошаговая инструкция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AB4D925-126E-49E4-929A-A8EF3C20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440" y="766157"/>
            <a:ext cx="2627604" cy="26276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230104C-E6D6-4247-B05D-0634CF026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5" y="785123"/>
            <a:ext cx="2627604" cy="262760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766625C-3CF9-4534-BABC-53127D575284}"/>
              </a:ext>
            </a:extLst>
          </p:cNvPr>
          <p:cNvSpPr/>
          <p:nvPr/>
        </p:nvSpPr>
        <p:spPr>
          <a:xfrm>
            <a:off x="776145" y="694088"/>
            <a:ext cx="258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Шаг 1. Выберите способ регистрации ИП: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D138BBD-6289-462F-8569-5F932BBBCEA8}"/>
              </a:ext>
            </a:extLst>
          </p:cNvPr>
          <p:cNvSpPr/>
          <p:nvPr/>
        </p:nvSpPr>
        <p:spPr>
          <a:xfrm>
            <a:off x="757993" y="1378340"/>
            <a:ext cx="2377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в налоговой инспекции </a:t>
            </a:r>
          </a:p>
          <a:p>
            <a:r>
              <a:rPr lang="ru-RU" sz="1400" dirty="0"/>
              <a:t>по адресу места жительства.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02B97A3-4D41-44DD-AB30-356080F01B67}"/>
              </a:ext>
            </a:extLst>
          </p:cNvPr>
          <p:cNvSpPr/>
          <p:nvPr/>
        </p:nvSpPr>
        <p:spPr>
          <a:xfrm>
            <a:off x="670043" y="1916715"/>
            <a:ext cx="5445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зарегистрировать ИП онлайн,</a:t>
            </a:r>
          </a:p>
          <a:p>
            <a:r>
              <a:rPr lang="ru-RU" sz="1400" dirty="0"/>
              <a:t> используя ЭЦП.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DE1E03C-D1BF-4AA8-BF48-7D87E3006BD7}"/>
              </a:ext>
            </a:extLst>
          </p:cNvPr>
          <p:cNvSpPr/>
          <p:nvPr/>
        </p:nvSpPr>
        <p:spPr>
          <a:xfrm>
            <a:off x="670043" y="2619653"/>
            <a:ext cx="2956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воспользоваться услугами центра «Мой Бизнес»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F770C2E-02DA-481F-A206-BE7481E6CD0E}"/>
              </a:ext>
            </a:extLst>
          </p:cNvPr>
          <p:cNvSpPr/>
          <p:nvPr/>
        </p:nvSpPr>
        <p:spPr>
          <a:xfrm>
            <a:off x="3487916" y="732009"/>
            <a:ext cx="2664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Шаг 2. Выберите коды деятельности по ОКВЭД</a:t>
            </a:r>
          </a:p>
          <a:p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731542A-EA7F-4747-84C1-B77829BFC552}"/>
              </a:ext>
            </a:extLst>
          </p:cNvPr>
          <p:cNvSpPr/>
          <p:nvPr/>
        </p:nvSpPr>
        <p:spPr>
          <a:xfrm>
            <a:off x="3571518" y="1286656"/>
            <a:ext cx="2627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Коды предпринимательской деятельности выбирают из специального классификатора </a:t>
            </a:r>
            <a:r>
              <a:rPr lang="ru-RU" sz="1400" dirty="0">
                <a:hlinkClick r:id="rId3"/>
              </a:rPr>
              <a:t>ОКВЭД</a:t>
            </a:r>
            <a:endParaRPr lang="ru-RU" sz="14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5BF96B5-9F21-4BB5-8D3E-36E2D9AE4BA3}"/>
              </a:ext>
            </a:extLst>
          </p:cNvPr>
          <p:cNvSpPr/>
          <p:nvPr/>
        </p:nvSpPr>
        <p:spPr>
          <a:xfrm>
            <a:off x="3471539" y="2171611"/>
            <a:ext cx="26244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один код в качестве основного (вид деятельности, по которому ожидается получение основного дохода),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несколько дополнительных.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C127A95-DEE8-4910-AC41-D81CDA19F400}"/>
              </a:ext>
            </a:extLst>
          </p:cNvPr>
          <p:cNvSpPr/>
          <p:nvPr/>
        </p:nvSpPr>
        <p:spPr>
          <a:xfrm>
            <a:off x="6286076" y="758302"/>
            <a:ext cx="2652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Шаг 3. Заполните заявление по форме Р21001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E4A3E12-B1E1-4F27-B2AC-E8DD7FBA4940}"/>
              </a:ext>
            </a:extLst>
          </p:cNvPr>
          <p:cNvSpPr/>
          <p:nvPr/>
        </p:nvSpPr>
        <p:spPr>
          <a:xfrm>
            <a:off x="6267095" y="1855159"/>
            <a:ext cx="2627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это основной документ, который надо подготовить для регистрации ИП.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5C17EAF-5280-4C8E-84AD-C093DC2FA357}"/>
              </a:ext>
            </a:extLst>
          </p:cNvPr>
          <p:cNvSpPr/>
          <p:nvPr/>
        </p:nvSpPr>
        <p:spPr>
          <a:xfrm>
            <a:off x="9108677" y="850635"/>
            <a:ext cx="2627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Шаг 4. Оплатите государственную пошлину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85669FE-AFA1-4D28-ACF7-CDF83A55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73" y="3581977"/>
            <a:ext cx="2627604" cy="26276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32C50BC-4D62-4D59-9035-2A8FEC8D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510" y="3626998"/>
            <a:ext cx="5433760" cy="2627604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AF11A8D5-5D15-43AD-B419-08A9BFC6B953}"/>
              </a:ext>
            </a:extLst>
          </p:cNvPr>
          <p:cNvSpPr/>
          <p:nvPr/>
        </p:nvSpPr>
        <p:spPr>
          <a:xfrm>
            <a:off x="792339" y="3620989"/>
            <a:ext cx="2191580" cy="2293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Шаг 5. Выберите систему налогообложения: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УСН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ЕНВД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Патент</a:t>
            </a:r>
          </a:p>
          <a:p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8DB804E-985A-4F56-9894-6EC0111D484A}"/>
              </a:ext>
            </a:extLst>
          </p:cNvPr>
          <p:cNvSpPr/>
          <p:nvPr/>
        </p:nvSpPr>
        <p:spPr>
          <a:xfrm>
            <a:off x="3487916" y="3620989"/>
            <a:ext cx="540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Шаг 6. Соберите пакет документов и подайте его в регистрирующий орган: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C2221C8-146A-4115-9820-667E5E217B5E}"/>
              </a:ext>
            </a:extLst>
          </p:cNvPr>
          <p:cNvSpPr/>
          <p:nvPr/>
        </p:nvSpPr>
        <p:spPr>
          <a:xfrm>
            <a:off x="3392781" y="447996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заявление на регистрацию ИП по форме Р21001 - 1 экз.;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квитанция об оплате госпошлины - 1 экз.;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копия основного документа, удостоверяющего личность - 1 экз.;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уведомление о переходе на УСН - 2 экз., </a:t>
            </a:r>
          </a:p>
          <a:p>
            <a:r>
              <a:rPr lang="ru-RU" sz="1400" dirty="0"/>
              <a:t>(но некоторые ИФНС требуют 3 экземпляра);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доверенность, если документы подает доверенное лицо.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DF382AB-3EB6-42C7-BE0A-7CABB33425CF}"/>
              </a:ext>
            </a:extLst>
          </p:cNvPr>
          <p:cNvSpPr/>
          <p:nvPr/>
        </p:nvSpPr>
        <p:spPr>
          <a:xfrm>
            <a:off x="9064818" y="3620989"/>
            <a:ext cx="2627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Шаг 7. После регистрации ИП: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5C07AAA9-8408-4F9C-87EE-CF12A5C874D9}"/>
              </a:ext>
            </a:extLst>
          </p:cNvPr>
          <p:cNvSpPr/>
          <p:nvPr/>
        </p:nvSpPr>
        <p:spPr>
          <a:xfrm>
            <a:off x="792339" y="6310184"/>
            <a:ext cx="11165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</a:rPr>
              <a:t>Поздравляем, теперь вы – индивидуальный предприниматель! </a:t>
            </a:r>
          </a:p>
          <a:p>
            <a:r>
              <a:rPr lang="ru-RU" sz="1600" dirty="0">
                <a:solidFill>
                  <a:schemeClr val="accent1"/>
                </a:solidFill>
              </a:rPr>
              <a:t>Надеемся, что наша пошаговая инструкция по регистрации ИП в 2019 году Вам помогла!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8948AE4C-70F6-4D58-8EFB-3A265C9733E2}"/>
              </a:ext>
            </a:extLst>
          </p:cNvPr>
          <p:cNvSpPr/>
          <p:nvPr/>
        </p:nvSpPr>
        <p:spPr>
          <a:xfrm>
            <a:off x="9207404" y="4233274"/>
            <a:ext cx="28152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 </a:t>
            </a:r>
            <a:r>
              <a:rPr lang="ru-RU" sz="1200" dirty="0">
                <a:hlinkClick r:id="rId4"/>
              </a:rPr>
              <a:t>срок для оформления ИП</a:t>
            </a:r>
            <a:r>
              <a:rPr lang="ru-RU" sz="1200" dirty="0"/>
              <a:t> -3 р/д.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2B49A40B-3167-4FE7-8E72-28C8D54C5446}"/>
              </a:ext>
            </a:extLst>
          </p:cNvPr>
          <p:cNvSpPr/>
          <p:nvPr/>
        </p:nvSpPr>
        <p:spPr>
          <a:xfrm>
            <a:off x="9108676" y="4524143"/>
            <a:ext cx="258374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ИФНС направляет на e-</a:t>
            </a:r>
            <a:r>
              <a:rPr lang="ru-RU" sz="1100" dirty="0" err="1"/>
              <a:t>mail</a:t>
            </a:r>
            <a:r>
              <a:rPr lang="ru-RU" sz="1100" dirty="0"/>
              <a:t> заявителя в электронном виде лист записи Единого государственного реестра индивидуальных предпринимателей по форме № Р60009 и свидетельство о постановке на учёт в налоговом органе (ИНН)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9317F181-4FAD-4B76-8C53-A343ABEC97C1}"/>
              </a:ext>
            </a:extLst>
          </p:cNvPr>
          <p:cNvSpPr/>
          <p:nvPr/>
        </p:nvSpPr>
        <p:spPr>
          <a:xfrm>
            <a:off x="9104408" y="5722486"/>
            <a:ext cx="254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Получить бумажные документы можно только по запросу заявителя в ИФНС или МФЦ.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CFE35387-C3BB-419A-A5AA-020A91202E1D}"/>
              </a:ext>
            </a:extLst>
          </p:cNvPr>
          <p:cNvSpPr/>
          <p:nvPr/>
        </p:nvSpPr>
        <p:spPr>
          <a:xfrm>
            <a:off x="9104408" y="1654647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За регистрацию ИП в размере 800 рублей.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заполнить бланк квитанции вручную,</a:t>
            </a:r>
          </a:p>
          <a:p>
            <a:r>
              <a:rPr lang="ru-RU" sz="1100" dirty="0"/>
              <a:t> (реквизиты на </a:t>
            </a:r>
            <a:r>
              <a:rPr lang="ru-RU" sz="1100" dirty="0">
                <a:hlinkClick r:id="rId5"/>
              </a:rPr>
              <a:t>сайте ФНС</a:t>
            </a:r>
            <a:r>
              <a:rPr lang="ru-RU" sz="11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воспользоваться специальным </a:t>
            </a:r>
            <a:r>
              <a:rPr lang="ru-RU" sz="1100" dirty="0">
                <a:hlinkClick r:id="rId6"/>
              </a:rPr>
              <a:t>сервисом ФНС</a:t>
            </a:r>
            <a:r>
              <a:rPr lang="ru-RU" sz="1100" dirty="0"/>
              <a:t> </a:t>
            </a:r>
          </a:p>
          <a:p>
            <a:r>
              <a:rPr lang="ru-RU" sz="1100" dirty="0"/>
              <a:t>по формированию квитанции.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F9462545-FDFE-4848-BFB7-2B2DB796AD2A}"/>
              </a:ext>
            </a:extLst>
          </p:cNvPr>
          <p:cNvSpPr/>
          <p:nvPr/>
        </p:nvSpPr>
        <p:spPr>
          <a:xfrm>
            <a:off x="9130754" y="2510149"/>
            <a:ext cx="30612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/>
              <a:t>С 2019 </a:t>
            </a:r>
            <a:r>
              <a:rPr lang="ru-RU" sz="1100" b="1" u="sng" dirty="0"/>
              <a:t>не платим </a:t>
            </a:r>
            <a:r>
              <a:rPr lang="ru-RU" sz="1100" u="sng" dirty="0"/>
              <a:t>госпошлину если: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/>
              <a:t>Регистрация  ИП через сайт ФНС или портал госуслуг (ст. 333.35 НК РФ) </a:t>
            </a:r>
          </a:p>
          <a:p>
            <a:r>
              <a:rPr lang="ru-RU" sz="1100" dirty="0"/>
              <a:t>при наличии усиленной квалифицированной электронной подписи.</a:t>
            </a:r>
          </a:p>
        </p:txBody>
      </p:sp>
      <p:pic>
        <p:nvPicPr>
          <p:cNvPr id="31" name="Picture 2" descr="C:\Users\User\Desktop\logo.png">
            <a:extLst>
              <a:ext uri="{FF2B5EF4-FFF2-40B4-BE49-F238E27FC236}">
                <a16:creationId xmlns:a16="http://schemas.microsoft.com/office/drawing/2014/main" xmlns="" id="{384C192D-BDB5-4546-8564-76D98021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3" y="143594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383">
            <a:extLst>
              <a:ext uri="{FF2B5EF4-FFF2-40B4-BE49-F238E27FC236}">
                <a16:creationId xmlns:a16="http://schemas.microsoft.com/office/drawing/2014/main" xmlns="" id="{59E87E5E-E729-4D9C-9612-458BD22F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43" y="100766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60023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513C8A57-632E-414D-94B8-04FF20781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347694"/>
              </p:ext>
            </p:extLst>
          </p:nvPr>
        </p:nvGraphicFramePr>
        <p:xfrm>
          <a:off x="-2743398" y="1262852"/>
          <a:ext cx="10299700" cy="6866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08D07A54-AF97-4B7E-884A-D3829EF2B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80255"/>
              </p:ext>
            </p:extLst>
          </p:nvPr>
        </p:nvGraphicFramePr>
        <p:xfrm>
          <a:off x="1304925" y="1262852"/>
          <a:ext cx="11460163" cy="738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ircle: Hollow 13">
            <a:extLst>
              <a:ext uri="{FF2B5EF4-FFF2-40B4-BE49-F238E27FC236}">
                <a16:creationId xmlns:a16="http://schemas.microsoft.com/office/drawing/2014/main" xmlns="" id="{8564C3CA-6F95-4F10-B74B-BC873F263240}"/>
              </a:ext>
            </a:extLst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arallelogram 16">
            <a:extLst>
              <a:ext uri="{FF2B5EF4-FFF2-40B4-BE49-F238E27FC236}">
                <a16:creationId xmlns:a16="http://schemas.microsoft.com/office/drawing/2014/main" xmlns="" id="{86F2B7BF-88D9-4EDD-AFE7-32DBAEEABBF7}"/>
              </a:ext>
            </a:extLst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User\Desktop\logo.png">
            <a:extLst>
              <a:ext uri="{FF2B5EF4-FFF2-40B4-BE49-F238E27FC236}">
                <a16:creationId xmlns:a16="http://schemas.microsoft.com/office/drawing/2014/main" xmlns="" id="{EBA076F0-97DF-4E77-B1BF-D9D92DD26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383">
            <a:extLst>
              <a:ext uri="{FF2B5EF4-FFF2-40B4-BE49-F238E27FC236}">
                <a16:creationId xmlns:a16="http://schemas.microsoft.com/office/drawing/2014/main" xmlns="" id="{396FF749-CE14-4CC5-8450-E0B83AF6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C4628E-654C-4686-8221-13F856DB8ECC}"/>
              </a:ext>
            </a:extLst>
          </p:cNvPr>
          <p:cNvSpPr txBox="1"/>
          <p:nvPr/>
        </p:nvSpPr>
        <p:spPr>
          <a:xfrm>
            <a:off x="2986822" y="207159"/>
            <a:ext cx="6218369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Инструменты для развития бизнеса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A7436D9A-6774-4505-87A6-9A2EE62DC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211190"/>
              </p:ext>
            </p:extLst>
          </p:nvPr>
        </p:nvGraphicFramePr>
        <p:xfrm>
          <a:off x="7378303" y="1243802"/>
          <a:ext cx="6376193" cy="425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02930117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GIv1OAaVEI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8085" r="8085"/>
          <a:stretch>
            <a:fillRect/>
          </a:stretch>
        </p:blipFill>
        <p:spPr>
          <a:xfrm>
            <a:off x="222325" y="2633973"/>
            <a:ext cx="3600262" cy="2864487"/>
          </a:xfr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599662" y="154609"/>
            <a:ext cx="10469033" cy="47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97" tIns="42049" rIns="84097" bIns="42049">
            <a:spAutoFit/>
          </a:bodyPr>
          <a:lstStyle/>
          <a:p>
            <a:pPr algn="ctr" eaLnBrk="1" hangingPunct="1">
              <a:lnSpc>
                <a:spcPts val="3225"/>
              </a:lnSpc>
            </a:pPr>
            <a:r>
              <a:rPr lang="ru-RU" altLang="ru-RU" sz="2400" b="1" i="0" dirty="0">
                <a:solidFill>
                  <a:schemeClr val="tx1"/>
                </a:solidFill>
              </a:rPr>
              <a:t>Информационно-консультационная поддержка. Бизнес – обучение.</a:t>
            </a:r>
          </a:p>
        </p:txBody>
      </p:sp>
      <p:sp>
        <p:nvSpPr>
          <p:cNvPr id="4" name="Прямоугольник 383">
            <a:extLst>
              <a:ext uri="{FF2B5EF4-FFF2-40B4-BE49-F238E27FC236}">
                <a16:creationId xmlns:a16="http://schemas.microsoft.com/office/drawing/2014/main" xmlns="" id="{396FF749-CE14-4CC5-8450-E0B83AF6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5" name="Picture 2" descr="C:\Users\User\Desktop\logo.png">
            <a:extLst>
              <a:ext uri="{FF2B5EF4-FFF2-40B4-BE49-F238E27FC236}">
                <a16:creationId xmlns:a16="http://schemas.microsoft.com/office/drawing/2014/main" xmlns="" id="{EBA076F0-97DF-4E77-B1BF-D9D92DD26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27025" y="847020"/>
            <a:ext cx="3176744" cy="946946"/>
            <a:chOff x="2955951" y="2520"/>
            <a:chExt cx="4637900" cy="74000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955951" y="2520"/>
              <a:ext cx="4637900" cy="7400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7624" y="24194"/>
              <a:ext cx="4594553" cy="696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spcBef>
                  <a:spcPct val="0"/>
                </a:spcBef>
              </a:pPr>
              <a:r>
                <a:rPr lang="ru-RU" sz="2200" b="1" dirty="0">
                  <a:ln w="0"/>
                  <a:solidFill>
                    <a:schemeClr val="accent6"/>
                  </a:solidFill>
                </a:rPr>
                <a:t>Портал  mb48r.ru</a:t>
              </a:r>
            </a:p>
            <a:p>
              <a:pPr lvl="0" algn="ctr" defTabSz="977900">
                <a:spcBef>
                  <a:spcPct val="0"/>
                </a:spcBef>
              </a:pPr>
              <a:r>
                <a:rPr lang="ru-RU" sz="2200" b="1" dirty="0">
                  <a:ln w="0"/>
                  <a:solidFill>
                    <a:schemeClr val="accent6"/>
                  </a:solidFill>
                </a:rPr>
                <a:t>предприниматель 48</a:t>
              </a:r>
            </a:p>
            <a:p>
              <a:pPr lvl="0" algn="ctr" defTabSz="977900">
                <a:spcBef>
                  <a:spcPct val="0"/>
                </a:spcBef>
              </a:pPr>
              <a:r>
                <a:rPr lang="ru-RU" sz="2200" b="1" dirty="0">
                  <a:ln w="0"/>
                  <a:solidFill>
                    <a:schemeClr val="accent6"/>
                  </a:solidFill>
                </a:rPr>
                <a:t>соц. сети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153989" y="837382"/>
            <a:ext cx="3439886" cy="955654"/>
            <a:chOff x="5546091" y="-688960"/>
            <a:chExt cx="3439886" cy="74681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659303" y="-688960"/>
              <a:ext cx="3326674" cy="7400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546091" y="-638807"/>
              <a:ext cx="3439885" cy="696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spcBef>
                  <a:spcPct val="0"/>
                </a:spcBef>
              </a:pPr>
              <a:r>
                <a:rPr lang="ru-RU" sz="2200" b="1" dirty="0">
                  <a:ln w="0"/>
                  <a:solidFill>
                    <a:schemeClr val="accent6"/>
                  </a:solidFill>
                </a:rPr>
                <a:t>Закупки у крупнейших заказчиков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126882" y="828672"/>
            <a:ext cx="3231397" cy="946946"/>
            <a:chOff x="5430310" y="-653145"/>
            <a:chExt cx="3231397" cy="74000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475971" y="-653145"/>
              <a:ext cx="3140073" cy="7400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430310" y="-631471"/>
              <a:ext cx="3231397" cy="696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spcBef>
                  <a:spcPct val="0"/>
                </a:spcBef>
              </a:pPr>
              <a:r>
                <a:rPr lang="ru-RU" sz="2200" b="1" dirty="0">
                  <a:ln w="0"/>
                  <a:solidFill>
                    <a:schemeClr val="accent6"/>
                  </a:solidFill>
                </a:rPr>
                <a:t>Бизнес-навигатор МСП</a:t>
              </a:r>
            </a:p>
          </p:txBody>
        </p:sp>
      </p:grpSp>
      <p:pic>
        <p:nvPicPr>
          <p:cNvPr id="16" name="Рисунок 15" descr="u_i6LWnF-pc.jpg"/>
          <p:cNvPicPr>
            <a:picLocks noChangeAspect="1"/>
          </p:cNvPicPr>
          <p:nvPr/>
        </p:nvPicPr>
        <p:blipFill>
          <a:blip r:embed="rId4" cstate="print"/>
          <a:srcRect l="8085" r="8085"/>
          <a:stretch>
            <a:fillRect/>
          </a:stretch>
        </p:blipFill>
        <p:spPr>
          <a:xfrm>
            <a:off x="4211618" y="2633972"/>
            <a:ext cx="3600262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</p:pic>
      <p:pic>
        <p:nvPicPr>
          <p:cNvPr id="17" name="Рисунок 16" descr="kQPqicZiMzo.jpg"/>
          <p:cNvPicPr>
            <a:picLocks noChangeAspect="1"/>
          </p:cNvPicPr>
          <p:nvPr/>
        </p:nvPicPr>
        <p:blipFill>
          <a:blip r:embed="rId5" cstate="print"/>
          <a:srcRect l="8085" r="8085"/>
          <a:stretch>
            <a:fillRect/>
          </a:stretch>
        </p:blipFill>
        <p:spPr>
          <a:xfrm>
            <a:off x="8218843" y="2633973"/>
            <a:ext cx="3600262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51958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33010" y="133910"/>
            <a:ext cx="10469033" cy="47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97" tIns="42049" rIns="84097" bIns="42049">
            <a:spAutoFit/>
          </a:bodyPr>
          <a:lstStyle/>
          <a:p>
            <a:pPr algn="ctr" eaLnBrk="1" hangingPunct="1">
              <a:lnSpc>
                <a:spcPts val="3225"/>
              </a:lnSpc>
            </a:pPr>
            <a:r>
              <a:rPr lang="ru-RU" altLang="ru-RU" sz="2400" b="1" i="0" dirty="0">
                <a:solidFill>
                  <a:schemeClr val="tx1"/>
                </a:solidFill>
              </a:rPr>
              <a:t>Финансовая поддержка</a:t>
            </a:r>
          </a:p>
        </p:txBody>
      </p:sp>
      <p:sp>
        <p:nvSpPr>
          <p:cNvPr id="1433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839451" y="5499100"/>
            <a:ext cx="812800" cy="9906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ru-RU" sz="1200" b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8" name="Group 76">
            <a:extLst/>
          </p:cNvPr>
          <p:cNvGraphicFramePr>
            <a:graphicFrameLocks noGrp="1"/>
          </p:cNvGraphicFramePr>
          <p:nvPr/>
        </p:nvGraphicFramePr>
        <p:xfrm>
          <a:off x="495176" y="810186"/>
          <a:ext cx="11222568" cy="5230813"/>
        </p:xfrm>
        <a:graphic>
          <a:graphicData uri="http://schemas.openxmlformats.org/drawingml/2006/table">
            <a:tbl>
              <a:tblPr/>
              <a:tblGrid>
                <a:gridCol w="3024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5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2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Субсидирование затрат на:</a:t>
                      </a:r>
                      <a:endParaRPr kumimoji="0" lang="ru-RU" alt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2272">
                <a:tc>
                  <a:txBody>
                    <a:bodyPr/>
                    <a:lstStyle>
                      <a:lvl1pPr marL="0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497017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994035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491051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988068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485085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82103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79119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976137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Начинаем бизнес</a:t>
                      </a:r>
                      <a:endParaRPr kumimoji="0" lang="en-US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497017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994035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491051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988068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485085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82103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79119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976137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начало бизнеса (молодые и безработные)</a:t>
                      </a: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kumimoji="0" lang="ru-RU" alt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тыс.руб.</a:t>
                      </a: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Развиваем бизнес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3C145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% ставку по кредитам и лизингу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3C145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авансовый платеж по лизингу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3C145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модернизацию производства</a:t>
                      </a:r>
                      <a:endParaRPr kumimoji="0" lang="ru-RU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988" marR="108988" marT="43739" marB="43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ключевая ставка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988" marR="108988" marT="43739" marB="43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9148">
                <a:tc>
                  <a:txBody>
                    <a:bodyPr/>
                    <a:lstStyle>
                      <a:lvl1pPr marL="0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497017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994035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491051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988068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485085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82103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79119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976137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Конкурентно-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способность</a:t>
                      </a: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497017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994035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491051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988068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485085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82103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79119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976137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сертификацию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индивидуализацию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топографо-геодезические работы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энергосбережение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инновационную деятельность</a:t>
                      </a: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endParaRPr kumimoji="0" lang="ru-RU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endParaRPr kumimoji="0" lang="ru-RU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тыс.руб.</a:t>
                      </a:r>
                      <a:endParaRPr kumimoji="0" lang="en-US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9148">
                <a:tc>
                  <a:txBody>
                    <a:bodyPr/>
                    <a:lstStyle>
                      <a:lvl1pPr marL="0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497017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994035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491051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988068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485085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82103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79119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976137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3C145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Социальный бизнес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497017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994035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491051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988068" algn="l" defTabSz="994035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485085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82103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79119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976137" algn="l" defTabSz="994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центры времяпрепровождения детей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физкультуру и спорт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горнолыжный и воднолыжный спорт</a:t>
                      </a: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endParaRPr kumimoji="0" lang="ru-RU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988" marR="108988" marT="43739" marB="43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Circle: Hollow 13">
            <a:extLst>
              <a:ext uri="{FF2B5EF4-FFF2-40B4-BE49-F238E27FC236}">
                <a16:creationId xmlns:a16="http://schemas.microsoft.com/office/drawing/2014/main" xmlns="" id="{8564C3CA-6F95-4F10-B74B-BC873F263240}"/>
              </a:ext>
            </a:extLst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>
                <a16:creationId xmlns:a16="http://schemas.microsoft.com/office/drawing/2014/main" xmlns="" id="{49336698-2D69-442A-81D0-2A26BA803C60}"/>
              </a:ext>
            </a:extLst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C:\Users\User\Desktop\logo.png">
            <a:extLst>
              <a:ext uri="{FF2B5EF4-FFF2-40B4-BE49-F238E27FC236}">
                <a16:creationId xmlns:a16="http://schemas.microsoft.com/office/drawing/2014/main" xmlns="" id="{EBA076F0-97DF-4E77-B1BF-D9D92DD26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383">
            <a:extLst>
              <a:ext uri="{FF2B5EF4-FFF2-40B4-BE49-F238E27FC236}">
                <a16:creationId xmlns:a16="http://schemas.microsoft.com/office/drawing/2014/main" xmlns="" id="{396FF749-CE14-4CC5-8450-E0B83AF6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5F4587-20C4-4282-8A6E-6551B2969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501" y="193675"/>
            <a:ext cx="6981825" cy="80803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sz="2000" b="1" dirty="0"/>
          </a:p>
        </p:txBody>
      </p:sp>
      <p:pic>
        <p:nvPicPr>
          <p:cNvPr id="5123" name="Рисунок 5">
            <a:extLst>
              <a:ext uri="{FF2B5EF4-FFF2-40B4-BE49-F238E27FC236}">
                <a16:creationId xmlns:a16="http://schemas.microsoft.com/office/drawing/2014/main" xmlns="" id="{672ACB1F-435D-43AE-923B-32F021CB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2106613"/>
            <a:ext cx="25781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10">
            <a:extLst>
              <a:ext uri="{FF2B5EF4-FFF2-40B4-BE49-F238E27FC236}">
                <a16:creationId xmlns:a16="http://schemas.microsoft.com/office/drawing/2014/main" xmlns="" id="{6FA16721-7A2E-4277-9668-DB9AAF037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141" y="1970896"/>
            <a:ext cx="523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Безработные граждане</a:t>
            </a:r>
          </a:p>
        </p:txBody>
      </p:sp>
      <p:pic>
        <p:nvPicPr>
          <p:cNvPr id="5126" name="Picture 2" descr="https://www.colourbox.com/preview/12569465-blue-ruble-icon.jpg">
            <a:extLst>
              <a:ext uri="{FF2B5EF4-FFF2-40B4-BE49-F238E27FC236}">
                <a16:creationId xmlns:a16="http://schemas.microsoft.com/office/drawing/2014/main" xmlns="" id="{F7DC3700-06E3-429F-8CC6-FBF7E7171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1" y="4043723"/>
            <a:ext cx="917223" cy="8159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Freeform 75">
            <a:extLst>
              <a:ext uri="{FF2B5EF4-FFF2-40B4-BE49-F238E27FC236}">
                <a16:creationId xmlns:a16="http://schemas.microsoft.com/office/drawing/2014/main" xmlns="" id="{377FCAEF-C563-449C-A074-BFC68318D1E9}"/>
              </a:ext>
            </a:extLst>
          </p:cNvPr>
          <p:cNvSpPr>
            <a:spLocks/>
          </p:cNvSpPr>
          <p:nvPr/>
        </p:nvSpPr>
        <p:spPr bwMode="auto">
          <a:xfrm>
            <a:off x="1538191" y="1327373"/>
            <a:ext cx="1123950" cy="1195388"/>
          </a:xfrm>
          <a:custGeom>
            <a:avLst/>
            <a:gdLst>
              <a:gd name="T0" fmla="*/ 1001304 w 497"/>
              <a:gd name="T1" fmla="*/ 0 h 400"/>
              <a:gd name="T2" fmla="*/ 1001304 w 497"/>
              <a:gd name="T3" fmla="*/ 0 h 400"/>
              <a:gd name="T4" fmla="*/ 119795 w 497"/>
              <a:gd name="T5" fmla="*/ 0 h 400"/>
              <a:gd name="T6" fmla="*/ 0 w 497"/>
              <a:gd name="T7" fmla="*/ 131506 h 400"/>
              <a:gd name="T8" fmla="*/ 0 w 497"/>
              <a:gd name="T9" fmla="*/ 1034119 h 400"/>
              <a:gd name="T10" fmla="*/ 119795 w 497"/>
              <a:gd name="T11" fmla="*/ 1192524 h 400"/>
              <a:gd name="T12" fmla="*/ 1001304 w 497"/>
              <a:gd name="T13" fmla="*/ 1192524 h 400"/>
              <a:gd name="T14" fmla="*/ 1121099 w 497"/>
              <a:gd name="T15" fmla="*/ 1034119 h 400"/>
              <a:gd name="T16" fmla="*/ 1121099 w 497"/>
              <a:gd name="T17" fmla="*/ 131506 h 400"/>
              <a:gd name="T18" fmla="*/ 1001304 w 497"/>
              <a:gd name="T19" fmla="*/ 0 h 400"/>
              <a:gd name="T20" fmla="*/ 1001304 w 497"/>
              <a:gd name="T21" fmla="*/ 1034119 h 400"/>
              <a:gd name="T22" fmla="*/ 1001304 w 497"/>
              <a:gd name="T23" fmla="*/ 1034119 h 400"/>
              <a:gd name="T24" fmla="*/ 119795 w 497"/>
              <a:gd name="T25" fmla="*/ 1034119 h 400"/>
              <a:gd name="T26" fmla="*/ 119795 w 497"/>
              <a:gd name="T27" fmla="*/ 131506 h 400"/>
              <a:gd name="T28" fmla="*/ 1001304 w 497"/>
              <a:gd name="T29" fmla="*/ 131506 h 400"/>
              <a:gd name="T30" fmla="*/ 1001304 w 497"/>
              <a:gd name="T31" fmla="*/ 1034119 h 400"/>
              <a:gd name="T32" fmla="*/ 501782 w 497"/>
              <a:gd name="T33" fmla="*/ 744207 h 400"/>
              <a:gd name="T34" fmla="*/ 501782 w 497"/>
              <a:gd name="T35" fmla="*/ 744207 h 400"/>
              <a:gd name="T36" fmla="*/ 219247 w 497"/>
              <a:gd name="T37" fmla="*/ 744207 h 400"/>
              <a:gd name="T38" fmla="*/ 219247 w 497"/>
              <a:gd name="T39" fmla="*/ 875713 h 400"/>
              <a:gd name="T40" fmla="*/ 501782 w 497"/>
              <a:gd name="T41" fmla="*/ 875713 h 400"/>
              <a:gd name="T42" fmla="*/ 501782 w 497"/>
              <a:gd name="T43" fmla="*/ 744207 h 400"/>
              <a:gd name="T44" fmla="*/ 501782 w 497"/>
              <a:gd name="T45" fmla="*/ 532003 h 400"/>
              <a:gd name="T46" fmla="*/ 501782 w 497"/>
              <a:gd name="T47" fmla="*/ 532003 h 400"/>
              <a:gd name="T48" fmla="*/ 219247 w 497"/>
              <a:gd name="T49" fmla="*/ 532003 h 400"/>
              <a:gd name="T50" fmla="*/ 219247 w 497"/>
              <a:gd name="T51" fmla="*/ 663510 h 400"/>
              <a:gd name="T52" fmla="*/ 501782 w 497"/>
              <a:gd name="T53" fmla="*/ 663510 h 400"/>
              <a:gd name="T54" fmla="*/ 501782 w 497"/>
              <a:gd name="T55" fmla="*/ 532003 h 400"/>
              <a:gd name="T56" fmla="*/ 501782 w 497"/>
              <a:gd name="T57" fmla="*/ 292901 h 400"/>
              <a:gd name="T58" fmla="*/ 501782 w 497"/>
              <a:gd name="T59" fmla="*/ 292901 h 400"/>
              <a:gd name="T60" fmla="*/ 219247 w 497"/>
              <a:gd name="T61" fmla="*/ 292901 h 400"/>
              <a:gd name="T62" fmla="*/ 219247 w 497"/>
              <a:gd name="T63" fmla="*/ 427396 h 400"/>
              <a:gd name="T64" fmla="*/ 501782 w 497"/>
              <a:gd name="T65" fmla="*/ 427396 h 400"/>
              <a:gd name="T66" fmla="*/ 501782 w 497"/>
              <a:gd name="T67" fmla="*/ 292901 h 400"/>
              <a:gd name="T68" fmla="*/ 879249 w 497"/>
              <a:gd name="T69" fmla="*/ 768117 h 400"/>
              <a:gd name="T70" fmla="*/ 879249 w 497"/>
              <a:gd name="T71" fmla="*/ 768117 h 400"/>
              <a:gd name="T72" fmla="*/ 800139 w 497"/>
              <a:gd name="T73" fmla="*/ 690409 h 400"/>
              <a:gd name="T74" fmla="*/ 861167 w 497"/>
              <a:gd name="T75" fmla="*/ 451306 h 400"/>
              <a:gd name="T76" fmla="*/ 759454 w 497"/>
              <a:gd name="T77" fmla="*/ 292901 h 400"/>
              <a:gd name="T78" fmla="*/ 660002 w 497"/>
              <a:gd name="T79" fmla="*/ 451306 h 400"/>
              <a:gd name="T80" fmla="*/ 721029 w 497"/>
              <a:gd name="T81" fmla="*/ 690409 h 400"/>
              <a:gd name="T82" fmla="*/ 621577 w 497"/>
              <a:gd name="T83" fmla="*/ 768117 h 400"/>
              <a:gd name="T84" fmla="*/ 621577 w 497"/>
              <a:gd name="T85" fmla="*/ 875713 h 400"/>
              <a:gd name="T86" fmla="*/ 899591 w 497"/>
              <a:gd name="T87" fmla="*/ 875713 h 400"/>
              <a:gd name="T88" fmla="*/ 879249 w 497"/>
              <a:gd name="T89" fmla="*/ 768117 h 4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Прямоугольник 21">
            <a:extLst>
              <a:ext uri="{FF2B5EF4-FFF2-40B4-BE49-F238E27FC236}">
                <a16:creationId xmlns:a16="http://schemas.microsoft.com/office/drawing/2014/main" xmlns="" id="{86D6CE1E-ED30-4F02-A9AF-0493882BB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1451050"/>
            <a:ext cx="727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1597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1597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1597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1597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1597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Физические лица от 18 до 30 лет включительно</a:t>
            </a:r>
            <a:endParaRPr lang="en-US" altLang="ru-RU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72FC8E4-51A2-4A7B-BE9F-657A8A20E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28" y="5067740"/>
            <a:ext cx="976400" cy="815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D9962E5-A70B-4829-89D4-E7F747EE1B36}"/>
              </a:ext>
            </a:extLst>
          </p:cNvPr>
          <p:cNvSpPr/>
          <p:nvPr/>
        </p:nvSpPr>
        <p:spPr>
          <a:xfrm>
            <a:off x="2662141" y="5070475"/>
            <a:ext cx="8008937" cy="83099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altLang="ru-RU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Микрозайм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500 тыс. руб. - </a:t>
            </a:r>
            <a:r>
              <a:rPr lang="ru-RU" altLang="ru-RU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5%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годовых</a:t>
            </a: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altLang="ru-RU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        </a:t>
            </a:r>
          </a:p>
        </p:txBody>
      </p:sp>
      <p:sp>
        <p:nvSpPr>
          <p:cNvPr id="5132" name="Прямоугольник 30">
            <a:extLst>
              <a:ext uri="{FF2B5EF4-FFF2-40B4-BE49-F238E27FC236}">
                <a16:creationId xmlns:a16="http://schemas.microsoft.com/office/drawing/2014/main" xmlns="" id="{F4478FA0-3EAE-462F-A6B0-1BA26F3EB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962" y="3026335"/>
            <a:ext cx="7935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 более 1 года с момента регистрации</a:t>
            </a:r>
            <a:endParaRPr lang="ru-RU" altLang="ru-RU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33" name="Picture 3">
            <a:extLst>
              <a:ext uri="{FF2B5EF4-FFF2-40B4-BE49-F238E27FC236}">
                <a16:creationId xmlns:a16="http://schemas.microsoft.com/office/drawing/2014/main" xmlns="" id="{5B6B3DA3-7180-4460-A3CF-B42FB15E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63" y="5097463"/>
            <a:ext cx="11620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Прямоугольник 32">
            <a:extLst>
              <a:ext uri="{FF2B5EF4-FFF2-40B4-BE49-F238E27FC236}">
                <a16:creationId xmlns:a16="http://schemas.microsoft.com/office/drawing/2014/main" xmlns="" id="{8DCBE532-5995-4EE8-AFA7-8CAF136AB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5578475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lipfond.ru</a:t>
            </a:r>
            <a:r>
              <a:rPr lang="ru-RU" altLang="ru-RU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0142B381-66AC-4967-948D-EBDC6C55D4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1" y="2958599"/>
            <a:ext cx="867913" cy="668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36" name="Прямоугольник 39">
            <a:extLst>
              <a:ext uri="{FF2B5EF4-FFF2-40B4-BE49-F238E27FC236}">
                <a16:creationId xmlns:a16="http://schemas.microsoft.com/office/drawing/2014/main" xmlns="" id="{7237D1C6-946B-45F8-BB24-783D17D5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925" y="196850"/>
            <a:ext cx="1868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i="1" u="sng">
                <a:solidFill>
                  <a:srgbClr val="002060"/>
                </a:solidFill>
              </a:rPr>
              <a:t>http://mb48r.ru/</a:t>
            </a:r>
            <a:endParaRPr lang="ru-RU" altLang="ru-RU" i="1" u="sng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DF5607-161B-4290-BEE2-37FFC644D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962" y="328632"/>
            <a:ext cx="5785605" cy="64623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FD19030-EDB3-42AD-9584-7B356FB19D83}"/>
              </a:ext>
            </a:extLst>
          </p:cNvPr>
          <p:cNvSpPr/>
          <p:nvPr/>
        </p:nvSpPr>
        <p:spPr>
          <a:xfrm>
            <a:off x="2640014" y="4184792"/>
            <a:ext cx="8224837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Субсидия </a:t>
            </a:r>
            <a:r>
              <a:rPr lang="ru-RU" altLang="ru-RU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500 тыс. руб. </a:t>
            </a:r>
          </a:p>
          <a:p>
            <a:r>
              <a:rPr lang="ru-RU" altLang="ru-RU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        </a:t>
            </a:r>
          </a:p>
        </p:txBody>
      </p:sp>
      <p:sp>
        <p:nvSpPr>
          <p:cNvPr id="17" name="Прямоугольник 383">
            <a:extLst>
              <a:ext uri="{FF2B5EF4-FFF2-40B4-BE49-F238E27FC236}">
                <a16:creationId xmlns:a16="http://schemas.microsoft.com/office/drawing/2014/main" xmlns="" id="{4C8F1E88-FFF7-4E2C-8DB1-95C6E5489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4" y="230620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9" name="Picture 2" descr="C:\Users\User\Desktop\logo.png">
            <a:extLst>
              <a:ext uri="{FF2B5EF4-FFF2-40B4-BE49-F238E27FC236}">
                <a16:creationId xmlns:a16="http://schemas.microsoft.com/office/drawing/2014/main" xmlns="" id="{5C3D3458-BA94-4AF4-AB79-E6DE0125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9" y="165579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arallelogram 16">
            <a:extLst>
              <a:ext uri="{FF2B5EF4-FFF2-40B4-BE49-F238E27FC236}">
                <a16:creationId xmlns:a16="http://schemas.microsoft.com/office/drawing/2014/main" xmlns="" id="{39FBFB11-EF5A-425C-8A30-5C2D69065339}"/>
              </a:ext>
            </a:extLst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Circle: Hollow 13">
            <a:extLst>
              <a:ext uri="{FF2B5EF4-FFF2-40B4-BE49-F238E27FC236}">
                <a16:creationId xmlns:a16="http://schemas.microsoft.com/office/drawing/2014/main" xmlns="" id="{6054E724-44E4-4006-886A-561353E703AD}"/>
              </a:ext>
            </a:extLst>
          </p:cNvPr>
          <p:cNvSpPr/>
          <p:nvPr/>
        </p:nvSpPr>
        <p:spPr>
          <a:xfrm>
            <a:off x="-829585" y="5778500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88CB57-FD12-4443-83E7-D6BF9E344D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" b="8011"/>
          <a:stretch>
            <a:fillRect/>
          </a:stretch>
        </p:blipFill>
        <p:spPr>
          <a:xfrm>
            <a:off x="930275" y="2041525"/>
            <a:ext cx="4911725" cy="2859088"/>
          </a:xfrm>
          <a:solidFill>
            <a:srgbClr val="E1E9EA">
              <a:alpha val="70195"/>
            </a:srgbClr>
          </a:solidFill>
        </p:spPr>
      </p:pic>
      <p:sp>
        <p:nvSpPr>
          <p:cNvPr id="17" name="TextBox 16">
            <a:extLst/>
          </p:cNvPr>
          <p:cNvSpPr txBox="1"/>
          <p:nvPr/>
        </p:nvSpPr>
        <p:spPr>
          <a:xfrm>
            <a:off x="2344144" y="206375"/>
            <a:ext cx="7478329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Субсидии начинающим предпринимателям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1771650" y="808315"/>
            <a:ext cx="864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Субсидирование затрат на открытие и развитие собственного дела 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altLang="ru-RU" b="1" dirty="0">
                <a:solidFill>
                  <a:schemeClr val="accent6"/>
                </a:solidFill>
                <a:cs typeface="Arial" charset="0"/>
              </a:rPr>
              <a:t>до 500 тыс. руб.</a:t>
            </a:r>
          </a:p>
        </p:txBody>
      </p:sp>
      <p:sp>
        <p:nvSpPr>
          <p:cNvPr id="26" name="Circle: Hollow 13">
            <a:extLst/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arallelogram 16">
            <a:extLst/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1B148E-7554-41EA-B2E3-62B600D2E264}"/>
              </a:ext>
            </a:extLst>
          </p:cNvPr>
          <p:cNvSpPr txBox="1"/>
          <p:nvPr/>
        </p:nvSpPr>
        <p:spPr>
          <a:xfrm>
            <a:off x="2395527" y="4934409"/>
            <a:ext cx="20383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ООО «СТОУН»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2AB315-88CD-4F49-966B-A202BF887623}"/>
              </a:ext>
            </a:extLst>
          </p:cNvPr>
          <p:cNvSpPr txBox="1"/>
          <p:nvPr/>
        </p:nvSpPr>
        <p:spPr>
          <a:xfrm>
            <a:off x="7678982" y="4934409"/>
            <a:ext cx="21966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ИП Мишин В.А.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4B79F5A-3E80-42B7-B3D8-A79E0876F9C3}"/>
              </a:ext>
            </a:extLst>
          </p:cNvPr>
          <p:cNvSpPr txBox="1"/>
          <p:nvPr/>
        </p:nvSpPr>
        <p:spPr>
          <a:xfrm>
            <a:off x="2047087" y="1521350"/>
            <a:ext cx="26781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Добринский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район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D68F4C-718B-42B3-94C2-9E1765A221BB}"/>
              </a:ext>
            </a:extLst>
          </p:cNvPr>
          <p:cNvSpPr txBox="1"/>
          <p:nvPr/>
        </p:nvSpPr>
        <p:spPr>
          <a:xfrm>
            <a:off x="7506047" y="1521350"/>
            <a:ext cx="26003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Хлевенский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район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xmlns="" id="{41C9ECBD-D2B3-4B56-8968-1AB731A68600}"/>
              </a:ext>
            </a:extLst>
          </p:cNvPr>
          <p:cNvSpPr/>
          <p:nvPr/>
        </p:nvSpPr>
        <p:spPr>
          <a:xfrm>
            <a:off x="1285875" y="5283659"/>
            <a:ext cx="4257675" cy="381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Оказание косметических услуг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3A3F6B-B9D5-43FE-A05A-87110FD2C1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" b="9253"/>
          <a:stretch>
            <a:fillRect/>
          </a:stretch>
        </p:blipFill>
        <p:spPr/>
      </p:pic>
      <p:sp>
        <p:nvSpPr>
          <p:cNvPr id="18" name="Rectangle 19">
            <a:extLst>
              <a:ext uri="{FF2B5EF4-FFF2-40B4-BE49-F238E27FC236}">
                <a16:creationId xmlns:a16="http://schemas.microsoft.com/office/drawing/2014/main" xmlns="" id="{71491188-4C44-4BD8-8163-DC7D80E1C371}"/>
              </a:ext>
            </a:extLst>
          </p:cNvPr>
          <p:cNvSpPr/>
          <p:nvPr/>
        </p:nvSpPr>
        <p:spPr>
          <a:xfrm>
            <a:off x="6648450" y="5283659"/>
            <a:ext cx="4257675" cy="6864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Техническое обслуживание и ремонт автотранспорта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7011" y="4865397"/>
            <a:ext cx="52886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ООО «Измалковский хлеб»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Производство хлебобулочных изделий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69685" y="4934409"/>
            <a:ext cx="44903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ООО «МПК «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Измалковский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Развитие мясного производства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3546268" y="203984"/>
            <a:ext cx="5099473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Модернизация производства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1165225" y="808315"/>
            <a:ext cx="9861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Субсидирование </a:t>
            </a:r>
            <a:r>
              <a:rPr 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50% затрат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нового оборудования для создания, развития или модернизации производства: </a:t>
            </a:r>
            <a:r>
              <a:rPr lang="ru-RU" b="1" dirty="0">
                <a:solidFill>
                  <a:schemeClr val="accent6"/>
                </a:solidFill>
                <a:cs typeface="Arial" panose="020B0604020202020204" pitchFamily="34" charset="0"/>
              </a:rPr>
              <a:t>не более 3-х млн. рублей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на одного получателя поддержки </a:t>
            </a:r>
          </a:p>
          <a:p>
            <a:pPr algn="just">
              <a:spcBef>
                <a:spcPct val="0"/>
              </a:spcBef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6" name="Circle: Hollow 13">
            <a:extLst/>
          </p:cNvPr>
          <p:cNvSpPr/>
          <p:nvPr/>
        </p:nvSpPr>
        <p:spPr>
          <a:xfrm>
            <a:off x="-657225" y="6003925"/>
            <a:ext cx="1709738" cy="1708150"/>
          </a:xfrm>
          <a:prstGeom prst="donut">
            <a:avLst>
              <a:gd name="adj" fmla="val 220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arallelogram 16">
            <a:extLst/>
          </p:cNvPr>
          <p:cNvSpPr/>
          <p:nvPr/>
        </p:nvSpPr>
        <p:spPr>
          <a:xfrm>
            <a:off x="10691813" y="5524500"/>
            <a:ext cx="2073275" cy="1560513"/>
          </a:xfrm>
          <a:prstGeom prst="parallelogram">
            <a:avLst>
              <a:gd name="adj" fmla="val 885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2E438E-B3E8-46E8-8318-86E4842C5193}"/>
              </a:ext>
            </a:extLst>
          </p:cNvPr>
          <p:cNvSpPr txBox="1"/>
          <p:nvPr/>
        </p:nvSpPr>
        <p:spPr>
          <a:xfrm>
            <a:off x="3717986" y="1486845"/>
            <a:ext cx="4718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Измалковский район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 t="11194" b="11194"/>
          <a:stretch>
            <a:fillRect/>
          </a:stretch>
        </p:blipFill>
        <p:spPr bwMode="auto">
          <a:xfrm>
            <a:off x="1233577" y="2070340"/>
            <a:ext cx="3803109" cy="262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/>
          <a:srcRect t="28171" b="2817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7287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2568</TotalTime>
  <Words>1612</Words>
  <Application>Microsoft Office PowerPoint</Application>
  <PresentationFormat>Произвольный</PresentationFormat>
  <Paragraphs>371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Бурков</dc:creator>
  <cp:lastModifiedBy>kmb</cp:lastModifiedBy>
  <cp:revision>161</cp:revision>
  <cp:lastPrinted>2019-04-04T12:00:37Z</cp:lastPrinted>
  <dcterms:created xsi:type="dcterms:W3CDTF">2019-02-09T12:12:16Z</dcterms:created>
  <dcterms:modified xsi:type="dcterms:W3CDTF">2019-04-05T08:46:04Z</dcterms:modified>
</cp:coreProperties>
</file>