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"/>
  </p:notesMasterIdLst>
  <p:sldIdLst>
    <p:sldId id="266" r:id="rId2"/>
    <p:sldId id="308" r:id="rId3"/>
    <p:sldId id="311" r:id="rId4"/>
    <p:sldId id="31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DE64"/>
    <a:srgbClr val="51E5F5"/>
    <a:srgbClr val="E11FCA"/>
    <a:srgbClr val="FF9933"/>
    <a:srgbClr val="BE87CF"/>
    <a:srgbClr val="CC00FF"/>
    <a:srgbClr val="9746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71" autoAdjust="0"/>
  </p:normalViewPr>
  <p:slideViewPr>
    <p:cSldViewPr>
      <p:cViewPr varScale="1">
        <p:scale>
          <a:sx n="72" d="100"/>
          <a:sy n="72" d="100"/>
        </p:scale>
        <p:origin x="-82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5CDBB-5BF5-4F79-B5C0-9B3C6FD60C05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C7DC71-B0DB-416C-855B-4A46217D25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086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0012-AA35-408E-BA60-11EFF655B04A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9F84-96CE-47CF-BE63-F5D3D32F86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0012-AA35-408E-BA60-11EFF655B04A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9F84-96CE-47CF-BE63-F5D3D32F86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0012-AA35-408E-BA60-11EFF655B04A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9F84-96CE-47CF-BE63-F5D3D32F869E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0012-AA35-408E-BA60-11EFF655B04A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9F84-96CE-47CF-BE63-F5D3D32F869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0012-AA35-408E-BA60-11EFF655B04A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9F84-96CE-47CF-BE63-F5D3D32F86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0012-AA35-408E-BA60-11EFF655B04A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9F84-96CE-47CF-BE63-F5D3D32F869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0012-AA35-408E-BA60-11EFF655B04A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9F84-96CE-47CF-BE63-F5D3D32F86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0012-AA35-408E-BA60-11EFF655B04A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9F84-96CE-47CF-BE63-F5D3D32F86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0012-AA35-408E-BA60-11EFF655B04A}" type="datetimeFigureOut">
              <a:rPr lang="ru-RU" smtClean="0"/>
              <a:t>16.03.2017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9F84-96CE-47CF-BE63-F5D3D32F869E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13" name="Picture 10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2644"/>
            <a:ext cx="642103" cy="772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Прямая со стрелкой 13"/>
          <p:cNvCxnSpPr/>
          <p:nvPr userDrawn="1"/>
        </p:nvCxnSpPr>
        <p:spPr>
          <a:xfrm>
            <a:off x="193638" y="6309320"/>
            <a:ext cx="8756724" cy="0"/>
          </a:xfrm>
          <a:prstGeom prst="straightConnector1">
            <a:avLst/>
          </a:prstGeom>
          <a:ln>
            <a:headEnd type="diamond"/>
            <a:tailEnd type="diamon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0012-AA35-408E-BA60-11EFF655B04A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9F84-96CE-47CF-BE63-F5D3D32F869E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0012-AA35-408E-BA60-11EFF655B04A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9F84-96CE-47CF-BE63-F5D3D32F869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C220012-AA35-408E-BA60-11EFF655B04A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9DE9F84-96CE-47CF-BE63-F5D3D32F869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nalog.ru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FILE0128(1)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34000" contrast="-3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t="20661"/>
          <a:stretch/>
        </p:blipFill>
        <p:spPr bwMode="auto">
          <a:xfrm>
            <a:off x="45725" y="160338"/>
            <a:ext cx="9173157" cy="6509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Без-имени-8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46" y="137925"/>
            <a:ext cx="1176337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061464" y="1008833"/>
            <a:ext cx="5229316" cy="307776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Грязинский муниципальный район</a:t>
            </a:r>
          </a:p>
          <a:p>
            <a:pPr algn="ctr"/>
            <a:endParaRPr lang="ru-RU" sz="32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4800" b="1" cap="none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Регистрация</a:t>
            </a:r>
          </a:p>
          <a:p>
            <a:pPr algn="ctr"/>
            <a:r>
              <a:rPr lang="ru-RU" sz="48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r>
              <a:rPr lang="ru-RU" sz="48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ндивидуального </a:t>
            </a:r>
          </a:p>
          <a:p>
            <a:pPr algn="ctr"/>
            <a:r>
              <a:rPr lang="ru-RU" sz="48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предпринимателя</a:t>
            </a:r>
            <a:endParaRPr lang="ru-RU" sz="4800" b="1" cap="none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AutoShape 4" descr="Komanda48.ru - 6 &amp;yacy;&amp;ncy;&amp;vcy;&amp;acy;&amp;rcy;&amp;yacy; 1954 - &amp;ocy;&amp;bcy;&amp;rcy;&amp;acy;&amp;zcy;&amp;ocy;&amp;vcy;&amp;acy;&amp;ncy;&amp;icy;&amp;iecy; &amp;Lcy;&amp;icy;&amp;pcy;&amp;iecy;&amp;tscy;&amp;kcy;&amp;ocy;&amp;jcy; &amp;ocy;&amp;bcy;&amp;lcy;&amp;acy;&amp;scy;&amp;tcy;&amp;i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Komanda48.ru - 6 &amp;yacy;&amp;ncy;&amp;vcy;&amp;acy;&amp;rcy;&amp;yacy; 1954 - &amp;ocy;&amp;bcy;&amp;rcy;&amp;acy;&amp;zcy;&amp;ocy;&amp;vcy;&amp;acy;&amp;ncy;&amp;icy;&amp;iecy; &amp;Lcy;&amp;icy;&amp;pcy;&amp;iecy;&amp;tscy;&amp;kcy;&amp;ocy;&amp;jcy; &amp;ocy;&amp;bcy;&amp;lcy;&amp;acy;&amp;scy;&amp;tcy;&amp;icy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18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9064" y="260648"/>
            <a:ext cx="842493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ЗАРЕГИСТРИРОВАТЬ ИП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408019"/>
              </p:ext>
            </p:extLst>
          </p:nvPr>
        </p:nvGraphicFramePr>
        <p:xfrm>
          <a:off x="251520" y="1268760"/>
          <a:ext cx="6336704" cy="460414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76064"/>
                <a:gridCol w="5760640"/>
              </a:tblGrid>
              <a:tr h="59406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Подготовить копию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паспорта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лист с фото, лист со штампом места жительства (при подаче через МФЦ – заверить нотариально)</a:t>
                      </a:r>
                    </a:p>
                  </a:txBody>
                  <a:tcPr/>
                </a:tc>
              </a:tr>
              <a:tr h="41755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Выбрать вид деятельности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9406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Зайти на сайт ФНС России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http</a:t>
                      </a: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:</a:t>
                      </a:r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//www</a:t>
                      </a: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.</a:t>
                      </a:r>
                      <a:r>
                        <a:rPr lang="en-US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nalog</a:t>
                      </a: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.</a:t>
                      </a:r>
                      <a:r>
                        <a:rPr lang="en-US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ru</a:t>
                      </a: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Скачать и заполнить форму Р21001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(заполняется печатными буквами)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580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Оплатить госпошлину в размере </a:t>
                      </a:r>
                      <a:r>
                        <a:rPr lang="ru-RU" sz="1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рублей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266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Выбрать систему налогообложения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725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Представить документы в ЕЦР (МИФНС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 6 по Липецкой области: 398059 г. Липецк ул. </a:t>
                      </a:r>
                      <a:r>
                        <a:rPr lang="ru-RU" sz="16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Неделина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4а или в МФЦ: 399059 г. Грязи ул. Привокзальная  2а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9406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Приехать с паспортом и получить документы по адресу: г. Липецк ул. </a:t>
                      </a:r>
                      <a:r>
                        <a:rPr lang="ru-RU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Неделина</a:t>
                      </a: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д. 4а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9406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Открыть счет в банке и начать работу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Users\skladchikova\Pictures\_i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53286"/>
            <a:ext cx="1678285" cy="4297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32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9064" y="260648"/>
            <a:ext cx="842493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ПЛЮСЫ ИП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627078"/>
              </p:ext>
            </p:extLst>
          </p:nvPr>
        </p:nvGraphicFramePr>
        <p:xfrm>
          <a:off x="251520" y="1124744"/>
          <a:ext cx="5616624" cy="468051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76064"/>
                <a:gridCol w="5040560"/>
              </a:tblGrid>
              <a:tr h="72982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нужен уставный капитал</a:t>
                      </a:r>
                    </a:p>
                  </a:txBody>
                  <a:tcPr/>
                </a:tc>
              </a:tr>
              <a:tr h="58132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нужен юридический адрес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2982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требуется ведение сложного бухгалтерского учета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2982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полученные доходы можно сразу получать и тратить на любые цели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8635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Удобный онлайн-сервис при подаче документов  на регистрацию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2336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Возможность применения патентной системы – еще одного удобного и выгодного налогового режима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Users\skladchikova\Pictures\_i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628800"/>
            <a:ext cx="1678285" cy="4297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799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9064" y="260648"/>
            <a:ext cx="8424936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РЕКВИЗИТЫ</a:t>
            </a: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перечисления государственной пошлины</a:t>
            </a: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регистрацию индивидуального предпринимателя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skladchikova\Pictures\_i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628800"/>
            <a:ext cx="1678285" cy="4297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2132856"/>
            <a:ext cx="57606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ПОЛУЧАТЕЛЬ: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УФК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по Липецкой области (Межрайонная ИФНС России №6 по Липецкой области)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4826085887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КПП   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482601001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ОКТМО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42701000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40101810200000010006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Отделение Липецк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044206001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КБК    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18210807010011000110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оплачивается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Госпошлина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регистрацию ИП - 800 руб.,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Госпошлина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закрытие ИП – 160 руб.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935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1014</TotalTime>
  <Words>244</Words>
  <Application>Microsoft Office PowerPoint</Application>
  <PresentationFormat>Экран (4:3)</PresentationFormat>
  <Paragraphs>51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tonkih</dc:creator>
  <cp:lastModifiedBy>skladchikova</cp:lastModifiedBy>
  <cp:revision>110</cp:revision>
  <dcterms:created xsi:type="dcterms:W3CDTF">2015-01-29T10:54:36Z</dcterms:created>
  <dcterms:modified xsi:type="dcterms:W3CDTF">2017-03-16T08:42:39Z</dcterms:modified>
</cp:coreProperties>
</file>