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8" r:id="rId2"/>
    <p:sldId id="489" r:id="rId3"/>
    <p:sldId id="543" r:id="rId4"/>
    <p:sldId id="409" r:id="rId5"/>
    <p:sldId id="411" r:id="rId6"/>
    <p:sldId id="544" r:id="rId7"/>
    <p:sldId id="499" r:id="rId8"/>
    <p:sldId id="545" r:id="rId9"/>
    <p:sldId id="421" r:id="rId10"/>
    <p:sldId id="546" r:id="rId11"/>
  </p:sldIdLst>
  <p:sldSz cx="12192000" cy="6858000"/>
  <p:notesSz cx="6805613" cy="9939338"/>
  <p:defaultTextStyle>
    <a:defPPr>
      <a:defRPr lang="ru-RU"/>
    </a:defPPr>
    <a:lvl1pPr marL="0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534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668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802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071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696B"/>
    <a:srgbClr val="FDCFD0"/>
    <a:srgbClr val="FFFFFF"/>
    <a:srgbClr val="EAEAEA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12" autoAdjust="0"/>
    <p:restoredTop sz="98016" autoAdjust="0"/>
  </p:normalViewPr>
  <p:slideViewPr>
    <p:cSldViewPr snapToGrid="0">
      <p:cViewPr varScale="1">
        <p:scale>
          <a:sx n="110" d="100"/>
          <a:sy n="110" d="100"/>
        </p:scale>
        <p:origin x="1008" y="13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575" cy="498474"/>
          </a:xfrm>
          <a:prstGeom prst="rect">
            <a:avLst/>
          </a:prstGeom>
        </p:spPr>
        <p:txBody>
          <a:bodyPr vert="horz" lIns="91439" tIns="45720" rIns="91439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451" y="2"/>
            <a:ext cx="2949575" cy="498474"/>
          </a:xfrm>
          <a:prstGeom prst="rect">
            <a:avLst/>
          </a:prstGeom>
        </p:spPr>
        <p:txBody>
          <a:bodyPr vert="horz" lIns="91439" tIns="45720" rIns="91439" bIns="45720" rtlCol="0"/>
          <a:lstStyle>
            <a:lvl1pPr algn="r">
              <a:defRPr sz="1200"/>
            </a:lvl1pPr>
          </a:lstStyle>
          <a:p>
            <a:fld id="{CC991DAE-59F0-4EE8-B143-310E7B6E750C}" type="datetimeFigureOut">
              <a:rPr lang="ru-RU" smtClean="0"/>
              <a:t>02.06.2021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0864"/>
            <a:ext cx="2949575" cy="498474"/>
          </a:xfrm>
          <a:prstGeom prst="rect">
            <a:avLst/>
          </a:prstGeom>
        </p:spPr>
        <p:txBody>
          <a:bodyPr vert="horz" lIns="91439" tIns="45720" rIns="91439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451" y="9440864"/>
            <a:ext cx="2949575" cy="498474"/>
          </a:xfrm>
          <a:prstGeom prst="rect">
            <a:avLst/>
          </a:prstGeom>
        </p:spPr>
        <p:txBody>
          <a:bodyPr vert="horz" lIns="91439" tIns="45720" rIns="91439" bIns="45720" rtlCol="0" anchor="b"/>
          <a:lstStyle>
            <a:lvl1pPr algn="r">
              <a:defRPr sz="1200"/>
            </a:lvl1pPr>
          </a:lstStyle>
          <a:p>
            <a:fld id="{66ABE879-7013-4CF6-BFE0-243F47E63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164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949099" cy="498693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40" y="4"/>
            <a:ext cx="2949099" cy="498693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61EBA740-8F53-4D2F-850E-9DA3C22D37EA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83308"/>
            <a:ext cx="5444490" cy="3913614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0648"/>
            <a:ext cx="2949099" cy="49869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40" y="9440648"/>
            <a:ext cx="2949099" cy="49869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72AB91AC-F021-4BDD-B911-C95536680D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641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4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6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2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1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64237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1AC-F021-4BDD-B911-C95536680DF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5718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359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02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374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805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495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8073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039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81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282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34" indent="0" algn="ctr">
              <a:buNone/>
              <a:defRPr sz="2000"/>
            </a:lvl2pPr>
            <a:lvl3pPr marL="914268" indent="0" algn="ctr">
              <a:buNone/>
              <a:defRPr sz="1900"/>
            </a:lvl3pPr>
            <a:lvl4pPr marL="1371403" indent="0" algn="ctr">
              <a:buNone/>
              <a:defRPr sz="1600"/>
            </a:lvl4pPr>
            <a:lvl5pPr marL="1828534" indent="0" algn="ctr">
              <a:buNone/>
              <a:defRPr sz="1600"/>
            </a:lvl5pPr>
            <a:lvl6pPr marL="2285668" indent="0" algn="ctr">
              <a:buNone/>
              <a:defRPr sz="1600"/>
            </a:lvl6pPr>
            <a:lvl7pPr marL="2742802" indent="0" algn="ctr">
              <a:buNone/>
              <a:defRPr sz="1600"/>
            </a:lvl7pPr>
            <a:lvl8pPr marL="3199936" indent="0" algn="ctr">
              <a:buNone/>
              <a:defRPr sz="1600"/>
            </a:lvl8pPr>
            <a:lvl9pPr marL="3657071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32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64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3" y="365129"/>
            <a:ext cx="2628900" cy="581183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9"/>
            <a:ext cx="7734300" cy="581183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24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28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3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4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5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6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8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9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0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49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86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900" b="1"/>
            </a:lvl3pPr>
            <a:lvl4pPr marL="1371403" indent="0">
              <a:buNone/>
              <a:defRPr sz="1600" b="1"/>
            </a:lvl4pPr>
            <a:lvl5pPr marL="1828534" indent="0">
              <a:buNone/>
              <a:defRPr sz="1600" b="1"/>
            </a:lvl5pPr>
            <a:lvl6pPr marL="2285668" indent="0">
              <a:buNone/>
              <a:defRPr sz="1600" b="1"/>
            </a:lvl6pPr>
            <a:lvl7pPr marL="2742802" indent="0">
              <a:buNone/>
              <a:defRPr sz="1600" b="1"/>
            </a:lvl7pPr>
            <a:lvl8pPr marL="3199936" indent="0">
              <a:buNone/>
              <a:defRPr sz="1600" b="1"/>
            </a:lvl8pPr>
            <a:lvl9pPr marL="365707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7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900" b="1"/>
            </a:lvl3pPr>
            <a:lvl4pPr marL="1371403" indent="0">
              <a:buNone/>
              <a:defRPr sz="1600" b="1"/>
            </a:lvl4pPr>
            <a:lvl5pPr marL="1828534" indent="0">
              <a:buNone/>
              <a:defRPr sz="1600" b="1"/>
            </a:lvl5pPr>
            <a:lvl6pPr marL="2285668" indent="0">
              <a:buNone/>
              <a:defRPr sz="1600" b="1"/>
            </a:lvl6pPr>
            <a:lvl7pPr marL="2742802" indent="0">
              <a:buNone/>
              <a:defRPr sz="1600" b="1"/>
            </a:lvl7pPr>
            <a:lvl8pPr marL="3199936" indent="0">
              <a:buNone/>
              <a:defRPr sz="1600" b="1"/>
            </a:lvl8pPr>
            <a:lvl9pPr marL="365707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7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32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99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03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4" indent="0">
              <a:buNone/>
              <a:defRPr sz="1500"/>
            </a:lvl2pPr>
            <a:lvl3pPr marL="914268" indent="0">
              <a:buNone/>
              <a:defRPr sz="1200"/>
            </a:lvl3pPr>
            <a:lvl4pPr marL="1371403" indent="0">
              <a:buNone/>
              <a:defRPr sz="1100"/>
            </a:lvl4pPr>
            <a:lvl5pPr marL="1828534" indent="0">
              <a:buNone/>
              <a:defRPr sz="1100"/>
            </a:lvl5pPr>
            <a:lvl6pPr marL="2285668" indent="0">
              <a:buNone/>
              <a:defRPr sz="1100"/>
            </a:lvl6pPr>
            <a:lvl7pPr marL="2742802" indent="0">
              <a:buNone/>
              <a:defRPr sz="1100"/>
            </a:lvl7pPr>
            <a:lvl8pPr marL="3199936" indent="0">
              <a:buNone/>
              <a:defRPr sz="1100"/>
            </a:lvl8pPr>
            <a:lvl9pPr marL="3657071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49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34" indent="0">
              <a:buNone/>
              <a:defRPr sz="2800"/>
            </a:lvl2pPr>
            <a:lvl3pPr marL="914268" indent="0">
              <a:buNone/>
              <a:defRPr sz="2400"/>
            </a:lvl3pPr>
            <a:lvl4pPr marL="1371403" indent="0">
              <a:buNone/>
              <a:defRPr sz="2000"/>
            </a:lvl4pPr>
            <a:lvl5pPr marL="1828534" indent="0">
              <a:buNone/>
              <a:defRPr sz="2000"/>
            </a:lvl5pPr>
            <a:lvl6pPr marL="2285668" indent="0">
              <a:buNone/>
              <a:defRPr sz="2000"/>
            </a:lvl6pPr>
            <a:lvl7pPr marL="2742802" indent="0">
              <a:buNone/>
              <a:defRPr sz="2000"/>
            </a:lvl7pPr>
            <a:lvl8pPr marL="3199936" indent="0">
              <a:buNone/>
              <a:defRPr sz="2000"/>
            </a:lvl8pPr>
            <a:lvl9pPr marL="365707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4" indent="0">
              <a:buNone/>
              <a:defRPr sz="1500"/>
            </a:lvl2pPr>
            <a:lvl3pPr marL="914268" indent="0">
              <a:buNone/>
              <a:defRPr sz="1200"/>
            </a:lvl3pPr>
            <a:lvl4pPr marL="1371403" indent="0">
              <a:buNone/>
              <a:defRPr sz="1100"/>
            </a:lvl4pPr>
            <a:lvl5pPr marL="1828534" indent="0">
              <a:buNone/>
              <a:defRPr sz="1100"/>
            </a:lvl5pPr>
            <a:lvl6pPr marL="2285668" indent="0">
              <a:buNone/>
              <a:defRPr sz="1100"/>
            </a:lvl6pPr>
            <a:lvl7pPr marL="2742802" indent="0">
              <a:buNone/>
              <a:defRPr sz="1100"/>
            </a:lvl7pPr>
            <a:lvl8pPr marL="3199936" indent="0">
              <a:buNone/>
              <a:defRPr sz="1100"/>
            </a:lvl8pPr>
            <a:lvl9pPr marL="3657071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04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28" tIns="45712" rIns="91428" bIns="45712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28" tIns="45712" rIns="91428" bIns="45712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BA394-6E9B-4A08-A82A-2BF9BE6C8D89}" type="datetimeFigureOut">
              <a:rPr lang="ru-RU" smtClean="0"/>
              <a:pPr/>
              <a:t>02.06.2021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54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26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68" indent="-228568" algn="l" defTabSz="91426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0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3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8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02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36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0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04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38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4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8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4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8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2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36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1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8709"/>
            <a:ext cx="12192000" cy="6858000"/>
          </a:xfrm>
          <a:prstGeom prst="rect">
            <a:avLst/>
          </a:prstGeom>
          <a:solidFill>
            <a:srgbClr val="EAEAEA">
              <a:alpha val="5882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blipFill>
                <a:blip r:embed="rId3"/>
                <a:tile tx="0" ty="0" sx="100000" sy="100000" flip="none" algn="tl"/>
              </a:blip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809709"/>
            <a:ext cx="12192000" cy="170953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553" y="44105"/>
            <a:ext cx="4180176" cy="4631635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7374837" y="2"/>
            <a:ext cx="4502427" cy="4691271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1796759"/>
            <a:ext cx="706010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Профилактика коррупционных правонарушений в органах местного самоуправления</a:t>
            </a:r>
            <a:endParaRPr lang="ru-RU" sz="2800" dirty="0"/>
          </a:p>
        </p:txBody>
      </p:sp>
      <p:sp>
        <p:nvSpPr>
          <p:cNvPr id="16" name="TextBox 9"/>
          <p:cNvSpPr txBox="1"/>
          <p:nvPr/>
        </p:nvSpPr>
        <p:spPr>
          <a:xfrm>
            <a:off x="5930537" y="5010383"/>
            <a:ext cx="6089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</a:t>
            </a:r>
          </a:p>
          <a:p>
            <a:pPr algn="ctr"/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Грязинского муниципального района Липецкой области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5789" y="5075778"/>
            <a:ext cx="262648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г.Грязи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июня 2021 г.</a:t>
            </a:r>
          </a:p>
        </p:txBody>
      </p:sp>
      <p:pic>
        <p:nvPicPr>
          <p:cNvPr id="13" name="Picture 3" descr="Без-имени-83">
            <a:extLst>
              <a:ext uri="{FF2B5EF4-FFF2-40B4-BE49-F238E27FC236}">
                <a16:creationId xmlns:a16="http://schemas.microsoft.com/office/drawing/2014/main" id="{8E1A9FEA-D585-4218-AF8D-A9DAE0CF16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88" y="209897"/>
            <a:ext cx="1005331" cy="1250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3730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Порядок присвоения классных чинов муниципальным служащим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165566" y="1337818"/>
            <a:ext cx="11747760" cy="906003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Приложение №1 «Положение о присвоении и сохранении классных чинов муниципальным служащим Липецкой области» к Закону Липецкой области от 02.07.2007 №68-оз </a:t>
            </a:r>
          </a:p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«О правовом регулировании вопросов муниципальной службы Липецкой области»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A9AE9F2-9EA5-4D46-8640-4AF8E0C78B3D}"/>
              </a:ext>
            </a:extLst>
          </p:cNvPr>
          <p:cNvSpPr/>
          <p:nvPr/>
        </p:nvSpPr>
        <p:spPr>
          <a:xfrm>
            <a:off x="165565" y="2508228"/>
            <a:ext cx="11747759" cy="845493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Заявление от муниципального служащего на имя главы администрации поселения </a:t>
            </a:r>
          </a:p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(после 3-х месяцев с начала приема на работу, затем с интервалом через год от даты присвоения классного чина для лиц, относящихся к старшей и младшей группе муниципальных должностей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E0D0F0D-0BA3-49F8-AFF0-46589B6D9E3B}"/>
              </a:ext>
            </a:extLst>
          </p:cNvPr>
          <p:cNvSpPr/>
          <p:nvPr/>
        </p:nvSpPr>
        <p:spPr>
          <a:xfrm>
            <a:off x="165564" y="3669674"/>
            <a:ext cx="11747760" cy="200330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Перечень документов для присвоения классного чина муниципальному служащему:</a:t>
            </a:r>
          </a:p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распоряжение администрации поселения о проведении квалификационного экзамена на конкретную дату;</a:t>
            </a:r>
          </a:p>
          <a:p>
            <a:pPr marL="342900" indent="-342900" algn="ctr">
              <a:buFontTx/>
              <a:buChar char="-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отзыв о муниципальном служащем;</a:t>
            </a:r>
          </a:p>
          <a:p>
            <a:pPr marL="342900" indent="-342900" algn="ctr">
              <a:buFontTx/>
              <a:buChar char="-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протокол заседания аттестационной комиссии;</a:t>
            </a:r>
          </a:p>
          <a:p>
            <a:pPr marL="342900" indent="-342900" algn="ctr">
              <a:buFontTx/>
              <a:buChar char="-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экзаменационный лист муниципального служащего Липецкой области;</a:t>
            </a:r>
          </a:p>
          <a:p>
            <a:pPr marL="342900" indent="-342900" algn="ctr">
              <a:buFontTx/>
              <a:buChar char="-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распоряжение администрации поселения о присвоении классного чина муниципального служащего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754B5B40-1F11-4365-BE10-71035DAD5C0B}"/>
              </a:ext>
            </a:extLst>
          </p:cNvPr>
          <p:cNvSpPr/>
          <p:nvPr/>
        </p:nvSpPr>
        <p:spPr>
          <a:xfrm>
            <a:off x="165564" y="5934116"/>
            <a:ext cx="11747760" cy="75406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Решение о присвоении классного чина вносится в трудовую книжку и передается по СЗВ-ТД в ПФР. Распоряжение о присвоении, экзаменационный лист и отзыв подшивается в личное дело МС.</a:t>
            </a:r>
            <a:endParaRPr lang="ru-RU" dirty="0">
              <a:cs typeface="Times New Roman" pitchFamily="18" charset="0"/>
            </a:endParaRPr>
          </a:p>
        </p:txBody>
      </p:sp>
      <p:pic>
        <p:nvPicPr>
          <p:cNvPr id="27" name="Picture 3" descr="Без-имени-83">
            <a:extLst>
              <a:ext uri="{FF2B5EF4-FFF2-40B4-BE49-F238E27FC236}">
                <a16:creationId xmlns:a16="http://schemas.microsoft.com/office/drawing/2014/main" id="{9CED4EB7-44A5-4924-BF5F-FB8FBCBEED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47" y="34453"/>
            <a:ext cx="679513" cy="845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Стрелка вниз 31">
            <a:extLst>
              <a:ext uri="{FF2B5EF4-FFF2-40B4-BE49-F238E27FC236}">
                <a16:creationId xmlns:a16="http://schemas.microsoft.com/office/drawing/2014/main" id="{28C16D14-3377-458E-9D7A-BF2DD2A77FE2}"/>
              </a:ext>
            </a:extLst>
          </p:cNvPr>
          <p:cNvSpPr/>
          <p:nvPr/>
        </p:nvSpPr>
        <p:spPr>
          <a:xfrm>
            <a:off x="5634002" y="2292706"/>
            <a:ext cx="810883" cy="235292"/>
          </a:xfrm>
          <a:prstGeom prst="downArrow">
            <a:avLst/>
          </a:prstGeom>
          <a:solidFill>
            <a:srgbClr val="C000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9" name="Стрелка вниз 31">
            <a:extLst>
              <a:ext uri="{FF2B5EF4-FFF2-40B4-BE49-F238E27FC236}">
                <a16:creationId xmlns:a16="http://schemas.microsoft.com/office/drawing/2014/main" id="{9DC3E2A2-FF34-40D2-99A0-0C3B255A5073}"/>
              </a:ext>
            </a:extLst>
          </p:cNvPr>
          <p:cNvSpPr/>
          <p:nvPr/>
        </p:nvSpPr>
        <p:spPr>
          <a:xfrm>
            <a:off x="5634001" y="3412013"/>
            <a:ext cx="810883" cy="223748"/>
          </a:xfrm>
          <a:prstGeom prst="downArrow">
            <a:avLst/>
          </a:prstGeom>
          <a:solidFill>
            <a:srgbClr val="C000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30" name="Стрелка вниз 31">
            <a:extLst>
              <a:ext uri="{FF2B5EF4-FFF2-40B4-BE49-F238E27FC236}">
                <a16:creationId xmlns:a16="http://schemas.microsoft.com/office/drawing/2014/main" id="{06F11E1D-8C60-418B-8336-0AA885DA6169}"/>
              </a:ext>
            </a:extLst>
          </p:cNvPr>
          <p:cNvSpPr/>
          <p:nvPr/>
        </p:nvSpPr>
        <p:spPr>
          <a:xfrm>
            <a:off x="5607431" y="5710368"/>
            <a:ext cx="810883" cy="223748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186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3" y="0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551543" y="828392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Перечень нормативных правовых документов в ОМСУ поселений</a:t>
            </a:r>
          </a:p>
        </p:txBody>
      </p:sp>
      <p:pic>
        <p:nvPicPr>
          <p:cNvPr id="19" name="Picture 3" descr="Без-имени-83">
            <a:extLst>
              <a:ext uri="{FF2B5EF4-FFF2-40B4-BE49-F238E27FC236}">
                <a16:creationId xmlns:a16="http://schemas.microsoft.com/office/drawing/2014/main" id="{9EA943FA-4036-4258-A1CD-5FD774A111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893" y="35149"/>
            <a:ext cx="679513" cy="845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DA1F99AD-2396-49D2-A63F-AEA629B1B4EA}"/>
              </a:ext>
            </a:extLst>
          </p:cNvPr>
          <p:cNvSpPr/>
          <p:nvPr/>
        </p:nvSpPr>
        <p:spPr>
          <a:xfrm>
            <a:off x="322599" y="1379809"/>
            <a:ext cx="11764898" cy="61445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070C0"/>
                </a:solidFill>
              </a:rPr>
              <a:t>Об утверждении перечня должностей муниципальной службы, предусмотренных статьей 12 ФЗ от 25.12.2008 №273-ФЗ «О противодействии коррупции»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05B91E9B-5E62-4DC3-A42F-0F6836E72FFA}"/>
              </a:ext>
            </a:extLst>
          </p:cNvPr>
          <p:cNvSpPr/>
          <p:nvPr/>
        </p:nvSpPr>
        <p:spPr>
          <a:xfrm>
            <a:off x="322599" y="2066790"/>
            <a:ext cx="11764898" cy="39748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О комиссии по противодействию коррупции</a:t>
            </a: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DF58E6C2-7F4D-419F-B510-232DE2503A45}"/>
              </a:ext>
            </a:extLst>
          </p:cNvPr>
          <p:cNvSpPr/>
          <p:nvPr/>
        </p:nvSpPr>
        <p:spPr>
          <a:xfrm>
            <a:off x="331792" y="2526278"/>
            <a:ext cx="11764898" cy="61445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О создании комиссии по соблюдению требований к служебному поведению муниципальных служащих и урегулированию конфликта интересов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30E598E4-C044-46AD-B063-5E5597FC36B9}"/>
              </a:ext>
            </a:extLst>
          </p:cNvPr>
          <p:cNvSpPr/>
          <p:nvPr/>
        </p:nvSpPr>
        <p:spPr>
          <a:xfrm>
            <a:off x="331792" y="3234935"/>
            <a:ext cx="11764898" cy="37793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Об утверждении Плана мероприятий на 2021 – 2023 гг.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9E5F5D39-E24D-43B2-A758-05F095C661BD}"/>
              </a:ext>
            </a:extLst>
          </p:cNvPr>
          <p:cNvSpPr/>
          <p:nvPr/>
        </p:nvSpPr>
        <p:spPr>
          <a:xfrm>
            <a:off x="331792" y="3677070"/>
            <a:ext cx="11746512" cy="47233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Об утверждении порядка проведения антикоррупционной экспертизы муниципальных НПА и проектов НПА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E81D5FF4-49DE-467D-BFA0-B18BF2FA4051}"/>
              </a:ext>
            </a:extLst>
          </p:cNvPr>
          <p:cNvSpPr/>
          <p:nvPr/>
        </p:nvSpPr>
        <p:spPr>
          <a:xfrm>
            <a:off x="322599" y="4265038"/>
            <a:ext cx="11746512" cy="61445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О назначении ответственного за направление сведений для включения в реестр лиц, уволенных в связи с утратой доверия и исключению сведений из него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021FBFEC-073C-47F3-BAE3-A842228E102E}"/>
              </a:ext>
            </a:extLst>
          </p:cNvPr>
          <p:cNvSpPr/>
          <p:nvPr/>
        </p:nvSpPr>
        <p:spPr>
          <a:xfrm>
            <a:off x="322599" y="4995131"/>
            <a:ext cx="11746512" cy="84549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Об утверждении Положения о предоставлении гражданами, претендующими на замещение должностей муниципальной службы и муниципальными служащими сведений о доходах, расходах, об имуществе и обязательствах имущественного характера</a:t>
            </a: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611A9D15-C281-4938-93C1-14D430F8B62C}"/>
              </a:ext>
            </a:extLst>
          </p:cNvPr>
          <p:cNvSpPr/>
          <p:nvPr/>
        </p:nvSpPr>
        <p:spPr>
          <a:xfrm>
            <a:off x="322599" y="5950167"/>
            <a:ext cx="11764898" cy="50416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О соблюдении лицами, поступающими на должность руководителя МУ части 4 ст.275 ТК РФ</a:t>
            </a:r>
          </a:p>
        </p:txBody>
      </p:sp>
    </p:spTree>
    <p:extLst>
      <p:ext uri="{BB962C8B-B14F-4D97-AF65-F5344CB8AC3E}">
        <p14:creationId xmlns:p14="http://schemas.microsoft.com/office/powerpoint/2010/main" val="3545552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3" y="0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551543" y="828392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Перечень нормативных правовых документов в ОМСУ поселений</a:t>
            </a:r>
          </a:p>
        </p:txBody>
      </p:sp>
      <p:pic>
        <p:nvPicPr>
          <p:cNvPr id="19" name="Picture 3" descr="Без-имени-83">
            <a:extLst>
              <a:ext uri="{FF2B5EF4-FFF2-40B4-BE49-F238E27FC236}">
                <a16:creationId xmlns:a16="http://schemas.microsoft.com/office/drawing/2014/main" id="{9EA943FA-4036-4258-A1CD-5FD774A111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893" y="35149"/>
            <a:ext cx="679513" cy="845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DA1F99AD-2396-49D2-A63F-AEA629B1B4EA}"/>
              </a:ext>
            </a:extLst>
          </p:cNvPr>
          <p:cNvSpPr/>
          <p:nvPr/>
        </p:nvSpPr>
        <p:spPr>
          <a:xfrm>
            <a:off x="322599" y="1379809"/>
            <a:ext cx="11764898" cy="103979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rgbClr val="0070C0"/>
                </a:solidFill>
              </a:rPr>
              <a:t>Об утверждении порядка размещения сведений о доходах, расходах, об имуществе и обязательствах имущественного характера лиц, замещающих муниципальные должности, должности муниципальной службы и членов их семей в сети Интернет на официальном сайте администрации</a:t>
            </a: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DF58E6C2-7F4D-419F-B510-232DE2503A45}"/>
              </a:ext>
            </a:extLst>
          </p:cNvPr>
          <p:cNvSpPr/>
          <p:nvPr/>
        </p:nvSpPr>
        <p:spPr>
          <a:xfrm>
            <a:off x="331792" y="2526278"/>
            <a:ext cx="11764898" cy="93179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Об утверждении правил проверки достоверности и полноты сведений о </a:t>
            </a:r>
            <a:r>
              <a:rPr lang="ru-RU" b="1" dirty="0">
                <a:solidFill>
                  <a:srgbClr val="0070C0"/>
                </a:solidFill>
              </a:rPr>
              <a:t>доходах, расходах, об имуществе и обязательствах имущественного характера, предоставляемых гражданами, претендующими на замещение должностей руководителей МУ и лицами, замещающими эти должности </a:t>
            </a:r>
            <a:endParaRPr lang="ru-RU" b="1" dirty="0">
              <a:solidFill>
                <a:schemeClr val="accent5"/>
              </a:solidFill>
            </a:endParaRP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9E5F5D39-E24D-43B2-A758-05F095C661BD}"/>
              </a:ext>
            </a:extLst>
          </p:cNvPr>
          <p:cNvSpPr/>
          <p:nvPr/>
        </p:nvSpPr>
        <p:spPr>
          <a:xfrm>
            <a:off x="322599" y="3634112"/>
            <a:ext cx="11746512" cy="93178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Об утверждении мероприятий по организационным, разъяснительным и иным мерам по недопущению должностными лицами поведения, которое может восприниматься окружающими как обещание дачи взятки либо как согласие принять взятку или как просьба о даче взятки</a:t>
            </a: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id="{021FBFEC-073C-47F3-BAE3-A842228E102E}"/>
              </a:ext>
            </a:extLst>
          </p:cNvPr>
          <p:cNvSpPr/>
          <p:nvPr/>
        </p:nvSpPr>
        <p:spPr>
          <a:xfrm>
            <a:off x="305288" y="4698147"/>
            <a:ext cx="11746512" cy="84549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Об утверждении порядка уведомления представителя нанимателя о фактах обращения в целях склонения муниципального служащего к совершению коррупционных правонарушений</a:t>
            </a: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611A9D15-C281-4938-93C1-14D430F8B62C}"/>
              </a:ext>
            </a:extLst>
          </p:cNvPr>
          <p:cNvSpPr/>
          <p:nvPr/>
        </p:nvSpPr>
        <p:spPr>
          <a:xfrm>
            <a:off x="322599" y="5675887"/>
            <a:ext cx="11764898" cy="72491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Об утверждения положения о сообщении муниципальными служащими о получении подарка в связи с протокольными мероприятиями, служебными командировками </a:t>
            </a:r>
          </a:p>
        </p:txBody>
      </p:sp>
    </p:spTree>
    <p:extLst>
      <p:ext uri="{BB962C8B-B14F-4D97-AF65-F5344CB8AC3E}">
        <p14:creationId xmlns:p14="http://schemas.microsoft.com/office/powerpoint/2010/main" val="168195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74"/>
          <p:cNvGrpSpPr/>
          <p:nvPr/>
        </p:nvGrpSpPr>
        <p:grpSpPr>
          <a:xfrm>
            <a:off x="9509761" y="4270090"/>
            <a:ext cx="2778034" cy="2421412"/>
            <a:chOff x="14076775" y="-317769"/>
            <a:chExt cx="3311339" cy="2959369"/>
          </a:xfrm>
        </p:grpSpPr>
        <p:pic>
          <p:nvPicPr>
            <p:cNvPr id="32" name="Picture 2" descr="C:\Users\TuguchevNM\Downloads\noun_741293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3651"/>
            <a:stretch>
              <a:fillRect/>
            </a:stretch>
          </p:blipFill>
          <p:spPr bwMode="auto">
            <a:xfrm>
              <a:off x="14076775" y="-217715"/>
              <a:ext cx="3311339" cy="2859315"/>
            </a:xfrm>
            <a:prstGeom prst="rect">
              <a:avLst/>
            </a:prstGeom>
            <a:noFill/>
          </p:spPr>
        </p:pic>
        <p:sp>
          <p:nvSpPr>
            <p:cNvPr id="33" name="Прямоугольник 32"/>
            <p:cNvSpPr/>
            <p:nvPr/>
          </p:nvSpPr>
          <p:spPr>
            <a:xfrm>
              <a:off x="14615886" y="-317769"/>
              <a:ext cx="2322286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551543" y="849603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антикоррупционных комиссии в ОМСУ </a:t>
            </a:r>
          </a:p>
        </p:txBody>
      </p:sp>
      <p:sp>
        <p:nvSpPr>
          <p:cNvPr id="21" name="Шестиугольник 20"/>
          <p:cNvSpPr/>
          <p:nvPr/>
        </p:nvSpPr>
        <p:spPr>
          <a:xfrm>
            <a:off x="165565" y="1667701"/>
            <a:ext cx="5454138" cy="2420352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Комиссия по соблюдению требований к служебном поведению и урегулированию конфликта интересов</a:t>
            </a:r>
          </a:p>
        </p:txBody>
      </p:sp>
      <p:sp>
        <p:nvSpPr>
          <p:cNvPr id="25" name="Шестиугольник 24"/>
          <p:cNvSpPr/>
          <p:nvPr/>
        </p:nvSpPr>
        <p:spPr>
          <a:xfrm>
            <a:off x="5619703" y="1666641"/>
            <a:ext cx="6406732" cy="2421412"/>
          </a:xfrm>
          <a:prstGeom prst="hexagon">
            <a:avLst>
              <a:gd name="adj" fmla="val 21559"/>
              <a:gd name="vf" fmla="val 115470"/>
            </a:avLst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Основные направления:</a:t>
            </a:r>
          </a:p>
          <a:p>
            <a:pPr algn="ctr"/>
            <a:r>
              <a:rPr lang="ru-RU" sz="1600" b="1" dirty="0"/>
              <a:t>- Дача согласия на трудоустройство бывших МС;</a:t>
            </a:r>
          </a:p>
          <a:p>
            <a:pPr algn="ctr"/>
            <a:r>
              <a:rPr lang="ru-RU" sz="1600" b="1" dirty="0"/>
              <a:t>- Рассмотрение представлений прокуратуры;</a:t>
            </a:r>
          </a:p>
          <a:p>
            <a:pPr marL="285750" indent="-285750" algn="ctr">
              <a:buFontTx/>
              <a:buChar char="-"/>
            </a:pPr>
            <a:r>
              <a:rPr lang="ru-RU" sz="1600" b="1" dirty="0"/>
              <a:t>Иные уведомления от МС по конфликту интересов</a:t>
            </a:r>
          </a:p>
          <a:p>
            <a:pPr algn="ctr"/>
            <a:r>
              <a:rPr lang="ru-RU" sz="1600" b="1" dirty="0"/>
              <a:t>* Заседания комиссии оформляются протоколом, который в обязательном порядке размещается на официальном сайте администрации поселения; при трудоустройстве бывших МС, новому работодателю направляется заключение.</a:t>
            </a:r>
          </a:p>
          <a:p>
            <a:pPr algn="ctr"/>
            <a:endParaRPr lang="ru-RU" sz="1200" dirty="0"/>
          </a:p>
        </p:txBody>
      </p:sp>
      <p:sp>
        <p:nvSpPr>
          <p:cNvPr id="22" name="Шестиугольник 21"/>
          <p:cNvSpPr/>
          <p:nvPr/>
        </p:nvSpPr>
        <p:spPr>
          <a:xfrm>
            <a:off x="314395" y="4804980"/>
            <a:ext cx="4951817" cy="1373651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Комиссия по борьбе с коррупцией</a:t>
            </a:r>
          </a:p>
        </p:txBody>
      </p:sp>
      <p:pic>
        <p:nvPicPr>
          <p:cNvPr id="23" name="Picture 3" descr="Без-имени-83">
            <a:extLst>
              <a:ext uri="{FF2B5EF4-FFF2-40B4-BE49-F238E27FC236}">
                <a16:creationId xmlns:a16="http://schemas.microsoft.com/office/drawing/2014/main" id="{03408E18-C08A-4BCA-96D9-D39DFFC6C9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2" y="24208"/>
            <a:ext cx="679513" cy="845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Шестиугольник 25">
            <a:extLst>
              <a:ext uri="{FF2B5EF4-FFF2-40B4-BE49-F238E27FC236}">
                <a16:creationId xmlns:a16="http://schemas.microsoft.com/office/drawing/2014/main" id="{134AB58E-76F9-46A5-8E25-A292B2E66B4A}"/>
              </a:ext>
            </a:extLst>
          </p:cNvPr>
          <p:cNvSpPr/>
          <p:nvPr/>
        </p:nvSpPr>
        <p:spPr>
          <a:xfrm>
            <a:off x="5266212" y="4804980"/>
            <a:ext cx="4562566" cy="1373652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Основные направления:</a:t>
            </a:r>
          </a:p>
          <a:p>
            <a:pPr algn="ctr"/>
            <a:r>
              <a:rPr lang="ru-RU" sz="1400" b="1" dirty="0"/>
              <a:t>- Общие вопросы антикоррупционного реагирования</a:t>
            </a:r>
          </a:p>
          <a:p>
            <a:pPr algn="ctr"/>
            <a:r>
              <a:rPr lang="ru-RU" sz="1400" b="1" dirty="0"/>
              <a:t>* Заседания комиссии оформляются протоколом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457261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10013553" y="4828046"/>
            <a:ext cx="2439706" cy="2137954"/>
            <a:chOff x="8472134" y="3236607"/>
            <a:chExt cx="3765771" cy="3180235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49"/>
            <a:stretch/>
          </p:blipFill>
          <p:spPr>
            <a:xfrm>
              <a:off x="8472134" y="3236607"/>
              <a:ext cx="3765771" cy="3180235"/>
            </a:xfrm>
            <a:prstGeom prst="rect">
              <a:avLst/>
            </a:prstGeom>
          </p:spPr>
        </p:pic>
        <p:sp>
          <p:nvSpPr>
            <p:cNvPr id="32" name="Прямоугольник 31"/>
            <p:cNvSpPr/>
            <p:nvPr/>
          </p:nvSpPr>
          <p:spPr>
            <a:xfrm>
              <a:off x="8819050" y="3278249"/>
              <a:ext cx="2715179" cy="2744511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Порядок приема в ОМСУ на муниципальную службу</a:t>
            </a:r>
          </a:p>
        </p:txBody>
      </p:sp>
      <p:sp>
        <p:nvSpPr>
          <p:cNvPr id="27" name="Шестиугольник 26"/>
          <p:cNvSpPr/>
          <p:nvPr/>
        </p:nvSpPr>
        <p:spPr>
          <a:xfrm>
            <a:off x="409303" y="1410790"/>
            <a:ext cx="4876800" cy="515547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u="sng" dirty="0"/>
              <a:t>Необходимые документы от кандидата:</a:t>
            </a:r>
          </a:p>
          <a:p>
            <a:pPr algn="ctr">
              <a:lnSpc>
                <a:spcPct val="80000"/>
              </a:lnSpc>
            </a:pPr>
            <a:endParaRPr lang="ru-RU" b="1" u="sng" dirty="0"/>
          </a:p>
          <a:p>
            <a:pPr algn="ctr">
              <a:lnSpc>
                <a:spcPct val="80000"/>
              </a:lnSpc>
            </a:pPr>
            <a:r>
              <a:rPr lang="ru-RU" b="1" dirty="0"/>
              <a:t>1. Ксерокопии: паспорта, диплома, трудовой книжки, военного билета (при наличии), свидетельство о рождении н/летних детей (при наличии), медицинский полис,  СНИЛС, ИНН.</a:t>
            </a:r>
          </a:p>
          <a:p>
            <a:pPr algn="ctr">
              <a:lnSpc>
                <a:spcPct val="80000"/>
              </a:lnSpc>
            </a:pPr>
            <a:r>
              <a:rPr lang="ru-RU" b="1" dirty="0"/>
              <a:t>2. Медицинская справка.</a:t>
            </a:r>
          </a:p>
          <a:p>
            <a:pPr algn="ctr">
              <a:lnSpc>
                <a:spcPct val="80000"/>
              </a:lnSpc>
            </a:pPr>
            <a:r>
              <a:rPr lang="ru-RU" b="1" dirty="0"/>
              <a:t>3. Трудовая книжка.</a:t>
            </a:r>
          </a:p>
          <a:p>
            <a:pPr algn="ctr">
              <a:lnSpc>
                <a:spcPct val="80000"/>
              </a:lnSpc>
            </a:pPr>
            <a:r>
              <a:rPr lang="ru-RU" b="1" dirty="0"/>
              <a:t>4. Заявление.</a:t>
            </a:r>
          </a:p>
        </p:txBody>
      </p:sp>
      <p:pic>
        <p:nvPicPr>
          <p:cNvPr id="21" name="Picture 3" descr="Без-имени-83">
            <a:extLst>
              <a:ext uri="{FF2B5EF4-FFF2-40B4-BE49-F238E27FC236}">
                <a16:creationId xmlns:a16="http://schemas.microsoft.com/office/drawing/2014/main" id="{1D0EB362-F80A-428F-9B89-9F7C1A55E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47" y="34453"/>
            <a:ext cx="679513" cy="845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Шестиугольник 21">
            <a:extLst>
              <a:ext uri="{FF2B5EF4-FFF2-40B4-BE49-F238E27FC236}">
                <a16:creationId xmlns:a16="http://schemas.microsoft.com/office/drawing/2014/main" id="{A3710A2C-6172-489E-8EFC-A832B8E80D18}"/>
              </a:ext>
            </a:extLst>
          </p:cNvPr>
          <p:cNvSpPr/>
          <p:nvPr/>
        </p:nvSpPr>
        <p:spPr>
          <a:xfrm>
            <a:off x="5617029" y="1346926"/>
            <a:ext cx="4990012" cy="5219338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u="sng" dirty="0"/>
              <a:t>Необходимые формы </a:t>
            </a:r>
          </a:p>
          <a:p>
            <a:pPr algn="ctr">
              <a:lnSpc>
                <a:spcPct val="80000"/>
              </a:lnSpc>
            </a:pPr>
            <a:r>
              <a:rPr lang="ru-RU" b="1" u="sng" dirty="0"/>
              <a:t>для заполнения:</a:t>
            </a:r>
          </a:p>
          <a:p>
            <a:pPr algn="ctr">
              <a:lnSpc>
                <a:spcPct val="80000"/>
              </a:lnSpc>
            </a:pPr>
            <a:endParaRPr lang="ru-RU" b="1" u="sng" dirty="0"/>
          </a:p>
          <a:p>
            <a:pPr marL="457200" indent="-457200" algn="ctr">
              <a:lnSpc>
                <a:spcPct val="80000"/>
              </a:lnSpc>
              <a:buAutoNum type="arabicPeriod"/>
            </a:pPr>
            <a:r>
              <a:rPr lang="ru-RU" b="1" dirty="0"/>
              <a:t>Справка о доходах, расходах (за предшествующий год).</a:t>
            </a:r>
          </a:p>
          <a:p>
            <a:pPr algn="ctr">
              <a:lnSpc>
                <a:spcPct val="80000"/>
              </a:lnSpc>
            </a:pPr>
            <a:r>
              <a:rPr lang="ru-RU" b="1" dirty="0"/>
              <a:t>2. Уведомление об отсутствии цифровых активов (за предшествующий год).</a:t>
            </a:r>
          </a:p>
          <a:p>
            <a:pPr algn="ctr">
              <a:lnSpc>
                <a:spcPct val="80000"/>
              </a:lnSpc>
            </a:pPr>
            <a:r>
              <a:rPr lang="ru-RU" b="1" dirty="0"/>
              <a:t> 3. Форма регистрации в </a:t>
            </a:r>
            <a:r>
              <a:rPr lang="ru-RU" b="1" dirty="0" err="1"/>
              <a:t>соц.сетях</a:t>
            </a:r>
            <a:r>
              <a:rPr lang="ru-RU" b="1" dirty="0"/>
              <a:t> (за три года).</a:t>
            </a:r>
          </a:p>
          <a:p>
            <a:pPr algn="ctr">
              <a:lnSpc>
                <a:spcPct val="80000"/>
              </a:lnSpc>
            </a:pPr>
            <a:r>
              <a:rPr lang="ru-RU" b="1" dirty="0"/>
              <a:t>4. Анкета муниципального служащего.</a:t>
            </a:r>
          </a:p>
          <a:p>
            <a:pPr algn="ctr">
              <a:lnSpc>
                <a:spcPct val="80000"/>
              </a:lnSpc>
            </a:pPr>
            <a:r>
              <a:rPr lang="ru-RU" b="1" dirty="0"/>
              <a:t>5. Должностная инструкция.</a:t>
            </a:r>
          </a:p>
          <a:p>
            <a:pPr algn="ctr">
              <a:lnSpc>
                <a:spcPct val="80000"/>
              </a:lnSpc>
            </a:pPr>
            <a:r>
              <a:rPr lang="ru-RU" b="1" dirty="0"/>
              <a:t>6. Трудовой договор.</a:t>
            </a:r>
          </a:p>
          <a:p>
            <a:pPr algn="ctr">
              <a:lnSpc>
                <a:spcPct val="80000"/>
              </a:lnSpc>
            </a:pPr>
            <a:r>
              <a:rPr lang="ru-RU" b="1" dirty="0"/>
              <a:t>7. Распоряжение о приеме.</a:t>
            </a:r>
          </a:p>
          <a:p>
            <a:pPr algn="ctr">
              <a:lnSpc>
                <a:spcPct val="80000"/>
              </a:lnSpc>
            </a:pPr>
            <a:r>
              <a:rPr lang="ru-RU" b="1" dirty="0"/>
              <a:t>8. Согласие на обработку ПД. 9. Обязательство о неразглашении ПД.</a:t>
            </a:r>
          </a:p>
        </p:txBody>
      </p:sp>
    </p:spTree>
    <p:extLst>
      <p:ext uri="{BB962C8B-B14F-4D97-AF65-F5344CB8AC3E}">
        <p14:creationId xmlns:p14="http://schemas.microsoft.com/office/powerpoint/2010/main" val="2937562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10013553" y="4828046"/>
            <a:ext cx="2439706" cy="2137954"/>
            <a:chOff x="8472134" y="3236607"/>
            <a:chExt cx="3765771" cy="3180235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49"/>
            <a:stretch/>
          </p:blipFill>
          <p:spPr>
            <a:xfrm>
              <a:off x="8472134" y="3236607"/>
              <a:ext cx="3765771" cy="3180235"/>
            </a:xfrm>
            <a:prstGeom prst="rect">
              <a:avLst/>
            </a:prstGeom>
          </p:spPr>
        </p:pic>
        <p:sp>
          <p:nvSpPr>
            <p:cNvPr id="32" name="Прямоугольник 31"/>
            <p:cNvSpPr/>
            <p:nvPr/>
          </p:nvSpPr>
          <p:spPr>
            <a:xfrm>
              <a:off x="8819050" y="3278249"/>
              <a:ext cx="2715179" cy="2744511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Порядок приема руководителя муниципального учреждения</a:t>
            </a:r>
          </a:p>
        </p:txBody>
      </p:sp>
      <p:sp>
        <p:nvSpPr>
          <p:cNvPr id="27" name="Шестиугольник 26"/>
          <p:cNvSpPr/>
          <p:nvPr/>
        </p:nvSpPr>
        <p:spPr>
          <a:xfrm>
            <a:off x="409303" y="1410790"/>
            <a:ext cx="4876800" cy="515547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u="sng" dirty="0"/>
              <a:t>Необходимые документы от кандидата:</a:t>
            </a:r>
          </a:p>
          <a:p>
            <a:pPr algn="ctr">
              <a:lnSpc>
                <a:spcPct val="80000"/>
              </a:lnSpc>
            </a:pPr>
            <a:endParaRPr lang="ru-RU" b="1" u="sng" dirty="0"/>
          </a:p>
          <a:p>
            <a:pPr algn="ctr">
              <a:lnSpc>
                <a:spcPct val="80000"/>
              </a:lnSpc>
            </a:pPr>
            <a:r>
              <a:rPr lang="ru-RU" b="1" dirty="0"/>
              <a:t>1. Ксерокопии: паспорта, диплома, трудовой книжки, военного билета (при наличии), свидетельство о рождении н/летних детей (при наличии), медицинский полис,  СНИЛС, ИНН.</a:t>
            </a:r>
          </a:p>
          <a:p>
            <a:pPr algn="ctr">
              <a:lnSpc>
                <a:spcPct val="80000"/>
              </a:lnSpc>
            </a:pPr>
            <a:r>
              <a:rPr lang="ru-RU" b="1" dirty="0"/>
              <a:t>2. Трудовая книжка.</a:t>
            </a:r>
          </a:p>
          <a:p>
            <a:pPr algn="ctr">
              <a:lnSpc>
                <a:spcPct val="80000"/>
              </a:lnSpc>
            </a:pPr>
            <a:r>
              <a:rPr lang="ru-RU" b="1" dirty="0"/>
              <a:t>3. Заявление.</a:t>
            </a:r>
          </a:p>
        </p:txBody>
      </p:sp>
      <p:pic>
        <p:nvPicPr>
          <p:cNvPr id="21" name="Picture 3" descr="Без-имени-83">
            <a:extLst>
              <a:ext uri="{FF2B5EF4-FFF2-40B4-BE49-F238E27FC236}">
                <a16:creationId xmlns:a16="http://schemas.microsoft.com/office/drawing/2014/main" id="{1D0EB362-F80A-428F-9B89-9F7C1A55E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47" y="34453"/>
            <a:ext cx="679513" cy="845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Шестиугольник 21">
            <a:extLst>
              <a:ext uri="{FF2B5EF4-FFF2-40B4-BE49-F238E27FC236}">
                <a16:creationId xmlns:a16="http://schemas.microsoft.com/office/drawing/2014/main" id="{A3710A2C-6172-489E-8EFC-A832B8E80D18}"/>
              </a:ext>
            </a:extLst>
          </p:cNvPr>
          <p:cNvSpPr/>
          <p:nvPr/>
        </p:nvSpPr>
        <p:spPr>
          <a:xfrm>
            <a:off x="5617029" y="1346926"/>
            <a:ext cx="4990012" cy="5219338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u="sng" dirty="0"/>
              <a:t>Необходимые формы </a:t>
            </a:r>
          </a:p>
          <a:p>
            <a:pPr algn="ctr">
              <a:lnSpc>
                <a:spcPct val="80000"/>
              </a:lnSpc>
            </a:pPr>
            <a:r>
              <a:rPr lang="ru-RU" b="1" u="sng" dirty="0"/>
              <a:t>для заполнения:</a:t>
            </a:r>
          </a:p>
          <a:p>
            <a:pPr algn="ctr">
              <a:lnSpc>
                <a:spcPct val="80000"/>
              </a:lnSpc>
            </a:pPr>
            <a:endParaRPr lang="ru-RU" b="1" u="sng" dirty="0"/>
          </a:p>
          <a:p>
            <a:pPr algn="ctr">
              <a:lnSpc>
                <a:spcPct val="80000"/>
              </a:lnSpc>
            </a:pPr>
            <a:r>
              <a:rPr lang="ru-RU" b="1" dirty="0"/>
              <a:t>1. Справка о доходах, расходах (за предшествующий год).</a:t>
            </a:r>
          </a:p>
          <a:p>
            <a:pPr algn="ctr">
              <a:lnSpc>
                <a:spcPct val="80000"/>
              </a:lnSpc>
            </a:pPr>
            <a:r>
              <a:rPr lang="ru-RU" b="1" dirty="0"/>
              <a:t>2. Уведомление об отсутствии цифровых активов (за предшествующий год).</a:t>
            </a:r>
          </a:p>
          <a:p>
            <a:pPr algn="ctr">
              <a:lnSpc>
                <a:spcPct val="80000"/>
              </a:lnSpc>
            </a:pPr>
            <a:r>
              <a:rPr lang="ru-RU" b="1" dirty="0"/>
              <a:t> 3. Личный листок по учету кадров.</a:t>
            </a:r>
          </a:p>
          <a:p>
            <a:pPr algn="ctr">
              <a:lnSpc>
                <a:spcPct val="80000"/>
              </a:lnSpc>
            </a:pPr>
            <a:r>
              <a:rPr lang="ru-RU" b="1" dirty="0"/>
              <a:t>4. Трудовой договор.</a:t>
            </a:r>
          </a:p>
          <a:p>
            <a:pPr algn="ctr">
              <a:lnSpc>
                <a:spcPct val="80000"/>
              </a:lnSpc>
            </a:pPr>
            <a:r>
              <a:rPr lang="ru-RU" b="1" dirty="0"/>
              <a:t>5. Распоряжение о приеме.</a:t>
            </a:r>
          </a:p>
          <a:p>
            <a:pPr algn="ctr">
              <a:lnSpc>
                <a:spcPct val="80000"/>
              </a:lnSpc>
            </a:pPr>
            <a:r>
              <a:rPr lang="ru-RU" b="1" dirty="0"/>
              <a:t>6. Согласие на обработку ПД. 7. Обязательство о неразглашении ПД.</a:t>
            </a:r>
          </a:p>
        </p:txBody>
      </p:sp>
    </p:spTree>
    <p:extLst>
      <p:ext uri="{BB962C8B-B14F-4D97-AF65-F5344CB8AC3E}">
        <p14:creationId xmlns:p14="http://schemas.microsoft.com/office/powerpoint/2010/main" val="4043326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Пакет документов по борьбе с коррупцией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1286289" y="1723934"/>
            <a:ext cx="10499312" cy="576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Папка с материалами текущей работы по борьбе с коррупцией (входящая, исходящая корреспонденция, отчеты)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4" name="Стрелка вправо 66">
            <a:extLst>
              <a:ext uri="{FF2B5EF4-FFF2-40B4-BE49-F238E27FC236}">
                <a16:creationId xmlns:a16="http://schemas.microsoft.com/office/drawing/2014/main" id="{BAE1F523-08E8-476C-92F6-36E216300465}"/>
              </a:ext>
            </a:extLst>
          </p:cNvPr>
          <p:cNvSpPr/>
          <p:nvPr/>
        </p:nvSpPr>
        <p:spPr>
          <a:xfrm>
            <a:off x="545400" y="1865818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A9AE9F2-9EA5-4D46-8640-4AF8E0C78B3D}"/>
              </a:ext>
            </a:extLst>
          </p:cNvPr>
          <p:cNvSpPr/>
          <p:nvPr/>
        </p:nvSpPr>
        <p:spPr>
          <a:xfrm>
            <a:off x="1286289" y="2632247"/>
            <a:ext cx="10499312" cy="127790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Папка с протоколами заседаний комиссии по конфликту интересов: 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- подшиваются уведомления от  работодателя, заключение для работодателя, решения комиссии, которые оформляются протоколом, в случае необходимости объяснительные от МС при проведении проверки по представлению прокуратуры.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9" name="Стрелка вправо 70">
            <a:extLst>
              <a:ext uri="{FF2B5EF4-FFF2-40B4-BE49-F238E27FC236}">
                <a16:creationId xmlns:a16="http://schemas.microsoft.com/office/drawing/2014/main" id="{149FB1F0-5A01-407C-AE60-6E72A4B906C6}"/>
              </a:ext>
            </a:extLst>
          </p:cNvPr>
          <p:cNvSpPr/>
          <p:nvPr/>
        </p:nvSpPr>
        <p:spPr>
          <a:xfrm>
            <a:off x="545400" y="3037440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400F1FD-DB89-43BD-9640-21FC7A31A34A}"/>
              </a:ext>
            </a:extLst>
          </p:cNvPr>
          <p:cNvSpPr/>
          <p:nvPr/>
        </p:nvSpPr>
        <p:spPr>
          <a:xfrm>
            <a:off x="1286289" y="4173270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Папка с протоколами заседаний комиссии по борьбе с коррупцией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1" name="Стрелка вправо 72">
            <a:extLst>
              <a:ext uri="{FF2B5EF4-FFF2-40B4-BE49-F238E27FC236}">
                <a16:creationId xmlns:a16="http://schemas.microsoft.com/office/drawing/2014/main" id="{1F27F627-3B84-43F6-A0CD-3B45D4F105E2}"/>
              </a:ext>
            </a:extLst>
          </p:cNvPr>
          <p:cNvSpPr/>
          <p:nvPr/>
        </p:nvSpPr>
        <p:spPr>
          <a:xfrm>
            <a:off x="545400" y="4209062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E0D0F0D-0BA3-49F8-AFF0-46589B6D9E3B}"/>
              </a:ext>
            </a:extLst>
          </p:cNvPr>
          <p:cNvSpPr/>
          <p:nvPr/>
        </p:nvSpPr>
        <p:spPr>
          <a:xfrm>
            <a:off x="1286289" y="4866732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Папка с нормативными правовыми документами по коррупции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5" name="Стрелка вправо 77">
            <a:extLst>
              <a:ext uri="{FF2B5EF4-FFF2-40B4-BE49-F238E27FC236}">
                <a16:creationId xmlns:a16="http://schemas.microsoft.com/office/drawing/2014/main" id="{692F75AC-5867-4FEC-9EAE-73346E892BEE}"/>
              </a:ext>
            </a:extLst>
          </p:cNvPr>
          <p:cNvSpPr/>
          <p:nvPr/>
        </p:nvSpPr>
        <p:spPr>
          <a:xfrm>
            <a:off x="545400" y="4903271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3" descr="Без-имени-83">
            <a:extLst>
              <a:ext uri="{FF2B5EF4-FFF2-40B4-BE49-F238E27FC236}">
                <a16:creationId xmlns:a16="http://schemas.microsoft.com/office/drawing/2014/main" id="{E258EFA6-219E-413E-BB4B-7340A6C82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47" y="34453"/>
            <a:ext cx="679513" cy="845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9784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830981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Разделы во вкладке «Противодействие коррупции»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 официальном сайте администрации поселения в сети «Интернет»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1286289" y="1761422"/>
            <a:ext cx="10499312" cy="76414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Нормативные правовые документы в области противодействия коррупции Российской Федерации, Липецкой области, Грязинского района, сельского поселения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4" name="Стрелка вправо 66">
            <a:extLst>
              <a:ext uri="{FF2B5EF4-FFF2-40B4-BE49-F238E27FC236}">
                <a16:creationId xmlns:a16="http://schemas.microsoft.com/office/drawing/2014/main" id="{BAE1F523-08E8-476C-92F6-36E216300465}"/>
              </a:ext>
            </a:extLst>
          </p:cNvPr>
          <p:cNvSpPr/>
          <p:nvPr/>
        </p:nvSpPr>
        <p:spPr>
          <a:xfrm>
            <a:off x="545400" y="1865818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A9AE9F2-9EA5-4D46-8640-4AF8E0C78B3D}"/>
              </a:ext>
            </a:extLst>
          </p:cNvPr>
          <p:cNvSpPr/>
          <p:nvPr/>
        </p:nvSpPr>
        <p:spPr>
          <a:xfrm>
            <a:off x="1286289" y="2632247"/>
            <a:ext cx="10499312" cy="63051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Обезличенные протоколы заседаний комиссии по конфликту интересов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9" name="Стрелка вправо 70">
            <a:extLst>
              <a:ext uri="{FF2B5EF4-FFF2-40B4-BE49-F238E27FC236}">
                <a16:creationId xmlns:a16="http://schemas.microsoft.com/office/drawing/2014/main" id="{149FB1F0-5A01-407C-AE60-6E72A4B906C6}"/>
              </a:ext>
            </a:extLst>
          </p:cNvPr>
          <p:cNvSpPr/>
          <p:nvPr/>
        </p:nvSpPr>
        <p:spPr>
          <a:xfrm>
            <a:off x="545400" y="2764110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400F1FD-DB89-43BD-9640-21FC7A31A34A}"/>
              </a:ext>
            </a:extLst>
          </p:cNvPr>
          <p:cNvSpPr/>
          <p:nvPr/>
        </p:nvSpPr>
        <p:spPr>
          <a:xfrm>
            <a:off x="1286289" y="3439573"/>
            <a:ext cx="10499312" cy="90600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Сведения о доходах, расходах и обязательствах имущественного характера главы поселения, муниципальных служащих администрации поселения, депутатов Совета депутатов районного уровня, руководителя муниципального учреждения по специально утвержденной форме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1" name="Стрелка вправо 72">
            <a:extLst>
              <a:ext uri="{FF2B5EF4-FFF2-40B4-BE49-F238E27FC236}">
                <a16:creationId xmlns:a16="http://schemas.microsoft.com/office/drawing/2014/main" id="{1F27F627-3B84-43F6-A0CD-3B45D4F105E2}"/>
              </a:ext>
            </a:extLst>
          </p:cNvPr>
          <p:cNvSpPr/>
          <p:nvPr/>
        </p:nvSpPr>
        <p:spPr>
          <a:xfrm>
            <a:off x="545400" y="3662402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E0D0F0D-0BA3-49F8-AFF0-46589B6D9E3B}"/>
              </a:ext>
            </a:extLst>
          </p:cNvPr>
          <p:cNvSpPr/>
          <p:nvPr/>
        </p:nvSpPr>
        <p:spPr>
          <a:xfrm>
            <a:off x="1286289" y="4496235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Проекты нормативных правовых документов по коррупции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5" name="Стрелка вправо 77">
            <a:extLst>
              <a:ext uri="{FF2B5EF4-FFF2-40B4-BE49-F238E27FC236}">
                <a16:creationId xmlns:a16="http://schemas.microsoft.com/office/drawing/2014/main" id="{692F75AC-5867-4FEC-9EAE-73346E892BEE}"/>
              </a:ext>
            </a:extLst>
          </p:cNvPr>
          <p:cNvSpPr/>
          <p:nvPr/>
        </p:nvSpPr>
        <p:spPr>
          <a:xfrm>
            <a:off x="552229" y="4532774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512050F3-2B3E-4A4E-8563-2193A67F9B29}"/>
              </a:ext>
            </a:extLst>
          </p:cNvPr>
          <p:cNvSpPr/>
          <p:nvPr/>
        </p:nvSpPr>
        <p:spPr>
          <a:xfrm>
            <a:off x="1286289" y="4979567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Методические материалы по борьбе с по коррупцией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9" name="Стрелка вправо 77">
            <a:extLst>
              <a:ext uri="{FF2B5EF4-FFF2-40B4-BE49-F238E27FC236}">
                <a16:creationId xmlns:a16="http://schemas.microsoft.com/office/drawing/2014/main" id="{A704D134-04DD-4F52-B769-94DF37DFC6CA}"/>
              </a:ext>
            </a:extLst>
          </p:cNvPr>
          <p:cNvSpPr/>
          <p:nvPr/>
        </p:nvSpPr>
        <p:spPr>
          <a:xfrm>
            <a:off x="552229" y="4998727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77">
            <a:extLst>
              <a:ext uri="{FF2B5EF4-FFF2-40B4-BE49-F238E27FC236}">
                <a16:creationId xmlns:a16="http://schemas.microsoft.com/office/drawing/2014/main" id="{8E0A8F7D-5062-4FDC-9F8B-1CE06E3EECC9}"/>
              </a:ext>
            </a:extLst>
          </p:cNvPr>
          <p:cNvSpPr/>
          <p:nvPr/>
        </p:nvSpPr>
        <p:spPr>
          <a:xfrm>
            <a:off x="552229" y="5459764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58D8DEAC-429B-4668-B562-D91120874B1A}"/>
              </a:ext>
            </a:extLst>
          </p:cNvPr>
          <p:cNvSpPr/>
          <p:nvPr/>
        </p:nvSpPr>
        <p:spPr>
          <a:xfrm>
            <a:off x="1286289" y="5462899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Формы, бланки по борьбе с коррупцией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754B5B40-1F11-4365-BE10-71035DAD5C0B}"/>
              </a:ext>
            </a:extLst>
          </p:cNvPr>
          <p:cNvSpPr/>
          <p:nvPr/>
        </p:nvSpPr>
        <p:spPr>
          <a:xfrm>
            <a:off x="1286289" y="5946917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Обратная связь для сообщений о фактах коррупции 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6" name="Стрелка вправо 77">
            <a:extLst>
              <a:ext uri="{FF2B5EF4-FFF2-40B4-BE49-F238E27FC236}">
                <a16:creationId xmlns:a16="http://schemas.microsoft.com/office/drawing/2014/main" id="{4982B074-BCF4-4126-9A91-A6C97172D501}"/>
              </a:ext>
            </a:extLst>
          </p:cNvPr>
          <p:cNvSpPr/>
          <p:nvPr/>
        </p:nvSpPr>
        <p:spPr>
          <a:xfrm>
            <a:off x="552229" y="5983456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3" descr="Без-имени-83">
            <a:extLst>
              <a:ext uri="{FF2B5EF4-FFF2-40B4-BE49-F238E27FC236}">
                <a16:creationId xmlns:a16="http://schemas.microsoft.com/office/drawing/2014/main" id="{9CED4EB7-44A5-4924-BF5F-FB8FBCBEED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47" y="34453"/>
            <a:ext cx="679513" cy="845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5697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54700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Контакты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0C9D9A9-BC58-4572-99BF-FA4924B3B718}"/>
              </a:ext>
            </a:extLst>
          </p:cNvPr>
          <p:cNvSpPr/>
          <p:nvPr/>
        </p:nvSpPr>
        <p:spPr>
          <a:xfrm>
            <a:off x="378480" y="3805558"/>
            <a:ext cx="11468099" cy="140568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2400" b="1" dirty="0">
                <a:solidFill>
                  <a:schemeClr val="accent5"/>
                </a:solidFill>
              </a:rPr>
              <a:t>Политика в сфере противодействия коррупции</a:t>
            </a:r>
          </a:p>
        </p:txBody>
      </p:sp>
      <p:pic>
        <p:nvPicPr>
          <p:cNvPr id="6" name="Picture 8">
            <a:extLst>
              <a:ext uri="{FF2B5EF4-FFF2-40B4-BE49-F238E27FC236}">
                <a16:creationId xmlns:a16="http://schemas.microsoft.com/office/drawing/2014/main" id="{9688C932-8D00-4495-B745-D1B07E45C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0143" y="3936002"/>
            <a:ext cx="1183946" cy="114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E999AC40-574B-41A9-8F24-6C79A121C0C2}"/>
              </a:ext>
            </a:extLst>
          </p:cNvPr>
          <p:cNvSpPr/>
          <p:nvPr/>
        </p:nvSpPr>
        <p:spPr>
          <a:xfrm>
            <a:off x="357415" y="1557599"/>
            <a:ext cx="11468098" cy="79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accent5"/>
                </a:solidFill>
                <a:latin typeface="+mn-lt"/>
              </a:rPr>
              <a:t>Рязанцева Марина </a:t>
            </a:r>
            <a:r>
              <a:rPr lang="ru-RU" sz="1800" b="1" dirty="0">
                <a:solidFill>
                  <a:schemeClr val="accent5"/>
                </a:solidFill>
              </a:rPr>
              <a:t>И</a:t>
            </a:r>
            <a:r>
              <a:rPr lang="ru-RU" sz="1800" b="1" dirty="0">
                <a:solidFill>
                  <a:schemeClr val="accent5"/>
                </a:solidFill>
                <a:latin typeface="+mn-lt"/>
              </a:rPr>
              <a:t>вановна – заместитель начальника отдела культуры;</a:t>
            </a:r>
          </a:p>
          <a:p>
            <a:pPr algn="ctr"/>
            <a:r>
              <a:rPr lang="ru-RU" sz="1800" b="1" dirty="0">
                <a:solidFill>
                  <a:schemeClr val="accent5"/>
                </a:solidFill>
                <a:cs typeface="Times New Roman" pitchFamily="18" charset="0"/>
              </a:rPr>
              <a:t>тел.: 8 (47461) 2 43 54; эл. почта: </a:t>
            </a:r>
            <a:r>
              <a:rPr lang="en-US" sz="1800" b="1" dirty="0">
                <a:solidFill>
                  <a:schemeClr val="accent5"/>
                </a:solidFill>
                <a:cs typeface="Times New Roman" pitchFamily="18" charset="0"/>
              </a:rPr>
              <a:t>RyazantsevaMI@admlr.Lipetsk.ru</a:t>
            </a:r>
            <a:endParaRPr lang="ru-RU" sz="1800" b="1" dirty="0">
              <a:solidFill>
                <a:schemeClr val="accent5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DB72DAA-5112-4DDC-B387-364A92D69A65}"/>
              </a:ext>
            </a:extLst>
          </p:cNvPr>
          <p:cNvSpPr/>
          <p:nvPr/>
        </p:nvSpPr>
        <p:spPr>
          <a:xfrm>
            <a:off x="357415" y="2553892"/>
            <a:ext cx="11468098" cy="79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accent5"/>
                </a:solidFill>
              </a:rPr>
              <a:t>Болдырева Лилия Валентиновна </a:t>
            </a:r>
            <a:r>
              <a:rPr lang="ru-RU" sz="1800" b="1" dirty="0">
                <a:solidFill>
                  <a:schemeClr val="accent5"/>
                </a:solidFill>
                <a:latin typeface="+mn-lt"/>
              </a:rPr>
              <a:t>– начальник аналитико-правового отдела;</a:t>
            </a:r>
          </a:p>
          <a:p>
            <a:pPr algn="ctr"/>
            <a:r>
              <a:rPr lang="ru-RU" sz="1800" b="1" dirty="0">
                <a:solidFill>
                  <a:schemeClr val="accent5"/>
                </a:solidFill>
                <a:cs typeface="Times New Roman" pitchFamily="18" charset="0"/>
              </a:rPr>
              <a:t>тел.: 8 (495) 2 – 28 -70; эл. почта: </a:t>
            </a:r>
            <a:r>
              <a:rPr lang="en-US" sz="1800" b="1" dirty="0">
                <a:solidFill>
                  <a:schemeClr val="accent5"/>
                </a:solidFill>
                <a:cs typeface="Times New Roman" pitchFamily="18" charset="0"/>
              </a:rPr>
              <a:t>liliya.boldireva78@yandex.ru</a:t>
            </a:r>
            <a:endParaRPr lang="ru-RU" sz="1800" b="1" dirty="0">
              <a:solidFill>
                <a:schemeClr val="accent5"/>
              </a:solidFill>
              <a:latin typeface="+mn-lt"/>
              <a:cs typeface="Times New Roman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E75EDC6-548C-4C08-88C8-33016E213F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0143" y="5435460"/>
            <a:ext cx="1183946" cy="1183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313B5271-2BF5-4FF4-AF55-B8BB4CB74DAC}"/>
              </a:ext>
            </a:extLst>
          </p:cNvPr>
          <p:cNvSpPr/>
          <p:nvPr/>
        </p:nvSpPr>
        <p:spPr>
          <a:xfrm>
            <a:off x="378480" y="5341689"/>
            <a:ext cx="11468099" cy="127771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2400" b="1" dirty="0">
                <a:solidFill>
                  <a:schemeClr val="accent5"/>
                </a:solidFill>
              </a:rPr>
              <a:t>Научное исследование</a:t>
            </a:r>
          </a:p>
        </p:txBody>
      </p:sp>
      <p:pic>
        <p:nvPicPr>
          <p:cNvPr id="21" name="Picture 3" descr="Без-имени-83">
            <a:extLst>
              <a:ext uri="{FF2B5EF4-FFF2-40B4-BE49-F238E27FC236}">
                <a16:creationId xmlns:a16="http://schemas.microsoft.com/office/drawing/2014/main" id="{AA703F82-75E9-4BA6-9159-667C5488F5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01" y="44844"/>
            <a:ext cx="679513" cy="845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90392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8440</TotalTime>
  <Words>1067</Words>
  <Application>Microsoft Office PowerPoint</Application>
  <PresentationFormat>Широкоэкранный</PresentationFormat>
  <Paragraphs>117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Bookman Old Style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 как всегда очень интересная и крайне актуальная</dc:title>
  <dc:creator>Никита</dc:creator>
  <cp:lastModifiedBy>ADM_USER</cp:lastModifiedBy>
  <cp:revision>672</cp:revision>
  <cp:lastPrinted>2021-05-24T07:29:21Z</cp:lastPrinted>
  <dcterms:created xsi:type="dcterms:W3CDTF">2015-10-24T19:54:13Z</dcterms:created>
  <dcterms:modified xsi:type="dcterms:W3CDTF">2021-06-02T07:38:23Z</dcterms:modified>
</cp:coreProperties>
</file>